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61" r:id="rId8"/>
    <p:sldId id="554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6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LCD</a:t>
            </a:r>
            <a:r>
              <a:rPr lang="el-GR" sz="3600" dirty="0">
                <a:solidFill>
                  <a:prstClr val="white"/>
                </a:solidFill>
              </a:rPr>
              <a:t> ΟΘΟΝΕΣ</a:t>
            </a:r>
            <a:r>
              <a:rPr lang="en-US" sz="3600" dirty="0">
                <a:solidFill>
                  <a:prstClr val="white"/>
                </a:solidFill>
              </a:rPr>
              <a:t> 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WRITE()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γράφει ένα χαρακτήρα στην τρέχουσα θέση του δρομέα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1958271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var.write</a:t>
            </a:r>
            <a:r>
              <a:rPr lang="en-US" sz="2000" b="1" dirty="0">
                <a:latin typeface="+mn-lt"/>
              </a:rPr>
              <a:t>(char);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char: 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latin typeface="+mn-lt"/>
              </a:rPr>
              <a:t>ο χαρακτήρας που θα εμφανιστεί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1" y="3289088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PRINT 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εκτυπώνει στην οθόνη LCD ξεκινώντας από την τρέχουσα θέση του δρομέα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292143"/>
            <a:ext cx="8714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var.print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data,base</a:t>
            </a:r>
            <a:r>
              <a:rPr lang="en-US" sz="2000" b="1" dirty="0">
                <a:latin typeface="+mn-lt"/>
              </a:rPr>
              <a:t>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data: 	</a:t>
            </a:r>
            <a:r>
              <a:rPr lang="el-GR" sz="1600" i="1" dirty="0">
                <a:latin typeface="+mn-lt"/>
              </a:rPr>
              <a:t>Αυτά είναι τα δεδομένα που θα εκτυπωθούν. </a:t>
            </a:r>
            <a:r>
              <a:rPr lang="en-US" sz="1600" i="1" dirty="0">
                <a:latin typeface="+mn-lt"/>
              </a:rPr>
              <a:t>M</a:t>
            </a:r>
            <a:r>
              <a:rPr lang="el-GR" sz="1600" i="1" dirty="0" err="1">
                <a:latin typeface="+mn-lt"/>
              </a:rPr>
              <a:t>πορεί</a:t>
            </a:r>
            <a:r>
              <a:rPr lang="el-GR" sz="1600" i="1" dirty="0">
                <a:latin typeface="+mn-lt"/>
              </a:rPr>
              <a:t> να είναι </a:t>
            </a:r>
            <a:r>
              <a:rPr lang="el-GR" sz="1600" i="1" dirty="0" err="1">
                <a:latin typeface="+mn-lt"/>
              </a:rPr>
              <a:t>char</a:t>
            </a:r>
            <a:r>
              <a:rPr lang="el-GR" sz="1600" i="1" dirty="0">
                <a:latin typeface="+mn-lt"/>
              </a:rPr>
              <a:t>, </a:t>
            </a:r>
            <a:r>
              <a:rPr lang="el-GR" sz="1600" i="1" dirty="0" err="1">
                <a:latin typeface="+mn-lt"/>
              </a:rPr>
              <a:t>int</a:t>
            </a:r>
            <a:r>
              <a:rPr lang="el-GR" sz="1600" i="1" dirty="0">
                <a:latin typeface="+mn-lt"/>
              </a:rPr>
              <a:t>, </a:t>
            </a:r>
            <a:r>
              <a:rPr lang="el-GR" sz="1600" i="1" dirty="0" err="1">
                <a:latin typeface="+mn-lt"/>
              </a:rPr>
              <a:t>long</a:t>
            </a:r>
            <a:r>
              <a:rPr lang="el-GR" sz="1600" i="1" dirty="0">
                <a:latin typeface="+mn-lt"/>
              </a:rPr>
              <a:t>, </a:t>
            </a:r>
            <a:r>
              <a:rPr lang="el-GR" sz="1600" i="1" dirty="0" err="1">
                <a:latin typeface="+mn-lt"/>
              </a:rPr>
              <a:t>float</a:t>
            </a:r>
            <a:r>
              <a:rPr lang="el-GR" sz="1600" i="1" dirty="0">
                <a:latin typeface="+mn-lt"/>
              </a:rPr>
              <a:t> ή </a:t>
            </a:r>
            <a:r>
              <a:rPr lang="el-GR" sz="1600" i="1" dirty="0" err="1">
                <a:latin typeface="+mn-lt"/>
              </a:rPr>
              <a:t>string</a:t>
            </a:r>
            <a:r>
              <a:rPr lang="en-US" sz="1600" i="1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base: 	</a:t>
            </a:r>
            <a:r>
              <a:rPr lang="el-GR" sz="1600" i="1" dirty="0">
                <a:latin typeface="+mn-lt"/>
              </a:rPr>
              <a:t>Αυτό είναι προαιρετικό και δείχνει την επιθυμητή αριθμητική βάση</a:t>
            </a:r>
            <a:r>
              <a:rPr lang="en-US" sz="1600" i="1" dirty="0">
                <a:latin typeface="+mn-lt"/>
              </a:rPr>
              <a:t>: BIN=</a:t>
            </a:r>
            <a:r>
              <a:rPr lang="el-GR" sz="1600" i="1" dirty="0">
                <a:latin typeface="+mn-lt"/>
              </a:rPr>
              <a:t>Δυαδικό</a:t>
            </a:r>
            <a:r>
              <a:rPr lang="en-US" sz="1600" i="1" dirty="0">
                <a:latin typeface="+mn-lt"/>
              </a:rPr>
              <a:t>;</a:t>
            </a:r>
            <a:br>
              <a:rPr lang="el-GR" sz="1600" i="1" dirty="0">
                <a:latin typeface="+mn-lt"/>
              </a:rPr>
            </a:br>
            <a:r>
              <a:rPr lang="el-GR" sz="1600" i="1" dirty="0">
                <a:latin typeface="+mn-lt"/>
              </a:rPr>
              <a:t>                   </a:t>
            </a:r>
            <a:r>
              <a:rPr lang="en-US" sz="1600" i="1" dirty="0">
                <a:latin typeface="+mn-lt"/>
              </a:rPr>
              <a:t> DEC=</a:t>
            </a:r>
            <a:r>
              <a:rPr lang="el-GR" sz="1600" i="1" dirty="0">
                <a:latin typeface="+mn-lt"/>
              </a:rPr>
              <a:t>Δεκαδικό</a:t>
            </a:r>
            <a:r>
              <a:rPr lang="en-US" sz="1600" i="1" dirty="0">
                <a:latin typeface="+mn-lt"/>
              </a:rPr>
              <a:t> (</a:t>
            </a:r>
            <a:r>
              <a:rPr lang="el-GR" sz="1600" i="1" dirty="0">
                <a:latin typeface="+mn-lt"/>
              </a:rPr>
              <a:t>προκαθορισμένο</a:t>
            </a:r>
            <a:r>
              <a:rPr lang="en-US" sz="1600" i="1" dirty="0">
                <a:latin typeface="+mn-lt"/>
              </a:rPr>
              <a:t>); OCT=</a:t>
            </a:r>
            <a:r>
              <a:rPr lang="el-GR" sz="1600" i="1" dirty="0" err="1">
                <a:latin typeface="+mn-lt"/>
              </a:rPr>
              <a:t>Οκταδικό</a:t>
            </a:r>
            <a:r>
              <a:rPr lang="en-US" sz="1600" i="1" dirty="0">
                <a:latin typeface="+mn-lt"/>
              </a:rPr>
              <a:t>; HEX=</a:t>
            </a:r>
            <a:r>
              <a:rPr lang="el-GR" sz="1600" i="1" dirty="0" err="1">
                <a:latin typeface="+mn-lt"/>
              </a:rPr>
              <a:t>Δεκαεξαδικό</a:t>
            </a:r>
            <a:r>
              <a:rPr lang="en-US" sz="1600" i="1" dirty="0">
                <a:latin typeface="+mn-lt"/>
              </a:rPr>
              <a:t>; </a:t>
            </a:r>
            <a:r>
              <a:rPr lang="el-GR" sz="1600" i="1" dirty="0">
                <a:latin typeface="+mn-lt"/>
              </a:rPr>
              <a:t>ή</a:t>
            </a:r>
            <a:r>
              <a:rPr lang="en-US" sz="1600" i="1" dirty="0">
                <a:latin typeface="+mn-lt"/>
              </a:rPr>
              <a:t> N=nº </a:t>
            </a:r>
            <a:r>
              <a:rPr lang="el-GR" sz="1600" i="1" dirty="0">
                <a:latin typeface="+mn-lt"/>
              </a:rPr>
              <a:t>σε </a:t>
            </a:r>
            <a:br>
              <a:rPr lang="el-GR" sz="1600" i="1" dirty="0">
                <a:latin typeface="+mn-lt"/>
              </a:rPr>
            </a:br>
            <a:r>
              <a:rPr lang="el-GR" sz="1600" i="1" dirty="0">
                <a:latin typeface="+mn-lt"/>
              </a:rPr>
              <a:t>                    δεκαδικό για αριθμούς κινητής υποδιαστολής </a:t>
            </a:r>
            <a:r>
              <a:rPr lang="en-US" sz="1600" i="1" dirty="0">
                <a:latin typeface="+mn-lt"/>
              </a:rPr>
              <a:t>(</a:t>
            </a:r>
            <a:r>
              <a:rPr lang="el-GR" sz="1600" i="1" dirty="0">
                <a:latin typeface="+mn-lt"/>
              </a:rPr>
              <a:t>προκαθορισμένη τιμή </a:t>
            </a:r>
            <a:r>
              <a:rPr lang="en-US" sz="1600" i="1" dirty="0">
                <a:latin typeface="+mn-lt"/>
              </a:rPr>
              <a:t>2). </a:t>
            </a:r>
          </a:p>
        </p:txBody>
      </p:sp>
    </p:spTree>
    <p:extLst>
      <p:ext uri="{BB962C8B-B14F-4D97-AF65-F5344CB8AC3E}">
        <p14:creationId xmlns:p14="http://schemas.microsoft.com/office/powerpoint/2010/main" val="250273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εμφανίζει το δρομέα στην οθόνη LCD στην τρέχουσα θέση της, ως μια υπογράμμιση (_)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var.cursor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NOCURSOR()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κρύβει τον δρομέα από την LCD οθόνη</a:t>
            </a:r>
            <a:r>
              <a:rPr lang="en-US" dirty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var.noCursor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433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εμφανίζει το δρομέα στην LCD οθόνη, στην τρέχουσα θέση του ως ένα σταθερό </a:t>
            </a:r>
            <a:r>
              <a:rPr lang="el-GR" dirty="0" err="1">
                <a:latin typeface="+mn-lt"/>
              </a:rPr>
              <a:t>διαλειπτόμενο</a:t>
            </a:r>
            <a:r>
              <a:rPr lang="el-GR" dirty="0">
                <a:latin typeface="+mn-lt"/>
              </a:rPr>
              <a:t> σύμβολο</a:t>
            </a:r>
            <a:r>
              <a:rPr lang="en-US" dirty="0">
                <a:latin typeface="+mn-lt"/>
              </a:rPr>
              <a:t> (▓).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var.blink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NOBLINK()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Αυτή η συνάρτηση κρύβει το σταθερό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διαλειπτόμενο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δρομέα </a:t>
            </a:r>
            <a:r>
              <a:rPr lang="en-US" dirty="0">
                <a:latin typeface="+mn-lt"/>
              </a:rPr>
              <a:t>( ▓ ).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var.noblink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351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συνδέει την LCD οθόνη και ανακτά το περιεχόμενο που εμφανίζεται σε αυτήν προτού εκτελεστεί η </a:t>
            </a:r>
            <a:r>
              <a:rPr lang="el-GR" dirty="0" err="1">
                <a:latin typeface="+mn-lt"/>
              </a:rPr>
              <a:t>noDisplay</a:t>
            </a:r>
            <a:r>
              <a:rPr lang="el-GR" dirty="0">
                <a:latin typeface="+mn-lt"/>
              </a:rPr>
              <a:t> ()</a:t>
            </a:r>
            <a:r>
              <a:rPr lang="en-US" dirty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var.display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NODISPLAY()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απενεργοποιεί την οθόνη LCD χωρίς να χάσει το περιεχόμενό της ή τη θέση του δρομέα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var.noDisplay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53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769500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SCROLLDISPLAYLEFT()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μετατοπίζει το περιεχόμενο (το κείμενο και τη θέση του δρομέα) που εμφανίζονται στην οθόνη οποιαδήποτε στιγμή, μια θέση προς τα αριστερά</a:t>
            </a:r>
            <a:r>
              <a:rPr lang="en-US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var.scrollDisplayLeft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1" y="3495693"/>
            <a:ext cx="87942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SCROLLDISPLAYRIGHT()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λειτουργία μετατοπίζει το περιεχόμενο (το κείμενο και τη θέση του δρομέα) που εμφανίζονται στην οθόνη οποιαδήποτε στιγμή, μια θέση προς τα δεξιά</a:t>
            </a:r>
            <a:r>
              <a:rPr lang="en-US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var.scrollDisplayRight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40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1" y="691273"/>
            <a:ext cx="879421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LEFTTORIGHT()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καθορίζει αυτόματα σε ποια κατεύθυνση γράφει ο δρομέας στην οθόνη: από αριστερά προς τα δεξιά. Αυτό σημαίνει ότι οι χαρακτήρες γράφονται από αριστερά προς τα δεξιά χωρίς να επηρεάζονται εκείνοι που έχουν ήδη γραφτεί</a:t>
            </a:r>
            <a:r>
              <a:rPr lang="en-US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3" y="2400042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var.LeftToRight</a:t>
            </a:r>
            <a:r>
              <a:rPr lang="en-US" sz="2000" b="1" dirty="0">
                <a:latin typeface="+mn-lt"/>
              </a:rPr>
              <a:t> 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2891" y="3413159"/>
            <a:ext cx="879421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RIGHTTOLEFT()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αντιστρέφει την κατεύθυνση που ο δρομέας γράφει στην οθόνη: δεξιά προς τα αριστερά. Αυτό σημαίνει ότι οι χαρακτήρες γράφονται από τα δεξιά προς τα αριστερά χωρίς να επηρεάζονται οι χαρακτήρες που έχουν ήδη γραφτεί</a:t>
            </a:r>
            <a:r>
              <a:rPr lang="en-US" dirty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88024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var.RightToLeft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094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1" y="778097"/>
            <a:ext cx="87942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AUTOSCROLL()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ενεργοποιεί την κίνηση κύλισης ή αυτόματης απεικόνισης. Κάθε φορά που αποστέλλεται ένας χαρακτήρας στην οθόνη αυτή η συνάρτηση τον προβάλλει και στη συνέχεια μετακινεί τα υπόλοιπα περιεχόμενα κατά μία θέση. Αν η κατεύθυνση είναι από αριστερά προς τα δεξιά (</a:t>
            </a:r>
            <a:r>
              <a:rPr lang="el-GR" dirty="0" err="1">
                <a:latin typeface="+mn-lt"/>
              </a:rPr>
              <a:t>leftToRight</a:t>
            </a:r>
            <a:r>
              <a:rPr lang="el-GR" dirty="0">
                <a:latin typeface="+mn-lt"/>
              </a:rPr>
              <a:t> ()), το περιεχόμενο μετακινείται προς τα αριστερά. Εάν η κατεύθυνση είναι από δεξιά προς τα αριστερά (</a:t>
            </a:r>
            <a:r>
              <a:rPr lang="el-GR" dirty="0" err="1">
                <a:latin typeface="+mn-lt"/>
              </a:rPr>
              <a:t>rightToLeft</a:t>
            </a:r>
            <a:r>
              <a:rPr lang="el-GR" dirty="0">
                <a:latin typeface="+mn-lt"/>
              </a:rPr>
              <a:t> ()), το περιεχόμενο μετακινείται προς τα δεξιά.</a:t>
            </a:r>
            <a:r>
              <a:rPr lang="en-US" dirty="0">
                <a:latin typeface="+mn-lt"/>
              </a:rPr>
              <a:t> 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1867" y="3257191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var.autoscroll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1867" y="4465813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NOAUTOSCROLL 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απενεργοποιεί την κίνηση κύλισης ή αυτόματης απεικόνισης</a:t>
            </a:r>
            <a:r>
              <a:rPr lang="en-US" dirty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2063" y="5174338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var.noAutoscroll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009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 </a:t>
            </a:r>
            <a:r>
              <a:rPr lang="en-US" sz="3600" b="1" dirty="0">
                <a:solidFill>
                  <a:prstClr val="white"/>
                </a:solidFill>
              </a:rPr>
              <a:t>6 LCD </a:t>
            </a:r>
            <a:r>
              <a:rPr lang="el-GR" sz="3600" b="1" dirty="0">
                <a:solidFill>
                  <a:prstClr val="white"/>
                </a:solidFill>
              </a:rPr>
              <a:t>ΟΘΟΝΕΣ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και περίγραμμα της Ενότητας 6</a:t>
            </a:r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690820"/>
            <a:ext cx="8434573" cy="31504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4442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 δείτε μια οθόνη LCD ως περιφερειακό εξόδου: σας επιτρέπει να εμφανίσετε κάθε είδους πληροφορίας εξόδου, συμπεριλαμβανομένων των αριθμών, των γραμμάτων και των συμβόλων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1"/>
            <a:ext cx="8229600" cy="181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Επεξήγηση βασικών ιδεών για τις οθόνες </a:t>
            </a:r>
            <a:r>
              <a:rPr lang="en-US" sz="2000" dirty="0"/>
              <a:t>LCD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Επεξήγηση του </a:t>
            </a:r>
            <a:r>
              <a:rPr lang="el-GR" sz="2000" b="1" dirty="0"/>
              <a:t>συνόλου χαρακτήρων </a:t>
            </a:r>
            <a:r>
              <a:rPr lang="el-GR" sz="2000" dirty="0"/>
              <a:t>και των </a:t>
            </a:r>
            <a:r>
              <a:rPr lang="el-GR" sz="2000" b="1" dirty="0"/>
              <a:t>χαρακτήρων γραφικών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Παρουσίαση της βιβλιοθήκης </a:t>
            </a:r>
            <a:r>
              <a:rPr lang="en-US" sz="2000" b="1" dirty="0" err="1"/>
              <a:t>liquidCrystal.h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11222" y="792380"/>
            <a:ext cx="3012363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27378" y="2783584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>
                <a:solidFill>
                  <a:prstClr val="black"/>
                </a:solidFill>
                <a:latin typeface="Calibri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2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Είναι ένα περιφερειακό εξόδου που όχι μόνο δείχνει αριθμούς, αλλά και όλα τα είδη χαρακτήρων, κειμένων, συμβόλων και ακόμη και απλών γραφικών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Θα χρησιμοποιήσετε μια </a:t>
            </a:r>
            <a:r>
              <a:rPr lang="en-US" sz="2000" dirty="0">
                <a:latin typeface="+mn-lt"/>
              </a:rPr>
              <a:t>LCD</a:t>
            </a:r>
            <a:r>
              <a:rPr lang="el-GR" sz="2000" dirty="0">
                <a:latin typeface="+mn-lt"/>
              </a:rPr>
              <a:t> οθόνη </a:t>
            </a:r>
            <a:r>
              <a:rPr lang="en-US" sz="2000" dirty="0">
                <a:latin typeface="+mn-lt"/>
              </a:rPr>
              <a:t>2 x 16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Η </a:t>
            </a:r>
            <a:r>
              <a:rPr lang="en-US" sz="2000" dirty="0">
                <a:latin typeface="+mn-lt"/>
              </a:rPr>
              <a:t>LCD </a:t>
            </a:r>
            <a:r>
              <a:rPr lang="el-GR" sz="2000" dirty="0">
                <a:latin typeface="+mn-lt"/>
              </a:rPr>
              <a:t>οθόνη είναι ένα ψηφιακό περιφερειακό. Τα σήματα της μπορούν να οδηγηθούν κατευθείαν στους ακροδέκτες εισόδου και εξόδου του ελεγκτή.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Χωρίζονται σε τρία </a:t>
            </a:r>
            <a:r>
              <a:rPr lang="el-GR" sz="2000" dirty="0" err="1">
                <a:latin typeface="+mn-lt"/>
              </a:rPr>
              <a:t>γκρούπ</a:t>
            </a:r>
            <a:r>
              <a:rPr lang="en-US" sz="2000" dirty="0">
                <a:latin typeface="+mn-lt"/>
              </a:rPr>
              <a:t>: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Παροχή ισχύος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Έλεγχος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Δεδομένα 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LCD </a:t>
            </a:r>
            <a:r>
              <a:rPr lang="el-GR" dirty="0"/>
              <a:t>ΟΘΟΝΕΣ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3" y="2421745"/>
            <a:ext cx="7692494" cy="15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LCD </a:t>
            </a:r>
            <a:r>
              <a:rPr lang="el-GR" dirty="0"/>
              <a:t>ΟΘΟΝΕΣ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195943" y="636367"/>
            <a:ext cx="86541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Ρίξτε μια ματιά στον παρακάτω πίνακα που περιέχει περιγραφή κάθε ακροδέκτη</a:t>
            </a:r>
            <a:endParaRPr lang="es-ES" b="1" dirty="0"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45789"/>
              </p:ext>
            </p:extLst>
          </p:nvPr>
        </p:nvGraphicFramePr>
        <p:xfrm>
          <a:off x="457201" y="1075681"/>
          <a:ext cx="8229598" cy="5229531"/>
        </p:xfrm>
        <a:graphic>
          <a:graphicData uri="http://schemas.openxmlformats.org/drawingml/2006/table">
            <a:tbl>
              <a:tblPr firstRow="1" firstCol="1" bandRow="1"/>
              <a:tblGrid>
                <a:gridCol w="628240">
                  <a:extLst>
                    <a:ext uri="{9D8B030D-6E8A-4147-A177-3AD203B41FA5}">
                      <a16:colId xmlns:a16="http://schemas.microsoft.com/office/drawing/2014/main" val="477254761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val="2299214231"/>
                    </a:ext>
                  </a:extLst>
                </a:gridCol>
                <a:gridCol w="1118162">
                  <a:extLst>
                    <a:ext uri="{9D8B030D-6E8A-4147-A177-3AD203B41FA5}">
                      <a16:colId xmlns:a16="http://schemas.microsoft.com/office/drawing/2014/main" val="3909485677"/>
                    </a:ext>
                  </a:extLst>
                </a:gridCol>
                <a:gridCol w="3241598">
                  <a:extLst>
                    <a:ext uri="{9D8B030D-6E8A-4147-A177-3AD203B41FA5}">
                      <a16:colId xmlns:a16="http://schemas.microsoft.com/office/drawing/2014/main" val="2701360713"/>
                    </a:ext>
                  </a:extLst>
                </a:gridCol>
              </a:tblGrid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PIN Nº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ΟΝΟΜΑ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ΤΥΠΟΣ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ΠΕΡΙΓΡΑΦΗ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74246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 V)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40634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Vcc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3260"/>
                  </a:ext>
                </a:extLst>
              </a:tr>
              <a:tr h="389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VLC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Ρύθμιση αντίθεσης: οι τάσεις εναλλάσσονται μεταξύ 0 και +5 </a:t>
                      </a:r>
                      <a:r>
                        <a:rPr lang="el-G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Vcc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12519"/>
                  </a:ext>
                </a:extLst>
              </a:tr>
              <a:tr h="913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Είσοδος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Έξοδος από τον ελεγκτή </a:t>
                      </a:r>
                      <a:r>
                        <a:rPr lang="el-G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Επιλέγει μεταξύ των εντολών και των δεδομένων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RS=0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μεταφέρει εντολές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RS=1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μεταφέρει δεδομένα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κώδικας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ASCII)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1024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Είσοδος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Έξοδος από το </a:t>
                      </a:r>
                      <a:r>
                        <a:rPr lang="el-G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Ελέγχει την ανάγνωση και την εγγραφή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R/W=0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γράφει δεδομένα στην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LCD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οθόνη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R/W=1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διαβάζει δεδομένα από την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LCD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οθόνη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08768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Είσοδος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Έξοδος από το </a:t>
                      </a:r>
                      <a:r>
                        <a:rPr lang="el-G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Ενεργοποιεί την οθόνη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E=0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LCD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οθόνη απενεργοποιείται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 μεγάλη </a:t>
                      </a:r>
                      <a:r>
                        <a:rPr lang="el-G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εμπέδηση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E=1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LCD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οθόνη ενεργοποιείται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35533"/>
                  </a:ext>
                </a:extLst>
              </a:tr>
              <a:tr h="110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7-14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DB0:DB7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Είσοδος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Έξοδος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δεδομένων και εντολών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</a:t>
                      </a:r>
                      <a:r>
                        <a:rPr lang="el-G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μεταφέρει οδηγίες ή δεδομένα στην οθόνη σύμφωνα με το σήμα RS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 γραμμές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DB0:DB7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χρησιμοποιούνται με ένα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 γραμμές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DB4:DB7 </a:t>
                      </a: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χρησιμοποιούνται με ένα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bit interface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77719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L+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Θετική τάση για οπίσθιο φωτισμό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(+5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Vcc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7200"/>
                  </a:ext>
                </a:extLst>
              </a:tr>
              <a:tr h="194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L-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Παροχή τάσης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Αρνητική τάση για οπίσθιο φωτισμό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 V)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7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69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Η επικοινωνία μεταξύ του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και των LCD οθονών επιτυγχάνεται μέσω των ψηφιακών ακροδεκτών DB0-DB7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Στέλνει τους κωδικούς χαρακτήρων ASCII που θέλετε να εμφανίσετε. Αυτοί είναι κωδικοί 8 </a:t>
            </a:r>
            <a:r>
              <a:rPr lang="el-GR" sz="2000" dirty="0" err="1">
                <a:latin typeface="+mn-lt"/>
              </a:rPr>
              <a:t>bit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Η εσωτερική μνήμη ROM περιέχει τον ορισμό του καθενός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Εάν χρησιμοποιείτε “</a:t>
            </a:r>
            <a:r>
              <a:rPr lang="en-US" sz="2000" dirty="0">
                <a:latin typeface="+mn-lt"/>
              </a:rPr>
              <a:t>interface </a:t>
            </a:r>
            <a:r>
              <a:rPr lang="el-GR" sz="2000" dirty="0">
                <a:latin typeface="+mn-lt"/>
              </a:rPr>
              <a:t>8 </a:t>
            </a:r>
            <a:r>
              <a:rPr lang="el-GR" sz="2000" dirty="0" err="1">
                <a:latin typeface="+mn-lt"/>
              </a:rPr>
              <a:t>bit</a:t>
            </a:r>
            <a:r>
              <a:rPr lang="el-GR" sz="2000" dirty="0">
                <a:latin typeface="+mn-lt"/>
              </a:rPr>
              <a:t>", το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χρειάζεται μόνο μία μεταφορά για να εμφανίσει κάθε χαρακτήρα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Το </a:t>
            </a:r>
            <a:r>
              <a:rPr lang="en-US" sz="2000" dirty="0">
                <a:latin typeface="+mn-lt"/>
              </a:rPr>
              <a:t>“interface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4 bit” </a:t>
            </a:r>
            <a:r>
              <a:rPr lang="el-GR" sz="2000" dirty="0">
                <a:latin typeface="+mn-lt"/>
              </a:rPr>
              <a:t>χρειάζεται δύο μεταφορές για την εμφάνιση κάθε χαρακτήρα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ΤΟ ΣΕΤ ΧΑΡΑΚΤΗΡΩΝ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03018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44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Μπορείτε να δημιουργήσετε συνολικά έως και οκτώ γραφικούς χαρακτήρες των 5 x 8 σημείων ή "</a:t>
            </a:r>
            <a:r>
              <a:rPr lang="el-GR" sz="2000" dirty="0" err="1">
                <a:latin typeface="+mn-lt"/>
              </a:rPr>
              <a:t>pixels</a:t>
            </a:r>
            <a:r>
              <a:rPr lang="el-GR" sz="2000" dirty="0">
                <a:latin typeface="+mn-lt"/>
              </a:rPr>
              <a:t>". Κάθε χαρακτήρας απαριθμείται από 0 έως 7 και χρειάζεται να καθοριστούν συνολικά 8 </a:t>
            </a:r>
            <a:r>
              <a:rPr lang="el-GR" sz="2000" dirty="0" err="1">
                <a:latin typeface="+mn-lt"/>
              </a:rPr>
              <a:t>byte</a:t>
            </a:r>
            <a:r>
              <a:rPr lang="el-GR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Η οθόνη LCD διαθέτει εσωτερική μνήμη RAM που ονομάζεται CGRAM για την εκτέλεση αυτής της εργασίας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Οι γραφικοί χαρακτήρες καθορίζονται εισάγοντας </a:t>
            </a:r>
            <a:r>
              <a:rPr lang="el-GR" sz="2000" dirty="0" err="1">
                <a:latin typeface="+mn-lt"/>
              </a:rPr>
              <a:t>bytes</a:t>
            </a:r>
            <a:r>
              <a:rPr lang="el-GR" sz="2000" dirty="0">
                <a:latin typeface="+mn-lt"/>
              </a:rPr>
              <a:t> σε διαδοχικές θέσεις της μνήμης CGRAM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Το CGRAM είναι μια μνήμη (που χρειάζεται τροφοδοσία) ικανή να αποθηκεύσει συνολικά 64 </a:t>
            </a:r>
            <a:r>
              <a:rPr lang="el-GR" sz="2000" dirty="0" err="1">
                <a:latin typeface="+mn-lt"/>
              </a:rPr>
              <a:t>byte</a:t>
            </a: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ΟΙ ΧΑΡΑΚΤΗΡΕΣ ΓΡΑΦΙΚΩΝ 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05436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8" y="630303"/>
            <a:ext cx="8454134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Πρόκειται να μελετήσουμε τις πιο αντιπροσωπευτικές και σημαντικές συναρτήσεις</a:t>
            </a:r>
            <a:endParaRPr lang="en-US" sz="16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170168" y="1401039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LIQUIDCRYSTAL()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δημιουργεί μια μεταβλητή τύπου "</a:t>
            </a:r>
            <a:r>
              <a:rPr lang="el-GR" dirty="0" err="1">
                <a:latin typeface="+mn-lt"/>
              </a:rPr>
              <a:t>LiquidCrystal</a:t>
            </a:r>
            <a:r>
              <a:rPr lang="el-GR" dirty="0">
                <a:latin typeface="+mn-lt"/>
              </a:rPr>
              <a:t>" και καθορίζει τις συνδέσεις μεταξύ της οθόνης LCD και του ελεγκτή </a:t>
            </a:r>
            <a:r>
              <a:rPr lang="el-GR" dirty="0" err="1">
                <a:latin typeface="+mn-lt"/>
              </a:rPr>
              <a:t>Arduino</a:t>
            </a:r>
            <a:r>
              <a:rPr lang="es-ES" dirty="0">
                <a:latin typeface="+mn-lt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2502" y="2990966"/>
            <a:ext cx="87146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LiquidCrystal</a:t>
            </a:r>
            <a:r>
              <a:rPr lang="en-US" sz="1400" b="1" dirty="0"/>
              <a:t> var(RS,E,D4,D5,D6,D7);  </a:t>
            </a:r>
            <a:r>
              <a:rPr lang="en-US" sz="1400" dirty="0"/>
              <a:t>		 //</a:t>
            </a:r>
            <a:r>
              <a:rPr lang="el-GR" sz="1400" dirty="0"/>
              <a:t>Για ένα </a:t>
            </a:r>
            <a:r>
              <a:rPr lang="en-US" sz="1400" dirty="0"/>
              <a:t>4 bit interface </a:t>
            </a:r>
            <a:r>
              <a:rPr lang="el-GR" sz="1400" dirty="0"/>
              <a:t>χωρίς σήμα </a:t>
            </a:r>
            <a:r>
              <a:rPr lang="en-US" sz="1400" dirty="0"/>
              <a:t>R/W        </a:t>
            </a:r>
            <a:r>
              <a:rPr lang="en-US" sz="1400" b="1" dirty="0" err="1"/>
              <a:t>LiquidCrystal</a:t>
            </a:r>
            <a:r>
              <a:rPr lang="en-US" sz="1400" b="1" dirty="0"/>
              <a:t> var(RS,RW,E,D4,D5,D6,D7); </a:t>
            </a:r>
            <a:r>
              <a:rPr lang="en-US" sz="1400" dirty="0"/>
              <a:t>		 //</a:t>
            </a:r>
            <a:r>
              <a:rPr lang="el-GR" sz="1400" dirty="0"/>
              <a:t>Για ένα </a:t>
            </a:r>
            <a:r>
              <a:rPr lang="en-US" sz="1400" dirty="0"/>
              <a:t>4 bit interface </a:t>
            </a:r>
            <a:r>
              <a:rPr lang="el-GR" sz="1400" dirty="0"/>
              <a:t>με σήμα</a:t>
            </a:r>
            <a:r>
              <a:rPr lang="en-US" sz="1400" dirty="0"/>
              <a:t> R/W  </a:t>
            </a:r>
          </a:p>
          <a:p>
            <a:pPr algn="just"/>
            <a:r>
              <a:rPr lang="en-US" sz="1400" b="1" dirty="0" err="1"/>
              <a:t>LiquidCrystal</a:t>
            </a:r>
            <a:r>
              <a:rPr lang="en-US" sz="1400" b="1" dirty="0"/>
              <a:t> var(RS,E,D0,D1,D2,D3,D4,D5,D6,D7); </a:t>
            </a:r>
            <a:r>
              <a:rPr lang="en-US" sz="1400" dirty="0"/>
              <a:t>	 //</a:t>
            </a:r>
            <a:r>
              <a:rPr lang="el-GR" sz="1400" dirty="0"/>
              <a:t>Για ένα </a:t>
            </a:r>
            <a:r>
              <a:rPr lang="en-US" sz="1400" dirty="0"/>
              <a:t>8 bit interface </a:t>
            </a:r>
            <a:r>
              <a:rPr lang="el-GR" sz="1400" dirty="0"/>
              <a:t>χωρίς σήμα </a:t>
            </a:r>
            <a:r>
              <a:rPr lang="en-US" sz="1400" dirty="0"/>
              <a:t>R/W </a:t>
            </a:r>
          </a:p>
          <a:p>
            <a:pPr algn="just"/>
            <a:r>
              <a:rPr lang="en-US" sz="1400" b="1" dirty="0" err="1"/>
              <a:t>LiquidCrystal</a:t>
            </a:r>
            <a:r>
              <a:rPr lang="en-US" sz="1400" b="1" dirty="0"/>
              <a:t> var(RS,RW,E,D0,D1,D2,D3,D4,D5,D6,D7); </a:t>
            </a:r>
            <a:r>
              <a:rPr lang="en-US" sz="1400" dirty="0"/>
              <a:t>//</a:t>
            </a:r>
            <a:r>
              <a:rPr lang="el-GR" sz="1400" dirty="0"/>
              <a:t>Για ένα </a:t>
            </a:r>
            <a:r>
              <a:rPr lang="en-US" sz="1400" dirty="0"/>
              <a:t>8 bit interface </a:t>
            </a:r>
            <a:r>
              <a:rPr lang="el-GR" sz="1400" dirty="0"/>
              <a:t>με σήμα </a:t>
            </a:r>
            <a:r>
              <a:rPr lang="en-US" sz="1400" dirty="0"/>
              <a:t>R/W 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r>
              <a:rPr lang="en-US" sz="1400" i="1" dirty="0"/>
              <a:t>var: </a:t>
            </a:r>
            <a:r>
              <a:rPr lang="en-US" sz="1400" dirty="0"/>
              <a:t>	</a:t>
            </a:r>
            <a:r>
              <a:rPr lang="el-GR" sz="1400" dirty="0"/>
              <a:t>το όνομα της μεταβλητής που αντιστοιχεί στην οθόνη LCD που πρόκειται να ελέγξετε.</a:t>
            </a:r>
            <a:endParaRPr lang="en-US" sz="1400" dirty="0"/>
          </a:p>
          <a:p>
            <a:pPr algn="just"/>
            <a:r>
              <a:rPr lang="en-US" sz="1400" i="1" dirty="0"/>
              <a:t>RS</a:t>
            </a:r>
            <a:r>
              <a:rPr lang="en-US" sz="1400" dirty="0"/>
              <a:t>: 	</a:t>
            </a:r>
            <a:r>
              <a:rPr lang="el-GR" sz="1400" dirty="0"/>
              <a:t>ο ακροδέκτης του </a:t>
            </a:r>
            <a:r>
              <a:rPr lang="el-GR" sz="1400" dirty="0" err="1"/>
              <a:t>Arduino</a:t>
            </a:r>
            <a:r>
              <a:rPr lang="el-GR" sz="1400" dirty="0"/>
              <a:t> που συνδέεται με το σήμα RS της οθόνης</a:t>
            </a:r>
            <a:r>
              <a:rPr lang="en-US" sz="1400" dirty="0"/>
              <a:t>. </a:t>
            </a:r>
          </a:p>
          <a:p>
            <a:pPr algn="just"/>
            <a:r>
              <a:rPr lang="en-US" sz="1400" i="1" dirty="0"/>
              <a:t>RW: </a:t>
            </a:r>
            <a:r>
              <a:rPr lang="en-US" sz="1400" dirty="0"/>
              <a:t>	</a:t>
            </a:r>
            <a:r>
              <a:rPr lang="el-GR" sz="1400" dirty="0"/>
              <a:t>ο ακροδέκτης του </a:t>
            </a:r>
            <a:r>
              <a:rPr lang="el-GR" sz="1400" dirty="0" err="1"/>
              <a:t>Arduino</a:t>
            </a:r>
            <a:r>
              <a:rPr lang="el-GR" sz="1400" dirty="0"/>
              <a:t> που είναι συνδεδεμένος με το σήμα R / W της οθόνης (εάν πρόκειται </a:t>
            </a:r>
            <a:br>
              <a:rPr lang="el-GR" sz="1400" dirty="0"/>
            </a:br>
            <a:r>
              <a:rPr lang="el-GR" sz="1400" dirty="0"/>
              <a:t>                   να χρησιμοποιηθεί).</a:t>
            </a:r>
            <a:endParaRPr lang="en-US" sz="1400" dirty="0"/>
          </a:p>
          <a:p>
            <a:pPr algn="just"/>
            <a:r>
              <a:rPr lang="en-US" sz="1400" i="1" dirty="0"/>
              <a:t>E: </a:t>
            </a:r>
            <a:r>
              <a:rPr lang="en-US" sz="1400" dirty="0"/>
              <a:t>	</a:t>
            </a:r>
            <a:r>
              <a:rPr lang="el-GR" sz="1400" dirty="0"/>
              <a:t>ο ακροδέκτης του </a:t>
            </a:r>
            <a:r>
              <a:rPr lang="el-GR" sz="1400" dirty="0" err="1"/>
              <a:t>Arduino</a:t>
            </a:r>
            <a:r>
              <a:rPr lang="el-GR" sz="1400" dirty="0"/>
              <a:t> που συνδέεται με το σήμα Ε της οθόνης</a:t>
            </a:r>
            <a:r>
              <a:rPr lang="en-US" sz="1400" dirty="0"/>
              <a:t>. </a:t>
            </a:r>
          </a:p>
          <a:p>
            <a:pPr algn="just"/>
            <a:r>
              <a:rPr lang="en-US" sz="1400" i="1" dirty="0"/>
              <a:t>D0-D7</a:t>
            </a:r>
            <a:r>
              <a:rPr lang="en-US" sz="1400" dirty="0"/>
              <a:t>: 	</a:t>
            </a:r>
            <a:r>
              <a:rPr lang="el-GR" sz="1400" dirty="0"/>
              <a:t>οι ακροδέκτες του </a:t>
            </a:r>
            <a:r>
              <a:rPr lang="el-GR" sz="1400" dirty="0" err="1"/>
              <a:t>Arduino</a:t>
            </a:r>
            <a:r>
              <a:rPr lang="el-GR" sz="1400" dirty="0"/>
              <a:t> που συνδέονται με τις γραμμές δεδομένων DB0-DB7 της οθόνης. Εάν</a:t>
            </a:r>
            <a:br>
              <a:rPr lang="el-GR" sz="1400" dirty="0"/>
            </a:br>
            <a:r>
              <a:rPr lang="el-GR" sz="1400" dirty="0"/>
              <a:t>                   δεν υποδεικνύονται ακροδέκτες για τα DB0-DB3, υποθέτουμε μια διασύνδεση 4 </a:t>
            </a:r>
            <a:r>
              <a:rPr lang="el-GR" sz="1400" dirty="0" err="1"/>
              <a:t>bit</a:t>
            </a:r>
            <a:r>
              <a:rPr lang="el-GR" sz="1400" dirty="0"/>
              <a:t> και </a:t>
            </a:r>
            <a:br>
              <a:rPr lang="el-GR" sz="1400" dirty="0"/>
            </a:br>
            <a:r>
              <a:rPr lang="el-GR" sz="1400" dirty="0"/>
              <a:t>                   χρησιμοποιούμε μόνο τα σήματα DB4-DB7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BEGIN()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 εκκινεί την οθόνη LCD και ορίζει τον αριθμό των γραμμών και τον αριθμό χαρακτήρων ανά γραμμή ανάλογα με το συγκεκριμένο μοντέλο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var.begin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latin typeface="+mn-lt"/>
              </a:rPr>
              <a:t>αυτό είναι το όνομα που ορίζει την εν λόγω οθόνη (εγκατεστημένη στην </a:t>
            </a:r>
            <a:r>
              <a:rPr lang="el-GR" sz="1600" dirty="0" err="1">
                <a:latin typeface="+mn-lt"/>
              </a:rPr>
              <a:t>LyquidCrystal</a:t>
            </a:r>
            <a:r>
              <a:rPr lang="el-GR" sz="1600" dirty="0">
                <a:latin typeface="+mn-lt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c: 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latin typeface="+mn-lt"/>
              </a:rPr>
              <a:t>ο αριθμός των στηλών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f: 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latin typeface="+mn-lt"/>
              </a:rPr>
              <a:t>ο αριθμός των γραμμών</a:t>
            </a:r>
            <a:r>
              <a:rPr lang="en-US" sz="1600" dirty="0">
                <a:latin typeface="+mn-lt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SETCURSOR()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συνάρτηση τοποθετεί το δρομέα της οθόνης LCD όπως επιθυμείτε. Από εκεί και μετά θα εμφανίζονται οι προηγούμενοι χαρακτήρες</a:t>
            </a:r>
            <a:r>
              <a:rPr lang="en-US" dirty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var.begin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/>
              <a:t> </a:t>
            </a:r>
            <a:r>
              <a:rPr lang="el-GR" sz="1600" dirty="0">
                <a:latin typeface="+mn-lt"/>
              </a:rPr>
              <a:t>αυτό είναι το όνομα που ορίζει την εν λόγω οθόνη (εγκατεστημένη στην </a:t>
            </a:r>
            <a:r>
              <a:rPr lang="el-GR" sz="1600" dirty="0" err="1">
                <a:latin typeface="+mn-lt"/>
              </a:rPr>
              <a:t>LyquidCrystal</a:t>
            </a:r>
            <a:r>
              <a:rPr lang="el-GR" sz="1600" dirty="0">
                <a:latin typeface="+mn-lt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c: 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/>
              <a:t> </a:t>
            </a:r>
            <a:r>
              <a:rPr lang="el-GR" sz="1600" dirty="0">
                <a:latin typeface="+mn-lt"/>
              </a:rPr>
              <a:t>ο αριθμός των στηλών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dirty="0">
                <a:latin typeface="+mn-lt"/>
              </a:rPr>
              <a:t>     </a:t>
            </a:r>
            <a:r>
              <a:rPr lang="en-US" sz="1600" i="1" dirty="0">
                <a:latin typeface="+mn-lt"/>
              </a:rPr>
              <a:t>f</a:t>
            </a:r>
            <a:r>
              <a:rPr lang="en-US" sz="1600" dirty="0">
                <a:latin typeface="+mn-lt"/>
              </a:rPr>
              <a:t>: 	</a:t>
            </a:r>
            <a:r>
              <a:rPr lang="el-GR" sz="1600" dirty="0">
                <a:latin typeface="+mn-lt"/>
              </a:rPr>
              <a:t> ο αριθμός των γραμμών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695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ΒΙΒΛΙΟΘΗΚΗ </a:t>
            </a:r>
            <a:r>
              <a:rPr lang="en-US" dirty="0"/>
              <a:t>LIQUIDCRYSTAL.H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HOME()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λειτουργία τοποθετεί το δρομέα στην επάνω αριστερή γωνία (θέση 0 της γραμμής 0) της πρώτης θέσης της οθόνης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var.home</a:t>
            </a:r>
            <a:r>
              <a:rPr lang="en-US" sz="2000" b="1" dirty="0">
                <a:latin typeface="+mn-lt"/>
              </a:rPr>
              <a:t>(); 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r>
              <a:rPr lang="en-US" sz="1600" i="1" dirty="0">
                <a:latin typeface="+mn-lt"/>
              </a:rPr>
              <a:t>    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401105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u="sng" dirty="0">
                <a:latin typeface="+mn-lt"/>
              </a:rPr>
              <a:t>ΣΥΝΑΡΤΗΣΗ</a:t>
            </a:r>
            <a:r>
              <a:rPr lang="es-ES" u="sng" dirty="0">
                <a:latin typeface="+mn-lt"/>
              </a:rPr>
              <a:t>: CLEAR()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Αυτή η λειτουργία καθαρίζει την οθόνη LCD και τοποθετεί τον δρομέα στην επάνω αριστερή γωνία</a:t>
            </a:r>
            <a:r>
              <a:rPr lang="en-US" dirty="0">
                <a:latin typeface="+mn-lt"/>
              </a:rPr>
              <a:t>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36676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 err="1">
                <a:latin typeface="+mn-lt"/>
              </a:rPr>
              <a:t>var.clear</a:t>
            </a:r>
            <a:r>
              <a:rPr lang="en-US" sz="2000" b="1" dirty="0">
                <a:latin typeface="+mn-lt"/>
              </a:rPr>
              <a:t>(); 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    var:</a:t>
            </a:r>
            <a:r>
              <a:rPr lang="en-US" sz="1600" dirty="0">
                <a:latin typeface="+mn-lt"/>
              </a:rPr>
              <a:t>	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αυτό είναι το όνομα που ορίζει την εν λόγω οθόνη (εγκατεστημένη στην </a:t>
            </a:r>
            <a:r>
              <a:rPr lang="el-GR" sz="1600" dirty="0" err="1">
                <a:solidFill>
                  <a:prstClr val="black"/>
                </a:solidFill>
                <a:latin typeface="Calibri"/>
              </a:rPr>
              <a:t>LyquidCrystal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())</a:t>
            </a:r>
            <a:r>
              <a:rPr lang="en-US" sz="16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847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65218</TotalTime>
  <Words>1314</Words>
  <Application>Microsoft Office PowerPoint</Application>
  <PresentationFormat>Προβολή στην οθόνη (4:3)</PresentationFormat>
  <Paragraphs>288</Paragraphs>
  <Slides>17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6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1877</cp:revision>
  <cp:lastPrinted>2018-01-26T17:11:53Z</cp:lastPrinted>
  <dcterms:created xsi:type="dcterms:W3CDTF">2010-11-09T19:06:29Z</dcterms:created>
  <dcterms:modified xsi:type="dcterms:W3CDTF">2018-06-19T13:40:55Z</dcterms:modified>
</cp:coreProperties>
</file>