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17"/>
  </p:notesMasterIdLst>
  <p:handoutMasterIdLst>
    <p:handoutMasterId r:id="rId18"/>
  </p:handoutMasterIdLst>
  <p:sldIdLst>
    <p:sldId id="549" r:id="rId3"/>
    <p:sldId id="537" r:id="rId4"/>
    <p:sldId id="482" r:id="rId5"/>
    <p:sldId id="553" r:id="rId6"/>
    <p:sldId id="554" r:id="rId7"/>
    <p:sldId id="555" r:id="rId8"/>
    <p:sldId id="556" r:id="rId9"/>
    <p:sldId id="557" r:id="rId10"/>
    <p:sldId id="558" r:id="rId11"/>
    <p:sldId id="559" r:id="rId12"/>
    <p:sldId id="560" r:id="rId13"/>
    <p:sldId id="562" r:id="rId14"/>
    <p:sldId id="563" r:id="rId15"/>
    <p:sldId id="55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8" autoAdjust="0"/>
    <p:restoredTop sz="93039" autoAdjust="0"/>
  </p:normalViewPr>
  <p:slideViewPr>
    <p:cSldViewPr snapToGrid="0">
      <p:cViewPr varScale="1">
        <p:scale>
          <a:sx n="72" d="100"/>
          <a:sy n="72" d="100"/>
        </p:scale>
        <p:origin x="1722" y="66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19-Jun-18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03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97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8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4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1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58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5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61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59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3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19/6/2018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19/6/2018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19/6/2018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prstClr val="white"/>
                </a:solidFill>
              </a:rPr>
              <a:t>ΕΝΟΤΗΤΑ</a:t>
            </a:r>
            <a:r>
              <a:rPr lang="en-US" sz="3600" b="1" dirty="0">
                <a:solidFill>
                  <a:prstClr val="white"/>
                </a:solidFill>
              </a:rPr>
              <a:t> 5</a:t>
            </a:r>
          </a:p>
          <a:p>
            <a:pPr algn="ctr"/>
            <a:r>
              <a:rPr lang="el-GR" sz="3600" dirty="0">
                <a:solidFill>
                  <a:prstClr val="white"/>
                </a:solidFill>
              </a:rPr>
              <a:t>Αναλογικά σήματα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ΑΝΑΛΟΓΙΚΑ ΠΕΡΙΦΕΡΕΙΑΚΑ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23228" y="774075"/>
            <a:ext cx="4151686" cy="3314497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l-GR" sz="2000" u="sng" dirty="0">
                <a:latin typeface="+mn-lt"/>
              </a:rPr>
              <a:t>ΑΝΑΚΛΑΣΤΙΚΟΙ ΑΙΣΘΗΤΗΡΕΣ </a:t>
            </a:r>
            <a:r>
              <a:rPr lang="en-US" sz="2000" u="sng" dirty="0">
                <a:latin typeface="+mn-lt"/>
              </a:rPr>
              <a:t>IR 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Ανιχνεύει υπέρυθρο φως (IR) που δεν είναι ορατό στο ανθρώπινο μάτι</a:t>
            </a: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Ο αισθητήρας περιλαμβάνει δύο εξαρτήματα. Το LED ή </a:t>
            </a:r>
            <a:r>
              <a:rPr lang="el-GR" sz="2000" dirty="0" err="1">
                <a:latin typeface="+mn-lt"/>
              </a:rPr>
              <a:t>εκπομπό</a:t>
            </a:r>
            <a:r>
              <a:rPr lang="el-GR" sz="2000" dirty="0">
                <a:latin typeface="+mn-lt"/>
              </a:rPr>
              <a:t> (Ε) και την </a:t>
            </a:r>
            <a:r>
              <a:rPr lang="el-GR" sz="2000" dirty="0" err="1">
                <a:latin typeface="+mn-lt"/>
              </a:rPr>
              <a:t>φωτοδίοδο</a:t>
            </a:r>
            <a:r>
              <a:rPr lang="el-GR" sz="2000" dirty="0">
                <a:latin typeface="+mn-lt"/>
              </a:rPr>
              <a:t> ή δέκτη (R)</a:t>
            </a:r>
            <a:endParaRPr lang="en-US" sz="2000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15" name="TextBox 3"/>
          <p:cNvSpPr txBox="1"/>
          <p:nvPr/>
        </p:nvSpPr>
        <p:spPr bwMode="auto">
          <a:xfrm>
            <a:off x="4732839" y="774075"/>
            <a:ext cx="4151686" cy="3314754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l-GR" sz="2000" u="sng" dirty="0">
                <a:latin typeface="+mn-lt"/>
              </a:rPr>
              <a:t>ΑΙΣΘΗΤΗΡΑΣ ΘΕΡΜΟΚΡΑΣΙΑΣ </a:t>
            </a:r>
            <a:endParaRPr lang="en-US" sz="2000" u="sng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Αυτό το στοιχείο έχει τρεις ακροδέκτες</a:t>
            </a: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Δύο από αυτούς συνδέονται στην τάση τροφοδοσίας 0 και + 5V</a:t>
            </a: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Η ένταση (Ι), η οποία κυκλοφορεί μέσω του τρίτου ακροδέκτη, είναι άμεσα ανάλογη με τη θερμοκρασία</a:t>
            </a:r>
            <a:endParaRPr lang="en-US" sz="1600" dirty="0">
              <a:latin typeface="+mn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761" y="4073318"/>
            <a:ext cx="1857564" cy="2126910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83" y="4088572"/>
            <a:ext cx="1565763" cy="228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853023"/>
            <a:ext cx="8454134" cy="640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Ο ελεγκτής </a:t>
            </a:r>
            <a:r>
              <a:rPr lang="el-GR" sz="2000" dirty="0" err="1">
                <a:latin typeface="+mn-lt"/>
              </a:rPr>
              <a:t>Arduino</a:t>
            </a:r>
            <a:r>
              <a:rPr lang="el-GR" sz="2000" dirty="0">
                <a:latin typeface="+mn-lt"/>
              </a:rPr>
              <a:t> UNO διαθέτει 14 ακροδέκτες που μπορούν να διαμορφωθούν ως ψηφιακές είσοδοι ή έξοδοι 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Έξι από αυτούς τους ακροδέκτες μπορούν να λειτουργήσουν ως ακροδέκτες εξόδου σήματος PWM. Είναι οι ακροδέκτες 3, 5, 6, 9, 10 και 11, αυτοί που προηγούνται από το σύμβολο "~</a:t>
            </a:r>
            <a:r>
              <a:rPr lang="el-GR" sz="2000" dirty="0"/>
              <a:t>"</a:t>
            </a:r>
            <a:endParaRPr lang="el-GR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20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b="1" dirty="0">
                <a:latin typeface="+mn-lt"/>
              </a:rPr>
              <a:t>ΤΙ ΕΙΝΑΙ ΣΗΜΑΤΑ </a:t>
            </a:r>
            <a:r>
              <a:rPr lang="en-US" sz="2000" b="1" dirty="0">
                <a:latin typeface="+mn-lt"/>
              </a:rPr>
              <a:t>PWM;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PWM σημαίνει "Ρύθμιση πλάτους παλμού«. Είναι ένα "ασύμμετρο "περιοδικό ψηφιακό σήμα" 1 και 0 που επαναλαμβάνεται συνεχώς με την ίδια συχνότητα</a:t>
            </a:r>
            <a:endParaRPr lang="en-US" sz="20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Ο χρόνος που το σήμα βρίσκεται στο επίπεδο "1" ονομάζεται "</a:t>
            </a:r>
            <a:r>
              <a:rPr lang="el-GR" sz="2000" b="1" dirty="0">
                <a:latin typeface="+mn-lt"/>
              </a:rPr>
              <a:t>κύκλος λειτουργίας</a:t>
            </a:r>
            <a:r>
              <a:rPr lang="el-GR" sz="2000" dirty="0">
                <a:latin typeface="+mn-lt"/>
              </a:rPr>
              <a:t>"</a:t>
            </a:r>
            <a:endParaRPr lang="en-US" sz="2000" b="1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ΨΕΥΔΟ ΑΝΑΛΟΓΙΚΕΣ ΕΞΟΔΟΙ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D95877-A13B-47C6-96B0-A94DF23D2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356" y="2695895"/>
            <a:ext cx="601727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57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ΨΕΥΔΟ ΑΝΑΛΟΓΙΚΕΣ ΕΞΟΔΟΙ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21" y="1168632"/>
            <a:ext cx="8629573" cy="50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3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623216"/>
            <a:ext cx="8454134" cy="613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b="1" dirty="0">
                <a:latin typeface="+mn-lt"/>
              </a:rPr>
              <a:t>ΠΟΥ ΧΡΗΣΙΜΟΠΟΙΟΥΝΤΑΙ;</a:t>
            </a:r>
            <a:endParaRPr lang="en-US" sz="2000" b="1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Με τα σήματα PWM μπορούμε να ελέγξουμε τον χρόνο που παραμένουμε στο επίπεδο "1" για κάθε περίοδο</a:t>
            </a:r>
            <a:endParaRPr lang="en-US" sz="20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Δεν χρειάζεται να ρυθμίσετε τον ακροδέκτη που παράγει το σήμα PWM ως έξοδο</a:t>
            </a:r>
            <a:endParaRPr lang="en-US" sz="20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Ο χρόνος που το </a:t>
            </a:r>
            <a:r>
              <a:rPr lang="el-GR" sz="2000" b="1" dirty="0">
                <a:latin typeface="+mn-lt"/>
              </a:rPr>
              <a:t>σήμα βρίσκεται στο επίπεδο "1" </a:t>
            </a:r>
            <a:r>
              <a:rPr lang="el-GR" sz="2000" dirty="0">
                <a:latin typeface="+mn-lt"/>
              </a:rPr>
              <a:t>ονομάζεται "</a:t>
            </a:r>
            <a:r>
              <a:rPr lang="el-GR" sz="2000" b="1" dirty="0">
                <a:latin typeface="+mn-lt"/>
              </a:rPr>
              <a:t>κύκλος λειτουργίας</a:t>
            </a:r>
            <a:r>
              <a:rPr lang="el-GR" sz="2000" dirty="0">
                <a:latin typeface="+mn-lt"/>
              </a:rPr>
              <a:t>"</a:t>
            </a:r>
            <a:endParaRPr lang="en-US" sz="20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b="1" dirty="0">
                <a:latin typeface="+mn-lt"/>
              </a:rPr>
              <a:t>ΠΩΣ ΠΑΡΑΓΟΝΤΑΙ;</a:t>
            </a:r>
            <a:r>
              <a:rPr lang="en-US" sz="2000" b="1" dirty="0">
                <a:latin typeface="+mn-lt"/>
              </a:rPr>
              <a:t> </a:t>
            </a:r>
          </a:p>
          <a:p>
            <a:pPr marL="742950" lvl="1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l-GR" sz="1800" u="sng" dirty="0">
                <a:latin typeface="+mn-lt"/>
              </a:rPr>
              <a:t>Η ΣΥΝΑΡΤΗΣΗ </a:t>
            </a:r>
            <a:r>
              <a:rPr lang="en-US" sz="1800" u="sng" dirty="0">
                <a:latin typeface="+mn-lt"/>
              </a:rPr>
              <a:t>ANALOGWRITE()</a:t>
            </a: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1800" dirty="0">
                <a:latin typeface="+mn-lt"/>
              </a:rPr>
              <a:t>Αυτή η συνάρτηση καθιστά δυνατή τη ρύθμιση της διάρκειας του κύκλου λειτουργίας ενός σήματος εξόδου PWM</a:t>
            </a:r>
            <a:r>
              <a:rPr lang="en-US" sz="1800" dirty="0">
                <a:latin typeface="+mn-lt"/>
              </a:rPr>
              <a:t>  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b="1" dirty="0" err="1">
                <a:latin typeface="+mn-lt"/>
              </a:rPr>
              <a:t>analogWrite</a:t>
            </a:r>
            <a:r>
              <a:rPr lang="en-US" sz="1800" b="1" dirty="0">
                <a:latin typeface="+mn-lt"/>
              </a:rPr>
              <a:t>(pin, value); 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i="1" dirty="0">
                <a:latin typeface="+mn-lt"/>
              </a:rPr>
              <a:t>pin: </a:t>
            </a:r>
            <a:r>
              <a:rPr lang="el-GR" sz="1800" dirty="0">
                <a:latin typeface="+mn-lt"/>
              </a:rPr>
              <a:t>ο ακροδέκτης που θα γράψετε.</a:t>
            </a:r>
            <a:r>
              <a:rPr lang="el-GR" sz="1800" i="1" dirty="0">
                <a:latin typeface="+mn-lt"/>
              </a:rPr>
              <a:t> </a:t>
            </a:r>
            <a:r>
              <a:rPr lang="el-GR" sz="1800" dirty="0">
                <a:latin typeface="+mn-lt"/>
              </a:rPr>
              <a:t>Αναφέρεται στον ακροδέκτη που πρόκειται να δημιουργήσει το σήμα PWM</a:t>
            </a:r>
            <a:r>
              <a:rPr lang="en-US" sz="1800" dirty="0">
                <a:latin typeface="+mn-lt"/>
              </a:rPr>
              <a:t>.</a:t>
            </a:r>
            <a:endParaRPr lang="el-GR" sz="1800" dirty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i="1" dirty="0">
                <a:latin typeface="+mn-lt"/>
              </a:rPr>
              <a:t>value: </a:t>
            </a:r>
            <a:r>
              <a:rPr lang="el-GR" sz="1800" dirty="0">
                <a:latin typeface="+mn-lt"/>
              </a:rPr>
              <a:t>καθορίζει τη διάρκεια του κύκλου λειτουργίας. Είναι ένας αριθμός σε </a:t>
            </a:r>
            <a:r>
              <a:rPr lang="el-GR" sz="1800" dirty="0" err="1">
                <a:latin typeface="+mn-lt"/>
              </a:rPr>
              <a:t>byte</a:t>
            </a:r>
            <a:r>
              <a:rPr lang="el-GR" sz="1800" dirty="0">
                <a:latin typeface="+mn-lt"/>
              </a:rPr>
              <a:t> μεταξύ 0 και 255.</a:t>
            </a:r>
            <a:r>
              <a:rPr lang="en-US" sz="1800" dirty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ΨΕΥΔΟ ΑΝΑΛΟΓΙΚΕΣ ΕΞΟΔΟΙ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72095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prstClr val="white"/>
                </a:solidFill>
              </a:rPr>
              <a:t>ΕΝΟΤΗΤΑ</a:t>
            </a:r>
            <a:r>
              <a:rPr lang="en-US" sz="3600" b="1" dirty="0">
                <a:solidFill>
                  <a:prstClr val="white"/>
                </a:solidFill>
              </a:rPr>
              <a:t> 5 </a:t>
            </a:r>
            <a:r>
              <a:rPr lang="el-GR" sz="3600" b="1" dirty="0">
                <a:solidFill>
                  <a:prstClr val="white"/>
                </a:solidFill>
              </a:rPr>
              <a:t>Αναλογικά Σήματα</a:t>
            </a:r>
            <a:endParaRPr lang="en-US" sz="3600" b="1" dirty="0">
              <a:solidFill>
                <a:prstClr val="white"/>
              </a:solidFill>
            </a:endParaRPr>
          </a:p>
          <a:p>
            <a:pPr algn="ctr"/>
            <a:r>
              <a:rPr lang="el-GR" sz="3600" dirty="0">
                <a:solidFill>
                  <a:prstClr val="white"/>
                </a:solidFill>
              </a:rPr>
              <a:t>Ευχαριστούμε 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l-GR" sz="3600" dirty="0"/>
              <a:t>Σκοπός </a:t>
            </a:r>
            <a:r>
              <a:rPr lang="el-GR" sz="3600"/>
              <a:t>και περίγραμμα της Ενότητας </a:t>
            </a:r>
            <a:r>
              <a:rPr lang="en-US" sz="3600" dirty="0"/>
              <a:t>5  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504661"/>
            <a:ext cx="8434573" cy="333658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Να δώσουμε τις βασικές ιδέες για τα αναλογικά σήματα και την χρήση διαφορετικών ειδών περιφερειακών</a:t>
            </a:r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637053" y="3124418"/>
            <a:ext cx="8229600" cy="2507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Επεξήγηση των βασικών ιδεών σχετικά με τις ψηφιακές μετατροπές και την ανάλυση</a:t>
            </a:r>
            <a:endParaRPr lang="en-US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Παρουσίαση των </a:t>
            </a:r>
            <a:r>
              <a:rPr lang="el-GR" sz="1800" b="1" dirty="0"/>
              <a:t>συναρτήσεων</a:t>
            </a:r>
            <a:r>
              <a:rPr lang="el-GR" sz="1800" dirty="0"/>
              <a:t> για την </a:t>
            </a:r>
            <a:r>
              <a:rPr lang="el-GR" sz="1800" b="1" dirty="0"/>
              <a:t>χρήση αναλογικών σημάτων με το </a:t>
            </a:r>
            <a:r>
              <a:rPr lang="en-US" sz="1800" b="1" dirty="0"/>
              <a:t>Arduino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Παρουσίαση </a:t>
            </a:r>
            <a:r>
              <a:rPr lang="el-GR" sz="1800" b="1" dirty="0"/>
              <a:t>μερικών αναλογικών περιφερειακών</a:t>
            </a:r>
            <a:endParaRPr lang="en-US" sz="1800" b="1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/>
              <a:t>Παρουσίαση γνώσεων σχετικά με</a:t>
            </a:r>
            <a:r>
              <a:rPr lang="el-GR" sz="1800" b="1" dirty="0"/>
              <a:t> σήματα PWM</a:t>
            </a:r>
            <a:endParaRPr lang="en-US" sz="1800" b="1" dirty="0"/>
          </a:p>
          <a:p>
            <a:pPr marL="0" indent="0" algn="just">
              <a:lnSpc>
                <a:spcPct val="110000"/>
              </a:lnSpc>
              <a:spcBef>
                <a:spcPts val="480"/>
              </a:spcBef>
              <a:buNone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2911224" y="830883"/>
            <a:ext cx="3012363" cy="37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1800" b="1" i="1" kern="0" dirty="0"/>
              <a:t>Σκοπός της παρουσίασης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45160" y="2602943"/>
            <a:ext cx="944489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1800" b="1" i="1" kern="0" dirty="0">
                <a:solidFill>
                  <a:prstClr val="black"/>
                </a:solidFill>
                <a:latin typeface="Calibri"/>
              </a:rPr>
              <a:t>Σύνοψη</a:t>
            </a: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11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Γνωρίζετε ήδη ότι όλα στον "ψηφιακό" κόσμο λειτουργούν με την παραδοχή ότι υπάρχουν μόνο δύο πιθανές τιμές ή επίπεδα: επίπεδο "1" και επίπεδο "0". 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Παρ 'όλα αυτά, ο «πραγματικός» κόσμος δεν είναι έτσι. Συναντάμε φυσικά μεγέθη στον πραγματικό κόσμο που μπορεί να έχουν πολλαπλές τιμές ή άλλα χαρακτηριστικά και χρειαζόμαστε ΑΝΑΛΟΓΙΚΑ ΣΗΜΑΤΑ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2000" b="1" dirty="0">
                <a:latin typeface="+mn-lt"/>
              </a:rPr>
              <a:t>ΔΕΝ ΕΙΝΑΙ ΟΛΑ ΜΑΥΡΟ Η ΑΣΠΡΟ. ΥΠΑΡΧΕΙ ΕΠΙΣΗΣ ΚΑΙ ΤΟ ΓΚΡΙ</a:t>
            </a:r>
            <a:r>
              <a:rPr lang="en-US" sz="2000" b="1" dirty="0">
                <a:latin typeface="+mn-lt"/>
              </a:rPr>
              <a:t>!!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ΑΝΑΛΟΓΙΚΑ ΣΗΜΑΤΑ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68901" y="608407"/>
            <a:ext cx="8454134" cy="486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Υπάρχουν όλοι οι τύποι αισθητήρων και "μετατροπέων" που μπορούν να μετρήσουν και να παραδώσουν αναλογική τάση ισοδύναμη με τη φυσική ποσότητα που μετράνε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Πρέπει να μετατρέψουμε τις αναλογικές τάσεις σε αντίστοιχες ψηφιακές ή δυαδικές τιμές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Για να εκτελέσουμε αυτή τη μετατροπή χρησιμοποιούμε "μετατροπείς αναλογικού-ψηφιακού", γνωστούς ως "ADC".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Το </a:t>
            </a:r>
            <a:r>
              <a:rPr lang="el-GR" sz="2000" dirty="0" err="1">
                <a:latin typeface="+mn-lt"/>
              </a:rPr>
              <a:t>Arduino</a:t>
            </a:r>
            <a:r>
              <a:rPr lang="el-GR" sz="2000" dirty="0">
                <a:latin typeface="+mn-lt"/>
              </a:rPr>
              <a:t> διαθέτει ενσωματωμένο κύκλωμα μετατροπέα ADC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Το μόνο που έχετε να κάνετε είναι να </a:t>
            </a:r>
            <a:r>
              <a:rPr lang="el-GR" sz="2000" b="1" dirty="0">
                <a:latin typeface="+mn-lt"/>
              </a:rPr>
              <a:t>συνδέσετε τον κατάλληλο αισθητήρα ή μετατροπέα στον αναλογικό ακροδέκτη εισόδου</a:t>
            </a:r>
            <a:endParaRPr lang="en-US" sz="2000" b="1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ΨΗΦΙΑΚΗ ΜΕΤΡΟΠΗ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grpSp>
        <p:nvGrpSpPr>
          <p:cNvPr id="2" name="Grupo 1"/>
          <p:cNvGrpSpPr/>
          <p:nvPr/>
        </p:nvGrpSpPr>
        <p:grpSpPr>
          <a:xfrm>
            <a:off x="1791866" y="4290048"/>
            <a:ext cx="5715000" cy="1601256"/>
            <a:chOff x="2119312" y="3921042"/>
            <a:chExt cx="4905375" cy="1152525"/>
          </a:xfrm>
        </p:grpSpPr>
        <p:pic>
          <p:nvPicPr>
            <p:cNvPr id="13" name="Imagen 1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119312" y="3921042"/>
              <a:ext cx="4905375" cy="1152525"/>
            </a:xfrm>
            <a:prstGeom prst="rect">
              <a:avLst/>
            </a:prstGeom>
          </p:spPr>
        </p:pic>
        <p:grpSp>
          <p:nvGrpSpPr>
            <p:cNvPr id="9" name="Grupo 8"/>
            <p:cNvGrpSpPr/>
            <p:nvPr/>
          </p:nvGrpSpPr>
          <p:grpSpPr>
            <a:xfrm>
              <a:off x="2176461" y="4043518"/>
              <a:ext cx="4791075" cy="1009650"/>
              <a:chOff x="0" y="0"/>
              <a:chExt cx="4791075" cy="1009650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>
                <a:off x="3743325" y="0"/>
                <a:ext cx="1047750" cy="876300"/>
              </a:xfrm>
              <a:prstGeom prst="rect">
                <a:avLst/>
              </a:prstGeom>
              <a:solidFill>
                <a:schemeClr val="accent6">
                  <a:lumMod val="75000"/>
                  <a:lumOff val="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Digital </a:t>
                </a:r>
                <a:r>
                  <a:rPr lang="es-ES" sz="1100" b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Processing</a:t>
                </a:r>
                <a:endParaRPr lang="es-ES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(+,-,&amp;,*,|)</a:t>
                </a:r>
                <a:endParaRPr lang="es-ES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 2"/>
              <p:cNvSpPr>
                <a:spLocks noChangeArrowheads="1"/>
              </p:cNvSpPr>
              <p:nvPr/>
            </p:nvSpPr>
            <p:spPr bwMode="auto">
              <a:xfrm>
                <a:off x="2343150" y="0"/>
                <a:ext cx="1038225" cy="885825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2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ADC </a:t>
                </a:r>
                <a:r>
                  <a:rPr lang="es-ES" sz="1200" b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converter</a:t>
                </a:r>
                <a:endParaRPr lang="es-ES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(100100101)</a:t>
                </a:r>
                <a:endParaRPr lang="es-E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0" y="695325"/>
                <a:ext cx="1028700" cy="314325"/>
              </a:xfrm>
              <a:prstGeom prst="rect">
                <a:avLst/>
              </a:prstGeom>
              <a:solidFill>
                <a:schemeClr val="accent3">
                  <a:lumMod val="100000"/>
                  <a:lumOff val="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400" b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Temperature</a:t>
                </a:r>
                <a:endParaRPr lang="es-ES" sz="1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" name="Rectángulo 4"/>
          <p:cNvSpPr/>
          <p:nvPr/>
        </p:nvSpPr>
        <p:spPr>
          <a:xfrm>
            <a:off x="542909" y="5891304"/>
            <a:ext cx="84541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+mn-lt"/>
              </a:rPr>
              <a:t>Η ταχύτητα μετατροπής του </a:t>
            </a:r>
            <a:r>
              <a:rPr lang="el-GR" b="1" dirty="0" err="1">
                <a:latin typeface="+mn-lt"/>
              </a:rPr>
              <a:t>Arduino</a:t>
            </a:r>
            <a:r>
              <a:rPr lang="el-GR" b="1" dirty="0">
                <a:latin typeface="+mn-lt"/>
              </a:rPr>
              <a:t> UNO είναι αρκετή για να μετρήσει τα περισσότερα αναλογικά φυσικά μεγέθη!</a:t>
            </a:r>
            <a:r>
              <a:rPr lang="en-US" b="1" dirty="0">
                <a:latin typeface="+mn-lt"/>
              </a:rPr>
              <a:t> </a:t>
            </a:r>
            <a:endParaRPr lang="es-E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576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68901" y="681940"/>
            <a:ext cx="8454134" cy="513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Ένας άλλος σημαντικός παράγοντας σε ένα κύκλωμα μετατροπέα ADC είναι η ακρίβεια ή η "ανάλυση" του.</a:t>
            </a:r>
            <a:r>
              <a:rPr lang="en-US" sz="2000" dirty="0">
                <a:latin typeface="+mn-lt"/>
              </a:rPr>
              <a:t>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Πώς δημιουργούμε μια σχέση μεταξύ της αναλογικής τάσης και της δυαδικής τιμής;</a:t>
            </a:r>
            <a:r>
              <a:rPr lang="en-US" sz="2000" dirty="0">
                <a:latin typeface="+mn-lt"/>
              </a:rPr>
              <a:t>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Πρέπει να γνωρίζουμε </a:t>
            </a:r>
            <a:r>
              <a:rPr lang="el-GR" sz="2000" b="1" dirty="0">
                <a:latin typeface="+mn-lt"/>
              </a:rPr>
              <a:t>μια σταθερά που ονομάζεται "τάση αναφοράς" ή VREF</a:t>
            </a:r>
            <a:r>
              <a:rPr lang="el-GR" sz="2000" dirty="0">
                <a:latin typeface="+mn-lt"/>
              </a:rPr>
              <a:t> η οποία είναι η τάση που χρησιμοποιεί το κύκλωμα μετατροπέα για την εκτέλεση των εσωτερικών λειτουργιών του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Το </a:t>
            </a:r>
            <a:r>
              <a:rPr lang="el-GR" sz="2000" dirty="0" err="1">
                <a:latin typeface="+mn-lt"/>
              </a:rPr>
              <a:t>Arduino</a:t>
            </a:r>
            <a:r>
              <a:rPr lang="el-GR" sz="2000" dirty="0">
                <a:latin typeface="+mn-lt"/>
              </a:rPr>
              <a:t> UNO έχει ανάλυση 10 </a:t>
            </a:r>
            <a:r>
              <a:rPr lang="el-GR" sz="2000" dirty="0" err="1">
                <a:latin typeface="+mn-lt"/>
              </a:rPr>
              <a:t>bit</a:t>
            </a:r>
            <a:r>
              <a:rPr lang="el-GR" sz="2000" dirty="0">
                <a:latin typeface="+mn-lt"/>
              </a:rPr>
              <a:t>. Αυτό σημαίνει ότι το αποτέλεσμα μιας μετατροπής μπορεί να έχει 1024 πιθανές δυαδικές τιμές (2^10)</a:t>
            </a:r>
            <a:endParaRPr lang="en-US" sz="2000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ΑΝΑΛΥΣΗ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471" y="4569683"/>
            <a:ext cx="7033553" cy="111624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3490" y="5353943"/>
            <a:ext cx="8516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+mn-lt"/>
              </a:rPr>
              <a:t>ΤΑ ΑΚΟΛΟΥΘΑ ΕΙΝΑΙ ΠΟΛΥ ΣΗΜΑΝΤΙΚΑ! Η αναλογική τάση εισόδου που μετράτε δεν πρέπει ΠΟΤΕ να υπερβαίνει την τάση αναφοράς VREF</a:t>
            </a:r>
            <a:endParaRPr lang="es-E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965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636367"/>
            <a:ext cx="8454134" cy="685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l-GR" sz="2000" u="sng" dirty="0">
                <a:latin typeface="+mn-lt"/>
              </a:rPr>
              <a:t>ΣΥΝΑΡΤΗΣΗ </a:t>
            </a:r>
            <a:r>
              <a:rPr lang="en-US" sz="2000" u="sng" dirty="0">
                <a:latin typeface="+mn-lt"/>
              </a:rPr>
              <a:t>ANALOGREFERENCE()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Αυτή η λειτουργία καθιστά δυνατή την ρύθμιση της τιμής της τάσης αναφοράς (VREF) που πρέπει να χρησιμοποιήσει το κύκλωμα μετατροπέα ADC για να μετατρέψει μια αναλογική τάση στο δυαδικό ή δεκαδικό ισοδύναμο</a:t>
            </a: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Η τάση VREF δεν πρέπει να υπερβαίνει την τάση που τροφοδοτεί τον ελεγκτή </a:t>
            </a:r>
            <a:r>
              <a:rPr lang="el-GR" sz="2000" dirty="0" err="1">
                <a:latin typeface="+mn-lt"/>
              </a:rPr>
              <a:t>Arduino</a:t>
            </a:r>
            <a:r>
              <a:rPr lang="el-GR" sz="2000" dirty="0">
                <a:latin typeface="+mn-lt"/>
              </a:rPr>
              <a:t> UNO (5 V)</a:t>
            </a:r>
            <a:endParaRPr lang="en-US" sz="2000" dirty="0">
              <a:latin typeface="+mn-lt"/>
            </a:endParaRPr>
          </a:p>
          <a:p>
            <a:pPr algn="ctr" eaLnBrk="0" hangingPunct="0">
              <a:lnSpc>
                <a:spcPct val="150000"/>
              </a:lnSpc>
              <a:spcBef>
                <a:spcPts val="480"/>
              </a:spcBef>
            </a:pPr>
            <a:r>
              <a:rPr lang="en-US" sz="2000" b="1" dirty="0" err="1">
                <a:latin typeface="+mn-lt"/>
              </a:rPr>
              <a:t>analogReference</a:t>
            </a:r>
            <a:r>
              <a:rPr lang="en-US" sz="2000" b="1" dirty="0">
                <a:latin typeface="+mn-lt"/>
              </a:rPr>
              <a:t>(type); </a:t>
            </a:r>
          </a:p>
          <a:p>
            <a:pPr algn="just" eaLnBrk="0" hangingPunct="0">
              <a:lnSpc>
                <a:spcPct val="150000"/>
              </a:lnSpc>
              <a:spcBef>
                <a:spcPts val="480"/>
              </a:spcBef>
            </a:pPr>
            <a:r>
              <a:rPr lang="en-US" sz="1800" i="1" dirty="0">
                <a:latin typeface="+mn-lt"/>
              </a:rPr>
              <a:t>type</a:t>
            </a:r>
            <a:r>
              <a:rPr lang="en-US" sz="1800" dirty="0">
                <a:latin typeface="+mn-lt"/>
              </a:rPr>
              <a:t>: </a:t>
            </a:r>
            <a:r>
              <a:rPr lang="el-GR" sz="1800" dirty="0">
                <a:latin typeface="+mn-lt"/>
              </a:rPr>
              <a:t>Ρυθμίζει τη VREF που χρησιμοποιείται για την αναλογική είσοδο. Οι επιλογές</a:t>
            </a:r>
            <a:br>
              <a:rPr lang="el-GR" sz="1800" dirty="0">
                <a:latin typeface="+mn-lt"/>
              </a:rPr>
            </a:br>
            <a:r>
              <a:rPr lang="el-GR" sz="1800" dirty="0">
                <a:latin typeface="+mn-lt"/>
              </a:rPr>
              <a:t>           είναι</a:t>
            </a:r>
            <a:r>
              <a:rPr lang="en-US" sz="1800" dirty="0">
                <a:latin typeface="+mn-lt"/>
              </a:rPr>
              <a:t>: </a:t>
            </a: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dirty="0">
                <a:latin typeface="+mn-lt"/>
              </a:rPr>
              <a:t>DEFAULT: </a:t>
            </a:r>
            <a:r>
              <a:rPr lang="el-GR" sz="1800" dirty="0">
                <a:latin typeface="+mn-lt"/>
              </a:rPr>
              <a:t>η προεπιλεγμένη αναλογική αναφορά των 5</a:t>
            </a:r>
            <a:r>
              <a:rPr lang="en-US" sz="1800" dirty="0">
                <a:latin typeface="+mn-lt"/>
              </a:rPr>
              <a:t>V </a:t>
            </a:r>
            <a:r>
              <a:rPr lang="el-GR" sz="1800" dirty="0">
                <a:latin typeface="+mn-lt"/>
              </a:rPr>
              <a:t>(σε </a:t>
            </a:r>
            <a:r>
              <a:rPr lang="el-GR" sz="1800" dirty="0" err="1">
                <a:latin typeface="+mn-lt"/>
              </a:rPr>
              <a:t>Arduino</a:t>
            </a:r>
            <a:r>
              <a:rPr lang="el-GR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board </a:t>
            </a:r>
            <a:r>
              <a:rPr lang="el-GR" sz="1800" dirty="0">
                <a:latin typeface="+mn-lt"/>
              </a:rPr>
              <a:t>5V) ή 3,3</a:t>
            </a:r>
            <a:r>
              <a:rPr lang="en-US" sz="1800" dirty="0">
                <a:latin typeface="+mn-lt"/>
              </a:rPr>
              <a:t>V</a:t>
            </a:r>
            <a:r>
              <a:rPr lang="el-GR" sz="1800" dirty="0">
                <a:latin typeface="+mn-lt"/>
              </a:rPr>
              <a:t> (σε </a:t>
            </a:r>
            <a:r>
              <a:rPr lang="el-GR" sz="1800" dirty="0" err="1">
                <a:latin typeface="+mn-lt"/>
              </a:rPr>
              <a:t>Arduino</a:t>
            </a:r>
            <a:r>
              <a:rPr lang="el-GR" sz="1800" dirty="0">
                <a:latin typeface="+mn-lt"/>
              </a:rPr>
              <a:t> </a:t>
            </a:r>
            <a:r>
              <a:rPr lang="en-US" sz="1800" dirty="0"/>
              <a:t>board </a:t>
            </a:r>
            <a:r>
              <a:rPr lang="el-GR" sz="18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.</a:t>
            </a:r>
            <a:r>
              <a:rPr lang="el-GR" sz="1800" dirty="0">
                <a:latin typeface="+mn-lt"/>
              </a:rPr>
              <a:t>3V).</a:t>
            </a:r>
            <a:endParaRPr lang="en-US" sz="18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dirty="0">
                <a:latin typeface="+mn-lt"/>
              </a:rPr>
              <a:t>INTERNAL: </a:t>
            </a:r>
            <a:r>
              <a:rPr lang="el-GR" sz="1800" dirty="0">
                <a:latin typeface="+mn-lt"/>
              </a:rPr>
              <a:t>Είναι η VREF που παράγεται μέσα στον ελεγκτή. Στην περίπτωση του </a:t>
            </a:r>
            <a:r>
              <a:rPr lang="el-GR" sz="1800" dirty="0" err="1">
                <a:latin typeface="+mn-lt"/>
              </a:rPr>
              <a:t>Arduino</a:t>
            </a:r>
            <a:r>
              <a:rPr lang="el-GR" sz="1800" dirty="0">
                <a:latin typeface="+mn-lt"/>
              </a:rPr>
              <a:t> UNO είναι 1</a:t>
            </a:r>
            <a:r>
              <a:rPr lang="en-US" sz="1800" dirty="0">
                <a:latin typeface="+mn-lt"/>
              </a:rPr>
              <a:t>.</a:t>
            </a:r>
            <a:r>
              <a:rPr lang="el-GR" sz="1800" dirty="0">
                <a:latin typeface="+mn-lt"/>
              </a:rPr>
              <a:t>1V</a:t>
            </a:r>
            <a:r>
              <a:rPr lang="en-US" sz="1800" dirty="0">
                <a:latin typeface="+mn-lt"/>
              </a:rPr>
              <a:t>  </a:t>
            </a: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dirty="0">
                <a:latin typeface="+mn-lt"/>
              </a:rPr>
              <a:t>EXTERNAL: </a:t>
            </a:r>
            <a:r>
              <a:rPr lang="el-GR" sz="1800" dirty="0">
                <a:latin typeface="+mn-lt"/>
              </a:rPr>
              <a:t>Η απαιτούμενη VREF παρέχεται στον ακροδέκτη AREF του ελεγκτή.</a:t>
            </a:r>
            <a:r>
              <a:rPr lang="en-US" sz="1800" dirty="0">
                <a:latin typeface="+mn-lt"/>
              </a:rPr>
              <a:t> 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ΣΥΝΑΡΤΗΣΕΙΣ ΣΤΗΝ ΓΛΩΣΣΑ </a:t>
            </a:r>
            <a:r>
              <a:rPr lang="en-US" dirty="0"/>
              <a:t>ARDUINO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466655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38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l-GR" sz="2000" u="sng" dirty="0">
                <a:latin typeface="+mn-lt"/>
              </a:rPr>
              <a:t>ΣΥΝΑΡΤΗΣΗ </a:t>
            </a:r>
            <a:r>
              <a:rPr lang="en-US" sz="2000" u="sng" dirty="0">
                <a:latin typeface="+mn-lt"/>
              </a:rPr>
              <a:t>ANALOGREAD()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Αυτή είναι η συνάρτηση που πρόκειται να χρησιμοποιήσετε όταν θέλετε να πραγματοποιήσετε μετατροπή από αναλογική σε ψηφιακή μορφή</a:t>
            </a: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Κάθε φορά που εκτελείται λαμβάνει ένα δείγμα της τάσης του αναλογικού ακροδέκτη</a:t>
            </a:r>
            <a:r>
              <a:rPr lang="en-GB" sz="2000" dirty="0">
                <a:latin typeface="+mn-lt"/>
              </a:rPr>
              <a:t> </a:t>
            </a:r>
            <a:endParaRPr lang="en-US" sz="2000" dirty="0">
              <a:latin typeface="+mn-lt"/>
            </a:endParaRPr>
          </a:p>
          <a:p>
            <a:pPr algn="ctr" eaLnBrk="0" hangingPunct="0">
              <a:lnSpc>
                <a:spcPct val="150000"/>
              </a:lnSpc>
              <a:spcBef>
                <a:spcPts val="480"/>
              </a:spcBef>
            </a:pPr>
            <a:r>
              <a:rPr lang="en-US" sz="2000" b="1" dirty="0" err="1">
                <a:latin typeface="+mn-lt"/>
              </a:rPr>
              <a:t>analogRead</a:t>
            </a:r>
            <a:r>
              <a:rPr lang="en-US" sz="2000" b="1" dirty="0">
                <a:latin typeface="+mn-lt"/>
              </a:rPr>
              <a:t>(pin); 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i="1" dirty="0">
                <a:latin typeface="+mn-lt"/>
              </a:rPr>
              <a:t>pin: 	</a:t>
            </a:r>
            <a:r>
              <a:rPr lang="el-GR" sz="1800" i="1" dirty="0">
                <a:latin typeface="+mn-lt"/>
              </a:rPr>
              <a:t>Ο αριθμός του ακροδέκτη που αντιστοιχεί στο αναλογικό κανάλι που θέλετε</a:t>
            </a:r>
            <a:br>
              <a:rPr lang="el-GR" sz="1800" i="1" dirty="0">
                <a:latin typeface="+mn-lt"/>
              </a:rPr>
            </a:br>
            <a:r>
              <a:rPr lang="el-GR" sz="1800" i="1" dirty="0">
                <a:latin typeface="+mn-lt"/>
              </a:rPr>
              <a:t>                 να μετατρέψετε. Στην περίπτωση του </a:t>
            </a:r>
            <a:r>
              <a:rPr lang="el-GR" sz="1800" i="1" dirty="0" err="1">
                <a:latin typeface="+mn-lt"/>
              </a:rPr>
              <a:t>Arduino</a:t>
            </a:r>
            <a:r>
              <a:rPr lang="el-GR" sz="1800" i="1" dirty="0">
                <a:latin typeface="+mn-lt"/>
              </a:rPr>
              <a:t> UNO αυτό θα μπορούσε να </a:t>
            </a:r>
            <a:br>
              <a:rPr lang="el-GR" sz="1800" i="1" dirty="0">
                <a:latin typeface="+mn-lt"/>
              </a:rPr>
            </a:br>
            <a:r>
              <a:rPr lang="el-GR" sz="1800" i="1" dirty="0">
                <a:latin typeface="+mn-lt"/>
              </a:rPr>
              <a:t>                 είναι από Α0 έως Α5.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ΣΥΝΑΡΤΗΣΕΙΣ ΣΤΗΝ ΓΛΩΣΣΑ </a:t>
            </a:r>
            <a:r>
              <a:rPr lang="en-US" dirty="0"/>
              <a:t>ARDUINO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33965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633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l-GR" sz="2000" u="sng" dirty="0">
                <a:latin typeface="+mn-lt"/>
              </a:rPr>
              <a:t>ΣΥΝΑΡΤΗΣΗ </a:t>
            </a:r>
            <a:r>
              <a:rPr lang="en-US" sz="2000" u="sng" dirty="0">
                <a:latin typeface="+mn-lt"/>
              </a:rPr>
              <a:t>MAP()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Ο μετατροπέας ADC του </a:t>
            </a:r>
            <a:r>
              <a:rPr lang="el-GR" sz="2000" dirty="0" err="1">
                <a:latin typeface="+mn-lt"/>
              </a:rPr>
              <a:t>Arduino</a:t>
            </a:r>
            <a:r>
              <a:rPr lang="el-GR" sz="2000" dirty="0">
                <a:latin typeface="+mn-lt"/>
              </a:rPr>
              <a:t> έχει ανάλυση 10 </a:t>
            </a:r>
            <a:r>
              <a:rPr lang="el-GR" sz="2000" dirty="0" err="1">
                <a:latin typeface="+mn-lt"/>
              </a:rPr>
              <a:t>bit</a:t>
            </a:r>
            <a:r>
              <a:rPr lang="el-GR" sz="2000" dirty="0">
                <a:latin typeface="+mn-lt"/>
              </a:rPr>
              <a:t> και μπορεί να εκφράσει μια τιμή μεταξύ 0 και 1023 (2^10)</a:t>
            </a: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Το </a:t>
            </a:r>
            <a:r>
              <a:rPr lang="el-GR" sz="2000" dirty="0" err="1">
                <a:latin typeface="+mn-lt"/>
              </a:rPr>
              <a:t>Arduino</a:t>
            </a:r>
            <a:r>
              <a:rPr lang="el-GR" sz="2000" dirty="0">
                <a:latin typeface="+mn-lt"/>
              </a:rPr>
              <a:t> λειτουργεί με πακέτα </a:t>
            </a:r>
            <a:r>
              <a:rPr lang="el-GR" sz="2000" dirty="0" err="1">
                <a:latin typeface="+mn-lt"/>
              </a:rPr>
              <a:t>bytes</a:t>
            </a:r>
            <a:r>
              <a:rPr lang="el-GR" sz="2000" dirty="0">
                <a:latin typeface="+mn-lt"/>
              </a:rPr>
              <a:t> (8 </a:t>
            </a:r>
            <a:r>
              <a:rPr lang="el-GR" sz="2000" dirty="0" err="1">
                <a:latin typeface="+mn-lt"/>
              </a:rPr>
              <a:t>bits</a:t>
            </a:r>
            <a:r>
              <a:rPr lang="el-GR" sz="2000" dirty="0">
                <a:latin typeface="+mn-lt"/>
              </a:rPr>
              <a:t>) ή πολλαπλάσια τους</a:t>
            </a: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Αυτή η συνάρτηση καθιστά δυνατή τη μετατόπιση, την εκ νέου αντιστοίχιση ή τον επαναπροσδιορισμό μιας τιμής μεταξύ ενός ελάχιστου και ενός μέγιστου.</a:t>
            </a:r>
            <a:endParaRPr lang="en-US" sz="2000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map(value, </a:t>
            </a:r>
            <a:r>
              <a:rPr lang="en-US" sz="2000" b="1" dirty="0" err="1">
                <a:latin typeface="+mn-lt"/>
              </a:rPr>
              <a:t>fromLow</a:t>
            </a:r>
            <a:r>
              <a:rPr lang="en-US" sz="2000" b="1" dirty="0">
                <a:latin typeface="+mn-lt"/>
              </a:rPr>
              <a:t>, </a:t>
            </a:r>
            <a:r>
              <a:rPr lang="en-US" sz="2000" b="1" dirty="0" err="1">
                <a:latin typeface="+mn-lt"/>
              </a:rPr>
              <a:t>fromHigh</a:t>
            </a:r>
            <a:r>
              <a:rPr lang="en-US" sz="2000" b="1" dirty="0">
                <a:latin typeface="+mn-lt"/>
              </a:rPr>
              <a:t>, </a:t>
            </a:r>
            <a:r>
              <a:rPr lang="en-US" sz="2000" b="1" dirty="0" err="1">
                <a:latin typeface="+mn-lt"/>
              </a:rPr>
              <a:t>toLow</a:t>
            </a:r>
            <a:r>
              <a:rPr lang="en-US" sz="2000" b="1" dirty="0">
                <a:latin typeface="+mn-lt"/>
              </a:rPr>
              <a:t>, </a:t>
            </a:r>
            <a:r>
              <a:rPr lang="en-US" sz="2000" b="1" dirty="0" err="1">
                <a:latin typeface="+mn-lt"/>
              </a:rPr>
              <a:t>toHigh</a:t>
            </a:r>
            <a:r>
              <a:rPr lang="en-US" sz="2000" b="1" dirty="0">
                <a:latin typeface="+mn-lt"/>
              </a:rPr>
              <a:t>); 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i="1" dirty="0">
                <a:latin typeface="+mn-lt"/>
              </a:rPr>
              <a:t>value: 		</a:t>
            </a:r>
            <a:r>
              <a:rPr lang="el-GR" sz="1800" dirty="0">
                <a:latin typeface="+mn-lt"/>
              </a:rPr>
              <a:t>ο αριθμός για μετατόπιση. Είναι συνήθως </a:t>
            </a:r>
            <a:r>
              <a:rPr lang="el-GR" sz="1800" dirty="0" err="1">
                <a:latin typeface="+mn-lt"/>
              </a:rPr>
              <a:t>int</a:t>
            </a:r>
            <a:r>
              <a:rPr lang="el-GR" sz="1800" dirty="0">
                <a:latin typeface="+mn-lt"/>
              </a:rPr>
              <a:t> (16 </a:t>
            </a:r>
            <a:r>
              <a:rPr lang="el-GR" sz="1800" dirty="0" err="1">
                <a:latin typeface="+mn-lt"/>
              </a:rPr>
              <a:t>bit</a:t>
            </a:r>
            <a:r>
              <a:rPr lang="el-GR" sz="1800" dirty="0">
                <a:latin typeface="+mn-lt"/>
              </a:rPr>
              <a:t>) ή </a:t>
            </a:r>
            <a:r>
              <a:rPr lang="en-US" sz="1800" dirty="0">
                <a:latin typeface="+mn-lt"/>
              </a:rPr>
              <a:t>long</a:t>
            </a:r>
            <a:r>
              <a:rPr lang="el-GR" sz="1800" dirty="0">
                <a:latin typeface="+mn-lt"/>
              </a:rPr>
              <a:t> (32 </a:t>
            </a:r>
            <a:r>
              <a:rPr lang="el-GR" sz="1800" dirty="0" err="1">
                <a:latin typeface="+mn-lt"/>
              </a:rPr>
              <a:t>bit</a:t>
            </a:r>
            <a:r>
              <a:rPr lang="el-GR" sz="1800" dirty="0">
                <a:latin typeface="+mn-lt"/>
              </a:rPr>
              <a:t>).</a:t>
            </a:r>
            <a:r>
              <a:rPr lang="en-US" sz="1800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fromLow</a:t>
            </a:r>
            <a:r>
              <a:rPr lang="en-US" sz="1800" i="1" dirty="0">
                <a:latin typeface="+mn-lt"/>
              </a:rPr>
              <a:t>:		</a:t>
            </a:r>
            <a:r>
              <a:rPr lang="el-GR" sz="1800" dirty="0">
                <a:latin typeface="+mn-lt"/>
              </a:rPr>
              <a:t>Εκφράζει το κατώτερο όριο του τρέχοντος εύρους της τιμής</a:t>
            </a:r>
            <a:r>
              <a:rPr lang="en-US" sz="1800" dirty="0">
                <a:latin typeface="+mn-lt"/>
              </a:rPr>
              <a:t>.</a:t>
            </a: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i="1" dirty="0" err="1">
                <a:latin typeface="+mn-lt"/>
              </a:rPr>
              <a:t>fromHigh</a:t>
            </a:r>
            <a:r>
              <a:rPr lang="en-US" sz="1800" i="1" dirty="0">
                <a:latin typeface="+mn-lt"/>
              </a:rPr>
              <a:t>: 	</a:t>
            </a:r>
            <a:r>
              <a:rPr lang="el-GR" sz="1800" dirty="0">
                <a:solidFill>
                  <a:prstClr val="black"/>
                </a:solidFill>
                <a:latin typeface="+mn-lt"/>
              </a:rPr>
              <a:t>Εκφράζει το ανώτερο όριο του τρέχοντος εύρους της τιμής</a:t>
            </a:r>
            <a:r>
              <a:rPr lang="en-US" sz="1800" dirty="0">
                <a:latin typeface="+mn-lt"/>
              </a:rPr>
              <a:t>. </a:t>
            </a:r>
          </a:p>
          <a:p>
            <a:pPr lvl="0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i="1" dirty="0" err="1">
                <a:latin typeface="+mn-lt"/>
              </a:rPr>
              <a:t>toLow</a:t>
            </a:r>
            <a:r>
              <a:rPr lang="en-US" sz="1800" i="1" dirty="0">
                <a:latin typeface="+mn-lt"/>
              </a:rPr>
              <a:t>: 		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Εκφράζει το κατώτερο όριο του εύρους-στόχο της τιμής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lvl="0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i="1" dirty="0" err="1">
                <a:latin typeface="+mn-lt"/>
              </a:rPr>
              <a:t>toHigh</a:t>
            </a:r>
            <a:r>
              <a:rPr lang="en-US" sz="1800" i="1" dirty="0">
                <a:latin typeface="+mn-lt"/>
              </a:rPr>
              <a:t>: 		</a:t>
            </a:r>
            <a:r>
              <a:rPr lang="el-GR" sz="1800" dirty="0">
                <a:solidFill>
                  <a:prstClr val="black"/>
                </a:solidFill>
                <a:latin typeface="Calibri"/>
              </a:rPr>
              <a:t>Εκφράζει το ανώτερο όριο του εύρους-στόχο της τιμής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dirty="0">
                <a:latin typeface="+mn-lt"/>
              </a:rPr>
              <a:t>. </a:t>
            </a: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ΣΥΝΑΡΤΗΣΕΙΣ ΣΤΗΝ ΓΛΩΣΣΑ </a:t>
            </a:r>
            <a:r>
              <a:rPr lang="en-US" dirty="0"/>
              <a:t>ARDUINO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86492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ΑΝΑΛΟΓΙΚΑ ΠΕΡΙΦΕΡΕΙΑΚΑ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grpSp>
        <p:nvGrpSpPr>
          <p:cNvPr id="5" name="Grupo 4"/>
          <p:cNvGrpSpPr/>
          <p:nvPr/>
        </p:nvGrpSpPr>
        <p:grpSpPr>
          <a:xfrm>
            <a:off x="240700" y="1236937"/>
            <a:ext cx="4151686" cy="4571749"/>
            <a:chOff x="240700" y="1236937"/>
            <a:chExt cx="4151686" cy="4571749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240700" y="1236937"/>
              <a:ext cx="4151686" cy="4055726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indent="-342900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anose="05000000000000000000" pitchFamily="2" charset="2"/>
                <a:buChar char="Ø"/>
              </a:pPr>
              <a:r>
                <a:rPr lang="el-GR" sz="2000" u="sng" dirty="0">
                  <a:latin typeface="+mn-lt"/>
                </a:rPr>
                <a:t>ΠΟΤΕΝΣΙΟΜΕΤΡΑ</a:t>
              </a:r>
              <a:endParaRPr lang="en-US" sz="2000" u="sng" dirty="0">
                <a:latin typeface="+mn-lt"/>
              </a:endParaRPr>
            </a:p>
            <a:p>
              <a:pPr marL="342900" indent="-342900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anose="05000000000000000000" pitchFamily="2" charset="2"/>
                <a:buChar char="§"/>
              </a:pPr>
              <a:r>
                <a:rPr lang="el-GR" sz="2000" dirty="0">
                  <a:latin typeface="+mn-lt"/>
                </a:rPr>
                <a:t>Μεταβλητές αντιστάσεις που μπορείτε να μεταβάλλετε την τιμή τους μετακινώντας τον άξονα ή ένα χειριστήριο </a:t>
              </a:r>
              <a:endParaRPr lang="en-US" sz="2000" dirty="0">
                <a:latin typeface="+mn-lt"/>
              </a:endParaRPr>
            </a:p>
            <a:p>
              <a:pPr marL="342900" indent="-342900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anose="05000000000000000000" pitchFamily="2" charset="2"/>
                <a:buChar char="§"/>
              </a:pPr>
              <a:r>
                <a:rPr lang="el-GR" sz="2000" dirty="0">
                  <a:latin typeface="+mn-lt"/>
                </a:rPr>
                <a:t>Είναι τα πιο απλά και οικονομικά αναλογικά περιφερειακά που θα βρείτε</a:t>
              </a:r>
              <a:endParaRPr lang="en-US" sz="2000" dirty="0">
                <a:latin typeface="+mn-lt"/>
              </a:endParaRPr>
            </a:p>
            <a:p>
              <a:pPr algn="just" eaLnBrk="0" hangingPunct="0">
                <a:lnSpc>
                  <a:spcPct val="110000"/>
                </a:lnSpc>
                <a:spcBef>
                  <a:spcPts val="480"/>
                </a:spcBef>
              </a:pPr>
              <a:endParaRPr lang="en-US" sz="2000" dirty="0">
                <a:latin typeface="+mn-lt"/>
              </a:endParaRPr>
            </a:p>
            <a:p>
              <a:pPr eaLnBrk="0" hangingPunct="0">
                <a:lnSpc>
                  <a:spcPct val="110000"/>
                </a:lnSpc>
                <a:spcBef>
                  <a:spcPts val="480"/>
                </a:spcBef>
              </a:pPr>
              <a:endParaRPr lang="en-US" sz="2000" dirty="0">
                <a:latin typeface="+mn-lt"/>
              </a:endParaRPr>
            </a:p>
            <a:p>
              <a:pPr marL="269875" indent="-269875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itchFamily="2" charset="2"/>
                <a:buChar char="§"/>
              </a:pPr>
              <a:endParaRPr lang="en-US" sz="1600" dirty="0">
                <a:latin typeface="+mn-lt"/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9210" y="4308940"/>
              <a:ext cx="2694666" cy="1499746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</p:grpSp>
      <p:grpSp>
        <p:nvGrpSpPr>
          <p:cNvPr id="6" name="Grupo 5"/>
          <p:cNvGrpSpPr/>
          <p:nvPr/>
        </p:nvGrpSpPr>
        <p:grpSpPr>
          <a:xfrm>
            <a:off x="4785486" y="1221136"/>
            <a:ext cx="4151686" cy="4743471"/>
            <a:chOff x="4785486" y="1221136"/>
            <a:chExt cx="4151686" cy="4743471"/>
          </a:xfrm>
        </p:grpSpPr>
        <p:sp>
          <p:nvSpPr>
            <p:cNvPr id="15" name="TextBox 3"/>
            <p:cNvSpPr txBox="1"/>
            <p:nvPr/>
          </p:nvSpPr>
          <p:spPr bwMode="auto">
            <a:xfrm>
              <a:off x="4785486" y="1221136"/>
              <a:ext cx="4151686" cy="3653051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indent="-342900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anose="05000000000000000000" pitchFamily="2" charset="2"/>
                <a:buChar char="Ø"/>
              </a:pPr>
              <a:r>
                <a:rPr lang="el-GR" sz="2000" u="sng" dirty="0">
                  <a:latin typeface="+mn-lt"/>
                </a:rPr>
                <a:t>ΦΩΤΟΑΙΣΘΗΤΗΡΕΣ</a:t>
              </a:r>
              <a:endParaRPr lang="en-US" sz="2000" u="sng" dirty="0">
                <a:latin typeface="+mn-lt"/>
              </a:endParaRPr>
            </a:p>
            <a:p>
              <a:pPr marL="342900" indent="-342900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anose="05000000000000000000" pitchFamily="2" charset="2"/>
                <a:buChar char="§"/>
              </a:pPr>
              <a:r>
                <a:rPr lang="el-GR" sz="2000" dirty="0">
                  <a:latin typeface="+mn-lt"/>
                </a:rPr>
                <a:t>Αυτό βασίζεται σε μια μικρή διάταξη που ονομάζεται "</a:t>
              </a:r>
              <a:r>
                <a:rPr lang="el-GR" sz="2000" dirty="0" err="1">
                  <a:latin typeface="+mn-lt"/>
                </a:rPr>
                <a:t>φωτοτρανζίστορ</a:t>
              </a:r>
              <a:r>
                <a:rPr lang="el-GR" sz="2000" dirty="0">
                  <a:latin typeface="+mn-lt"/>
                </a:rPr>
                <a:t>"</a:t>
              </a:r>
              <a:endParaRPr lang="en-US" sz="2000" dirty="0">
                <a:latin typeface="+mn-lt"/>
              </a:endParaRPr>
            </a:p>
            <a:p>
              <a:pPr marL="342900" indent="-342900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anose="05000000000000000000" pitchFamily="2" charset="2"/>
                <a:buChar char="§"/>
              </a:pPr>
              <a:r>
                <a:rPr lang="el-GR" sz="2000" dirty="0">
                  <a:latin typeface="+mn-lt"/>
                </a:rPr>
                <a:t>Αυτό το στοιχείο αυξάνει ή μειώνει την ποσότητα ρεύματος που διέρχεται από αυτό με βάση την ποσότητα φωτός που το χτυπά</a:t>
              </a:r>
              <a:endParaRPr lang="en-US" sz="2000" dirty="0">
                <a:latin typeface="+mn-lt"/>
              </a:endParaRPr>
            </a:p>
            <a:p>
              <a:pPr eaLnBrk="0" hangingPunct="0">
                <a:lnSpc>
                  <a:spcPct val="110000"/>
                </a:lnSpc>
                <a:spcBef>
                  <a:spcPts val="480"/>
                </a:spcBef>
              </a:pPr>
              <a:endParaRPr lang="en-US" sz="2000" dirty="0">
                <a:latin typeface="+mn-lt"/>
              </a:endParaRPr>
            </a:p>
            <a:p>
              <a:pPr marL="269875" indent="-269875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itchFamily="2" charset="2"/>
                <a:buChar char="§"/>
              </a:pPr>
              <a:endParaRPr lang="en-US" sz="1600" dirty="0">
                <a:latin typeface="+mn-lt"/>
              </a:endParaRPr>
            </a:p>
          </p:txBody>
        </p:sp>
        <p:pic>
          <p:nvPicPr>
            <p:cNvPr id="17" name="Imagen 16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299" y="4308940"/>
              <a:ext cx="2118059" cy="1655667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755442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65081</TotalTime>
  <Words>963</Words>
  <Application>Microsoft Office PowerPoint</Application>
  <PresentationFormat>Προβολή στην οθόνη (4:3)</PresentationFormat>
  <Paragraphs>142</Paragraphs>
  <Slides>14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Παρουσίαση του PowerPoint</vt:lpstr>
      <vt:lpstr>Σκοπός και περίγραμμα της Ενότητας 5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spiros</cp:lastModifiedBy>
  <cp:revision>1835</cp:revision>
  <cp:lastPrinted>2018-01-26T17:11:53Z</cp:lastPrinted>
  <dcterms:created xsi:type="dcterms:W3CDTF">2010-11-09T19:06:29Z</dcterms:created>
  <dcterms:modified xsi:type="dcterms:W3CDTF">2018-06-19T13:40:05Z</dcterms:modified>
</cp:coreProperties>
</file>