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21"/>
  </p:notesMasterIdLst>
  <p:handoutMasterIdLst>
    <p:handoutMasterId r:id="rId22"/>
  </p:handoutMasterIdLst>
  <p:sldIdLst>
    <p:sldId id="549" r:id="rId3"/>
    <p:sldId id="537" r:id="rId4"/>
    <p:sldId id="482" r:id="rId5"/>
    <p:sldId id="553" r:id="rId6"/>
    <p:sldId id="554" r:id="rId7"/>
    <p:sldId id="555" r:id="rId8"/>
    <p:sldId id="557" r:id="rId9"/>
    <p:sldId id="558" r:id="rId10"/>
    <p:sldId id="559" r:id="rId11"/>
    <p:sldId id="560" r:id="rId12"/>
    <p:sldId id="561" r:id="rId13"/>
    <p:sldId id="562" r:id="rId14"/>
    <p:sldId id="563" r:id="rId15"/>
    <p:sldId id="564" r:id="rId16"/>
    <p:sldId id="566" r:id="rId17"/>
    <p:sldId id="565" r:id="rId18"/>
    <p:sldId id="567" r:id="rId19"/>
    <p:sldId id="55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8" autoAdjust="0"/>
    <p:restoredTop sz="93039" autoAdjust="0"/>
  </p:normalViewPr>
  <p:slideViewPr>
    <p:cSldViewPr snapToGrid="0">
      <p:cViewPr varScale="1">
        <p:scale>
          <a:sx n="72" d="100"/>
          <a:sy n="72" d="100"/>
        </p:scale>
        <p:origin x="1722" y="66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t>19-Jun-18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02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49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40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14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43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44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37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00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15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16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91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40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55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7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t>19/6/2018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t>19/6/2018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t>19/6/2018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t>19/6/2018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t>19/6/2018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t>19/6/2018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prstClr val="white"/>
                </a:solidFill>
              </a:rPr>
              <a:t>ΕΝΟΤΗΤΑ</a:t>
            </a:r>
            <a:r>
              <a:rPr lang="en-US" sz="3600" b="1" dirty="0">
                <a:solidFill>
                  <a:prstClr val="white"/>
                </a:solidFill>
              </a:rPr>
              <a:t> 4</a:t>
            </a:r>
          </a:p>
          <a:p>
            <a:pPr algn="ctr"/>
            <a:r>
              <a:rPr lang="el-GR" sz="3600" dirty="0">
                <a:solidFill>
                  <a:prstClr val="white"/>
                </a:solidFill>
              </a:rPr>
              <a:t>Λήψη Αποφάσεων και Συναρτήσεις Ελέγχου</a:t>
            </a:r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1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668997"/>
            <a:ext cx="8454134" cy="418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l-GR" sz="2000" u="sng" dirty="0">
                <a:latin typeface="+mn-lt"/>
              </a:rPr>
              <a:t>ΣΥΝΑΡΤΗΣΗ </a:t>
            </a:r>
            <a:r>
              <a:rPr lang="en-US" sz="2000" u="sng" dirty="0">
                <a:latin typeface="+mn-lt"/>
              </a:rPr>
              <a:t>FOR()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Αυτή η συνάρτηση μας επιτρέπει να δημιουργούμε ελεγχόμενους βρόχους</a:t>
            </a:r>
            <a:endParaRPr lang="en-US" sz="2000" dirty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2000" dirty="0">
                <a:latin typeface="+mn-lt"/>
              </a:rPr>
              <a:t>Δηλώνουμε μια αρχική τιμή</a:t>
            </a:r>
            <a:endParaRPr lang="en-US" sz="2000" dirty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2000" dirty="0">
                <a:latin typeface="+mn-lt"/>
              </a:rPr>
              <a:t>Η μεταβλητή τιμής (μετρητής) αλλάζει αυτόματα</a:t>
            </a:r>
            <a:endParaRPr lang="en-US" sz="2000" dirty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2000" dirty="0">
                <a:latin typeface="+mn-lt"/>
              </a:rPr>
              <a:t>Αν η συνθήκη είναι αληθής εκτελείται το μπλοκ εντολών, αυξάνεται ο μετρητής και στην συνέχεια ελέγχεται ξανά η συνθήκη</a:t>
            </a:r>
            <a:endParaRPr lang="en-US" sz="2000" dirty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2000" dirty="0">
                <a:latin typeface="+mn-lt"/>
              </a:rPr>
              <a:t>Όταν η συνθήκη γίνει ψευδής, η εκτέλεση του βρόχου σταματά. </a:t>
            </a:r>
            <a:endParaRPr lang="en-US" sz="2000" dirty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ΣΥΝΑΡΤΗΣΕΙΣ ΕΛΕΓΧΟΥ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6429" y="4101752"/>
            <a:ext cx="2305874" cy="280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03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690960"/>
            <a:ext cx="8454134" cy="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l-GR" sz="2000" u="sng" dirty="0">
                <a:latin typeface="+mn-lt"/>
              </a:rPr>
              <a:t>ΣΥΝΑΡΤΗΣΗ </a:t>
            </a:r>
            <a:r>
              <a:rPr lang="en-US" sz="2000" u="sng" dirty="0">
                <a:latin typeface="+mn-lt"/>
              </a:rPr>
              <a:t>FOR()</a:t>
            </a: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u="sng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ΣΥΝΑΡΤΗΣΕΙΣ ΕΛΕΓΧΟΥ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68909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232666" y="1191669"/>
            <a:ext cx="10042071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for(</a:t>
            </a:r>
            <a:r>
              <a:rPr lang="el-GR" b="1" dirty="0">
                <a:latin typeface="+mn-lt"/>
              </a:rPr>
              <a:t>αρχικοποίηση</a:t>
            </a:r>
            <a:r>
              <a:rPr lang="en-US" b="1" dirty="0">
                <a:latin typeface="+mn-lt"/>
              </a:rPr>
              <a:t>,</a:t>
            </a:r>
            <a:r>
              <a:rPr lang="el-GR" b="1" dirty="0">
                <a:latin typeface="+mn-lt"/>
              </a:rPr>
              <a:t>συνθήκη</a:t>
            </a:r>
            <a:r>
              <a:rPr lang="en-US" b="1" dirty="0">
                <a:latin typeface="+mn-lt"/>
              </a:rPr>
              <a:t>,</a:t>
            </a:r>
            <a:r>
              <a:rPr lang="el-GR" b="1" dirty="0">
                <a:latin typeface="+mn-lt"/>
              </a:rPr>
              <a:t>αύξηση</a:t>
            </a:r>
            <a:r>
              <a:rPr lang="en-US" b="1" dirty="0">
                <a:latin typeface="+mn-lt"/>
              </a:rPr>
              <a:t>) </a:t>
            </a:r>
          </a:p>
          <a:p>
            <a:r>
              <a:rPr lang="en-US" b="1" dirty="0">
                <a:latin typeface="+mn-lt"/>
              </a:rPr>
              <a:t>{   </a:t>
            </a:r>
          </a:p>
          <a:p>
            <a:r>
              <a:rPr lang="en-US" b="1" dirty="0">
                <a:latin typeface="+mn-lt"/>
              </a:rPr>
              <a:t>….   </a:t>
            </a:r>
          </a:p>
          <a:p>
            <a:r>
              <a:rPr lang="en-US" b="1" dirty="0">
                <a:latin typeface="+mn-lt"/>
              </a:rPr>
              <a:t>…. </a:t>
            </a:r>
          </a:p>
          <a:p>
            <a:r>
              <a:rPr lang="en-US" b="1" dirty="0">
                <a:latin typeface="+mn-lt"/>
              </a:rPr>
              <a:t>} </a:t>
            </a:r>
          </a:p>
          <a:p>
            <a:r>
              <a:rPr lang="el-GR" i="1" dirty="0">
                <a:latin typeface="+mn-lt"/>
              </a:rPr>
              <a:t>αρχικοποίηση</a:t>
            </a:r>
            <a:r>
              <a:rPr lang="en-US" i="1" dirty="0">
                <a:latin typeface="+mn-lt"/>
              </a:rPr>
              <a:t>:  	</a:t>
            </a:r>
            <a:r>
              <a:rPr lang="el-GR" i="1" dirty="0">
                <a:latin typeface="+mn-lt"/>
              </a:rPr>
              <a:t>δηλώνεται αρχική τιμή σε μια μεταβλητή</a:t>
            </a:r>
            <a:endParaRPr lang="en-US" dirty="0">
              <a:latin typeface="+mn-lt"/>
            </a:endParaRPr>
          </a:p>
          <a:p>
            <a:r>
              <a:rPr lang="el-GR" i="1" dirty="0">
                <a:latin typeface="+mn-lt"/>
              </a:rPr>
              <a:t>συνθήκη</a:t>
            </a:r>
            <a:r>
              <a:rPr lang="en-US" i="1" dirty="0">
                <a:latin typeface="+mn-lt"/>
              </a:rPr>
              <a:t>: 	</a:t>
            </a:r>
            <a:r>
              <a:rPr lang="el-GR" i="1" dirty="0">
                <a:latin typeface="+mn-lt"/>
              </a:rPr>
              <a:t>η συνθήκη που θα ελεγχθεί</a:t>
            </a:r>
            <a:endParaRPr lang="en-US" dirty="0">
              <a:latin typeface="+mn-lt"/>
            </a:endParaRPr>
          </a:p>
          <a:p>
            <a:r>
              <a:rPr lang="el-GR" i="1" dirty="0">
                <a:latin typeface="+mn-lt"/>
              </a:rPr>
              <a:t>αύξηση</a:t>
            </a:r>
            <a:r>
              <a:rPr lang="en-US" i="1" dirty="0">
                <a:latin typeface="+mn-lt"/>
              </a:rPr>
              <a:t>: </a:t>
            </a:r>
            <a:r>
              <a:rPr lang="el-GR" i="1" dirty="0">
                <a:latin typeface="+mn-lt"/>
              </a:rPr>
              <a:t>   </a:t>
            </a:r>
            <a:r>
              <a:rPr lang="en-US" i="1" dirty="0">
                <a:latin typeface="+mn-lt"/>
              </a:rPr>
              <a:t>	</a:t>
            </a:r>
            <a:r>
              <a:rPr lang="el-GR" i="1" dirty="0">
                <a:latin typeface="+mn-lt"/>
              </a:rPr>
              <a:t>αλλαγή της τιμής της μεταβλητής μετρητή</a:t>
            </a:r>
            <a:endParaRPr lang="en-US" dirty="0">
              <a:latin typeface="+mn-lt"/>
            </a:endParaRPr>
          </a:p>
          <a:p>
            <a:r>
              <a:rPr lang="el-GR" i="1" dirty="0">
                <a:latin typeface="+mn-lt"/>
              </a:rPr>
              <a:t>άγκιστρα</a:t>
            </a:r>
            <a:r>
              <a:rPr lang="en-US" i="1" dirty="0">
                <a:latin typeface="+mn-lt"/>
              </a:rPr>
              <a:t>:</a:t>
            </a:r>
            <a:r>
              <a:rPr lang="en-US" dirty="0">
                <a:latin typeface="+mn-lt"/>
              </a:rPr>
              <a:t>	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μπορεί να μοιάζουν με δύο φέτες ψωμιού σε ένα σάντουιτς </a:t>
            </a:r>
            <a:r>
              <a:rPr lang="en-US" dirty="0">
                <a:latin typeface="+mn-lt"/>
              </a:rPr>
              <a:t> </a:t>
            </a:r>
          </a:p>
          <a:p>
            <a:pPr algn="ctr"/>
            <a:r>
              <a:rPr lang="el-GR" sz="2000" b="1" dirty="0">
                <a:latin typeface="+mn-lt"/>
              </a:rPr>
              <a:t>ΠΑΡΑΔΕΙΓΜΑ</a:t>
            </a:r>
            <a:r>
              <a:rPr lang="en-US" sz="2000" b="1" dirty="0">
                <a:latin typeface="+mn-lt"/>
              </a:rPr>
              <a:t>: 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for (int N = 1; N &lt; 5; N=N+1) 		//</a:t>
            </a:r>
            <a:r>
              <a:rPr lang="el-GR" sz="1600" dirty="0">
                <a:latin typeface="+mn-lt"/>
              </a:rPr>
              <a:t>Αρχικοποίηση του βρόχου</a:t>
            </a:r>
            <a:r>
              <a:rPr lang="en-US" sz="1600" dirty="0">
                <a:latin typeface="+mn-lt"/>
              </a:rPr>
              <a:t> </a:t>
            </a:r>
          </a:p>
          <a:p>
            <a:r>
              <a:rPr lang="en-US" sz="1600" dirty="0">
                <a:latin typeface="+mn-lt"/>
              </a:rPr>
              <a:t>{    </a:t>
            </a:r>
          </a:p>
          <a:p>
            <a:r>
              <a:rPr lang="en-US" sz="1600" dirty="0" err="1">
                <a:latin typeface="+mn-lt"/>
              </a:rPr>
              <a:t>digitalWrite</a:t>
            </a:r>
            <a:r>
              <a:rPr lang="en-US" sz="1600" dirty="0">
                <a:latin typeface="+mn-lt"/>
              </a:rPr>
              <a:t>(6,HIGH);  			//</a:t>
            </a:r>
            <a:r>
              <a:rPr lang="el-GR" sz="1600" dirty="0">
                <a:latin typeface="+mn-lt"/>
              </a:rPr>
              <a:t>Ενεργοποιείται ο ακροδέκτης </a:t>
            </a:r>
            <a:r>
              <a:rPr lang="en-US" sz="1600" dirty="0">
                <a:latin typeface="+mn-lt"/>
              </a:rPr>
              <a:t>6    </a:t>
            </a:r>
          </a:p>
          <a:p>
            <a:r>
              <a:rPr lang="en-US" sz="1600" dirty="0">
                <a:latin typeface="+mn-lt"/>
              </a:rPr>
              <a:t>delay (150);    			//</a:t>
            </a:r>
            <a:r>
              <a:rPr lang="el-GR" sz="1600" dirty="0">
                <a:latin typeface="+mn-lt"/>
              </a:rPr>
              <a:t>Γίνεται παύση του προγράμματος για </a:t>
            </a:r>
            <a:r>
              <a:rPr lang="en-US" sz="1600" dirty="0">
                <a:latin typeface="+mn-lt"/>
              </a:rPr>
              <a:t>0.15”    </a:t>
            </a:r>
          </a:p>
          <a:p>
            <a:r>
              <a:rPr lang="en-US" sz="1600" dirty="0" err="1">
                <a:latin typeface="+mn-lt"/>
              </a:rPr>
              <a:t>digitalWrite</a:t>
            </a:r>
            <a:r>
              <a:rPr lang="en-US" sz="1600" dirty="0">
                <a:latin typeface="+mn-lt"/>
              </a:rPr>
              <a:t>(6,LOW);   			//</a:t>
            </a:r>
            <a:r>
              <a:rPr lang="el-GR" sz="1600" dirty="0">
                <a:latin typeface="+mn-lt"/>
              </a:rPr>
              <a:t>Απενεργοποιείται ο ακροδέκτης</a:t>
            </a:r>
            <a:r>
              <a:rPr lang="en-US" sz="1600" dirty="0">
                <a:latin typeface="+mn-lt"/>
              </a:rPr>
              <a:t> 6    </a:t>
            </a:r>
          </a:p>
          <a:p>
            <a:r>
              <a:rPr lang="en-US" sz="1600" dirty="0">
                <a:latin typeface="+mn-lt"/>
              </a:rPr>
              <a:t>delay (1000);    			//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Γίνεται παύση του προγράμματος για </a:t>
            </a:r>
            <a:r>
              <a:rPr lang="en-US" sz="1600" dirty="0">
                <a:latin typeface="+mn-lt"/>
              </a:rPr>
              <a:t>1” </a:t>
            </a:r>
          </a:p>
          <a:p>
            <a:r>
              <a:rPr lang="en-US" sz="1600" dirty="0">
                <a:latin typeface="+mn-lt"/>
              </a:rPr>
              <a:t>} </a:t>
            </a:r>
          </a:p>
          <a:p>
            <a:r>
              <a:rPr lang="en-US" sz="1600" dirty="0">
                <a:latin typeface="+mn-lt"/>
              </a:rPr>
              <a:t>….      				//</a:t>
            </a:r>
            <a:r>
              <a:rPr lang="el-GR" sz="1600" dirty="0">
                <a:latin typeface="+mn-lt"/>
              </a:rPr>
              <a:t>Συνεχίζεται η εκτέλεση του προγράμματος</a:t>
            </a:r>
            <a:r>
              <a:rPr lang="en-US" sz="1600" dirty="0">
                <a:latin typeface="+mn-lt"/>
              </a:rPr>
              <a:t>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32666" y="4267200"/>
            <a:ext cx="8609386" cy="2089149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834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914204"/>
            <a:ext cx="8454134" cy="58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l-GR" sz="2000" u="sng" dirty="0">
                <a:latin typeface="+mn-lt"/>
              </a:rPr>
              <a:t>ΣΥΝΑΡΤΗΣΗ </a:t>
            </a:r>
            <a:r>
              <a:rPr lang="en-US" sz="2000" u="sng" dirty="0">
                <a:latin typeface="+mn-lt"/>
              </a:rPr>
              <a:t>WHILE()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Η συνάρτηση </a:t>
            </a:r>
            <a:r>
              <a:rPr lang="en-US" sz="2000" dirty="0">
                <a:latin typeface="+mn-lt"/>
              </a:rPr>
              <a:t>While </a:t>
            </a:r>
            <a:r>
              <a:rPr lang="el-GR" sz="2000" dirty="0">
                <a:latin typeface="+mn-lt"/>
              </a:rPr>
              <a:t>είναι παραλλαγή της συνάρτησης </a:t>
            </a:r>
            <a:r>
              <a:rPr lang="en-US" sz="2000" dirty="0">
                <a:latin typeface="+mn-lt"/>
              </a:rPr>
              <a:t>for() 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Χρησιμοποιούνται επίσης σε βρόχους όπου οι συναρτήσεις εκτελούνται για συγκεκριμένο αριθμό επαναλήψεων</a:t>
            </a:r>
            <a:endParaRPr lang="en-US" sz="2000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>
                <a:latin typeface="+mn-lt"/>
              </a:rPr>
              <a:t>while(</a:t>
            </a:r>
            <a:r>
              <a:rPr lang="el-GR" sz="2000" b="1" dirty="0">
                <a:latin typeface="+mn-lt"/>
              </a:rPr>
              <a:t>συνθήκη</a:t>
            </a:r>
            <a:r>
              <a:rPr lang="en-US" sz="2000" b="1" dirty="0">
                <a:latin typeface="+mn-lt"/>
              </a:rPr>
              <a:t>)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>
                <a:latin typeface="+mn-lt"/>
              </a:rPr>
              <a:t>{  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>
                <a:latin typeface="+mn-lt"/>
              </a:rPr>
              <a:t>….  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>
                <a:latin typeface="+mn-lt"/>
              </a:rPr>
              <a:t>….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>
                <a:latin typeface="+mn-lt"/>
              </a:rPr>
              <a:t>}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l-GR" sz="1600" dirty="0">
                <a:latin typeface="+mn-lt"/>
              </a:rPr>
              <a:t>συνθήκη</a:t>
            </a:r>
            <a:r>
              <a:rPr lang="en-US" sz="1600" dirty="0">
                <a:latin typeface="+mn-lt"/>
              </a:rPr>
              <a:t>:</a:t>
            </a:r>
            <a:r>
              <a:rPr lang="en-US" i="1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	</a:t>
            </a:r>
            <a:r>
              <a:rPr lang="el-GR" sz="1600" dirty="0">
                <a:latin typeface="+mn-lt"/>
              </a:rPr>
              <a:t>είναι η συνθήκη που ελέγχεται. Ο βρόχος θα εκτελείται</a:t>
            </a:r>
            <a:br>
              <a:rPr lang="el-GR" sz="1600" dirty="0">
                <a:latin typeface="+mn-lt"/>
              </a:rPr>
            </a:br>
            <a:r>
              <a:rPr lang="el-GR" sz="1600" dirty="0">
                <a:latin typeface="+mn-lt"/>
              </a:rPr>
              <a:t>                              συνεχώς</a:t>
            </a:r>
            <a:r>
              <a:rPr lang="en-US" sz="1600" dirty="0">
                <a:latin typeface="+mn-lt"/>
              </a:rPr>
              <a:t>, </a:t>
            </a:r>
            <a:r>
              <a:rPr lang="el-GR" sz="1600" dirty="0">
                <a:latin typeface="+mn-lt"/>
              </a:rPr>
              <a:t>μέχρι η συνθήκη να γίνει ψευδής. Όταν αυτό συμβεί, η </a:t>
            </a:r>
            <a:br>
              <a:rPr lang="el-GR" sz="1600" dirty="0">
                <a:latin typeface="+mn-lt"/>
              </a:rPr>
            </a:br>
            <a:r>
              <a:rPr lang="el-GR" sz="1600" dirty="0">
                <a:latin typeface="+mn-lt"/>
              </a:rPr>
              <a:t>                              εκτέλεση του βρόχου σταματά και το πρόγραμμα συνεχίζεται</a:t>
            </a:r>
            <a:r>
              <a:rPr lang="en-US" sz="1600" dirty="0">
                <a:latin typeface="+mn-lt"/>
              </a:rPr>
              <a:t>.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ΣΥΝΑΡΤΗΣΕΙΣ ΕΛΕΓΧΟΥ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139911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ΣΥΝΑΡΤΗΣΕΙΣ ΕΛΕΓΧΟΥ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68909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  <p:sp>
        <p:nvSpPr>
          <p:cNvPr id="6" name="Rectángulo 5"/>
          <p:cNvSpPr/>
          <p:nvPr/>
        </p:nvSpPr>
        <p:spPr>
          <a:xfrm>
            <a:off x="232666" y="1631576"/>
            <a:ext cx="8609386" cy="478274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extBox 3"/>
          <p:cNvSpPr txBox="1"/>
          <p:nvPr/>
        </p:nvSpPr>
        <p:spPr bwMode="auto">
          <a:xfrm>
            <a:off x="232666" y="690751"/>
            <a:ext cx="8454134" cy="666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l-GR" sz="2000" u="sng" dirty="0">
                <a:latin typeface="+mn-lt"/>
              </a:rPr>
              <a:t>ΣΥΝΑΡΤΗΣΗ </a:t>
            </a:r>
            <a:r>
              <a:rPr lang="en-US" sz="2000" u="sng" dirty="0">
                <a:latin typeface="+mn-lt"/>
              </a:rPr>
              <a:t>WHILE()</a:t>
            </a:r>
          </a:p>
          <a:p>
            <a:pPr lvl="1" algn="ctr" eaLnBrk="0" hangingPunct="0">
              <a:lnSpc>
                <a:spcPct val="110000"/>
              </a:lnSpc>
            </a:pPr>
            <a:r>
              <a:rPr lang="el-GR" sz="2000" b="1" dirty="0">
                <a:latin typeface="+mn-lt"/>
              </a:rPr>
              <a:t>ΠΑΡΑΔΕΙΓΜΑ</a:t>
            </a:r>
            <a:r>
              <a:rPr lang="en-US" sz="2000" b="1" dirty="0">
                <a:latin typeface="+mn-lt"/>
              </a:rPr>
              <a:t>: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int N = 6 while (N &gt; 0)    		//</a:t>
            </a:r>
            <a:r>
              <a:rPr lang="el-GR" sz="2000" dirty="0">
                <a:latin typeface="+mn-lt"/>
              </a:rPr>
              <a:t>όσο η μεταβλητή </a:t>
            </a:r>
            <a:r>
              <a:rPr lang="en-US" sz="2000" dirty="0">
                <a:latin typeface="+mn-lt"/>
              </a:rPr>
              <a:t>N</a:t>
            </a:r>
            <a:r>
              <a:rPr lang="el-GR" sz="2000" dirty="0">
                <a:latin typeface="+mn-lt"/>
              </a:rPr>
              <a:t> είναι</a:t>
            </a:r>
            <a:br>
              <a:rPr lang="el-GR" sz="2000" dirty="0">
                <a:latin typeface="+mn-lt"/>
              </a:rPr>
            </a:br>
            <a:r>
              <a:rPr lang="el-GR" sz="2000" dirty="0">
                <a:latin typeface="+mn-lt"/>
              </a:rPr>
              <a:t>                                                                           μεγαλύτερη από το 0</a:t>
            </a:r>
            <a:r>
              <a:rPr lang="en-US" sz="2000" dirty="0">
                <a:latin typeface="+mn-lt"/>
              </a:rPr>
              <a:t>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…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{   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err="1">
                <a:latin typeface="+mn-lt"/>
              </a:rPr>
              <a:t>digitalWrite</a:t>
            </a:r>
            <a:r>
              <a:rPr lang="en-US" sz="2000" dirty="0">
                <a:latin typeface="+mn-lt"/>
              </a:rPr>
              <a:t>(6,HIGH);  			//</a:t>
            </a:r>
            <a:r>
              <a:rPr lang="el-GR" sz="2000" dirty="0">
                <a:latin typeface="+mn-lt"/>
              </a:rPr>
              <a:t>Ενεργοποιείται ο ακροδέκτης </a:t>
            </a:r>
            <a:r>
              <a:rPr lang="en-US" sz="2000" dirty="0">
                <a:latin typeface="+mn-lt"/>
              </a:rPr>
              <a:t>6   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delay (150);    			//</a:t>
            </a:r>
            <a:r>
              <a:rPr lang="el-GR" sz="2000" dirty="0">
                <a:latin typeface="+mn-lt"/>
              </a:rPr>
              <a:t>Γίνεται παύση για </a:t>
            </a:r>
            <a:r>
              <a:rPr lang="en-US" sz="2000" dirty="0">
                <a:latin typeface="+mn-lt"/>
              </a:rPr>
              <a:t>0.15”   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err="1">
                <a:latin typeface="+mn-lt"/>
              </a:rPr>
              <a:t>digitalWrite</a:t>
            </a:r>
            <a:r>
              <a:rPr lang="en-US" sz="2000" dirty="0">
                <a:latin typeface="+mn-lt"/>
              </a:rPr>
              <a:t>(6,LOW);   		//</a:t>
            </a:r>
            <a:r>
              <a:rPr lang="el-GR" sz="2000" dirty="0">
                <a:latin typeface="+mn-lt"/>
              </a:rPr>
              <a:t>Απενεργοποιείται ο ακροδέκτης </a:t>
            </a:r>
            <a:r>
              <a:rPr lang="en-US" sz="2000" dirty="0">
                <a:latin typeface="+mn-lt"/>
              </a:rPr>
              <a:t>6   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delay (1000);    			//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Γίνεται παύση για </a:t>
            </a:r>
            <a:r>
              <a:rPr lang="en-US" sz="2000" dirty="0">
                <a:latin typeface="+mn-lt"/>
              </a:rPr>
              <a:t>1”   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l-GR" sz="2000" dirty="0">
                <a:latin typeface="+mn-lt"/>
              </a:rPr>
              <a:t>Ν</a:t>
            </a:r>
            <a:r>
              <a:rPr lang="en-US" sz="2000" dirty="0">
                <a:latin typeface="+mn-lt"/>
              </a:rPr>
              <a:t>--;     				//</a:t>
            </a:r>
            <a:r>
              <a:rPr lang="el-GR" sz="2000" dirty="0">
                <a:latin typeface="+mn-lt"/>
              </a:rPr>
              <a:t>Η επόμενη τιμή της μεταβλητής </a:t>
            </a:r>
            <a:br>
              <a:rPr lang="el-GR" sz="2000" dirty="0">
                <a:latin typeface="+mn-lt"/>
              </a:rPr>
            </a:br>
            <a:r>
              <a:rPr lang="el-GR" sz="2000" dirty="0">
                <a:latin typeface="+mn-lt"/>
              </a:rPr>
              <a:t>                                                                            </a:t>
            </a:r>
            <a:r>
              <a:rPr lang="en-US" sz="2000" dirty="0">
                <a:latin typeface="+mn-lt"/>
              </a:rPr>
              <a:t>N ( N = N – 1)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}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l-GR" sz="2000" dirty="0">
                <a:latin typeface="+mn-lt"/>
              </a:rPr>
              <a:t>….                                                                    </a:t>
            </a:r>
            <a:r>
              <a:rPr lang="en-US" sz="2000" dirty="0">
                <a:latin typeface="+mn-lt"/>
              </a:rPr>
              <a:t>//</a:t>
            </a:r>
            <a:r>
              <a:rPr lang="el-GR" sz="2000" dirty="0">
                <a:latin typeface="+mn-lt"/>
              </a:rPr>
              <a:t>Συνεχίζεται η εκτέλεση</a:t>
            </a:r>
            <a:endParaRPr lang="en-US" sz="2000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   				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721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914204"/>
            <a:ext cx="8454134" cy="337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Αυτή η συνάρτηση θα σας επιτρέψει να επιλέξετε ανάμεσα σε διαφορετικές «περιπτώσεις" εκτέλεσης των συναρτήσεων.</a:t>
            </a:r>
            <a:endParaRPr lang="en-US" sz="2000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Μια συνάρτηση </a:t>
            </a:r>
            <a:r>
              <a:rPr lang="en-US" sz="2000" dirty="0">
                <a:latin typeface="+mn-lt"/>
              </a:rPr>
              <a:t>switch</a:t>
            </a:r>
            <a:r>
              <a:rPr lang="el-GR" sz="2000" dirty="0">
                <a:latin typeface="+mn-lt"/>
              </a:rPr>
              <a:t> συγκρίνει την τιμή μιας μεταβλητής με τις τιμές που καθορίζονται στις εκφράσεις </a:t>
            </a:r>
            <a:r>
              <a:rPr lang="en-US" sz="2000" dirty="0">
                <a:latin typeface="+mn-lt"/>
              </a:rPr>
              <a:t>case</a:t>
            </a:r>
            <a:r>
              <a:rPr lang="el-GR" sz="2000" dirty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 marL="452438" lvl="1" indent="4763" algn="just" defTabSz="808038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b="1" i="1" dirty="0">
                <a:latin typeface="+mn-lt"/>
              </a:rPr>
              <a:t>    «Αν η τιμή της μεταβλητής είναι X, εκτέλεσε αυτές τις συναρτήσεις. Αν</a:t>
            </a:r>
            <a:br>
              <a:rPr lang="el-GR" sz="2000" b="1" i="1" dirty="0">
                <a:latin typeface="+mn-lt"/>
              </a:rPr>
            </a:br>
            <a:r>
              <a:rPr lang="el-GR" sz="2000" b="1" i="1" dirty="0">
                <a:latin typeface="+mn-lt"/>
              </a:rPr>
              <a:t>      η τιμή της μεταβλητής είναι Y, εκτέλεσε κάποιες άλλες. Αν είναι Ζ </a:t>
            </a:r>
            <a:br>
              <a:rPr lang="el-GR" sz="2000" b="1" i="1" dirty="0">
                <a:latin typeface="+mn-lt"/>
              </a:rPr>
            </a:br>
            <a:r>
              <a:rPr lang="el-GR" sz="2000" b="1" i="1" dirty="0">
                <a:latin typeface="+mn-lt"/>
              </a:rPr>
              <a:t>      κάποιες άλλες </a:t>
            </a:r>
            <a:r>
              <a:rPr lang="el-GR" sz="2000" b="1" i="1" dirty="0" err="1">
                <a:latin typeface="+mn-lt"/>
              </a:rPr>
              <a:t>κλπ</a:t>
            </a:r>
            <a:r>
              <a:rPr lang="el-GR" sz="2000" b="1" i="1" dirty="0">
                <a:latin typeface="+mn-lt"/>
              </a:rPr>
              <a:t> ... "</a:t>
            </a:r>
            <a:endParaRPr lang="en-US" sz="2000" b="1" i="1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ΣΥΝΑΡΤΗΣΗ </a:t>
            </a:r>
            <a:r>
              <a:rPr lang="es-ES" dirty="0"/>
              <a:t>SWITCH() / CASE  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14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1660521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ΣΥΝΑΡΤΗΣΗ </a:t>
            </a:r>
            <a:r>
              <a:rPr lang="es-ES" dirty="0"/>
              <a:t>SWITCH() / CASE  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15</a:t>
            </a:fld>
            <a:endParaRPr lang="el-GR" sz="1000" dirty="0"/>
          </a:p>
        </p:txBody>
      </p:sp>
      <p:sp>
        <p:nvSpPr>
          <p:cNvPr id="9" name="Rectángulo 8"/>
          <p:cNvSpPr/>
          <p:nvPr/>
        </p:nvSpPr>
        <p:spPr>
          <a:xfrm>
            <a:off x="394448" y="766855"/>
            <a:ext cx="906049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switch(</a:t>
            </a:r>
            <a:r>
              <a:rPr lang="el-GR" b="1" dirty="0">
                <a:latin typeface="+mn-lt"/>
              </a:rPr>
              <a:t>μεταβλητή</a:t>
            </a:r>
            <a:r>
              <a:rPr lang="en-US" b="1" dirty="0">
                <a:latin typeface="+mn-lt"/>
              </a:rPr>
              <a:t>) </a:t>
            </a:r>
          </a:p>
          <a:p>
            <a:r>
              <a:rPr lang="en-US" b="1" dirty="0">
                <a:latin typeface="+mn-lt"/>
              </a:rPr>
              <a:t>{  </a:t>
            </a:r>
          </a:p>
          <a:p>
            <a:r>
              <a:rPr lang="en-US" b="1" dirty="0">
                <a:latin typeface="+mn-lt"/>
              </a:rPr>
              <a:t>case X:   </a:t>
            </a:r>
          </a:p>
          <a:p>
            <a:r>
              <a:rPr lang="en-US" b="1" dirty="0">
                <a:latin typeface="+mn-lt"/>
              </a:rPr>
              <a:t>….;   </a:t>
            </a:r>
          </a:p>
          <a:p>
            <a:r>
              <a:rPr lang="en-US" b="1" dirty="0">
                <a:latin typeface="+mn-lt"/>
              </a:rPr>
              <a:t>break;  </a:t>
            </a:r>
          </a:p>
          <a:p>
            <a:r>
              <a:rPr lang="en-US" b="1" dirty="0">
                <a:latin typeface="+mn-lt"/>
              </a:rPr>
              <a:t>case n:  </a:t>
            </a:r>
          </a:p>
          <a:p>
            <a:r>
              <a:rPr lang="en-US" b="1" dirty="0">
                <a:latin typeface="+mn-lt"/>
              </a:rPr>
              <a:t>….;   </a:t>
            </a:r>
          </a:p>
          <a:p>
            <a:r>
              <a:rPr lang="en-US" b="1" dirty="0">
                <a:latin typeface="+mn-lt"/>
              </a:rPr>
              <a:t>….;   </a:t>
            </a:r>
          </a:p>
          <a:p>
            <a:r>
              <a:rPr lang="en-US" b="1" dirty="0">
                <a:latin typeface="+mn-lt"/>
              </a:rPr>
              <a:t>break;  </a:t>
            </a:r>
          </a:p>
          <a:p>
            <a:r>
              <a:rPr lang="en-US" b="1" dirty="0">
                <a:latin typeface="+mn-lt"/>
              </a:rPr>
              <a:t>default:   </a:t>
            </a:r>
          </a:p>
          <a:p>
            <a:r>
              <a:rPr lang="en-US" b="1" dirty="0">
                <a:latin typeface="+mn-lt"/>
              </a:rPr>
              <a:t>….;   </a:t>
            </a:r>
          </a:p>
          <a:p>
            <a:r>
              <a:rPr lang="en-US" b="1" dirty="0">
                <a:latin typeface="+mn-lt"/>
              </a:rPr>
              <a:t>} </a:t>
            </a:r>
          </a:p>
          <a:p>
            <a:endParaRPr lang="en-US" b="1" dirty="0">
              <a:latin typeface="+mn-lt"/>
            </a:endParaRPr>
          </a:p>
          <a:p>
            <a:r>
              <a:rPr lang="el-GR" i="1" dirty="0">
                <a:latin typeface="+mn-lt"/>
              </a:rPr>
              <a:t>μεταβλητή</a:t>
            </a:r>
            <a:r>
              <a:rPr lang="en-US" i="1" dirty="0">
                <a:latin typeface="+mn-lt"/>
              </a:rPr>
              <a:t>: </a:t>
            </a:r>
            <a:r>
              <a:rPr lang="el-GR" dirty="0">
                <a:latin typeface="+mn-lt"/>
              </a:rPr>
              <a:t>είναι η τιμή της μεταβλητής που πρόκειται να συγκριθεί με τις τιμές</a:t>
            </a:r>
            <a:br>
              <a:rPr lang="el-GR" dirty="0">
                <a:latin typeface="+mn-lt"/>
              </a:rPr>
            </a:b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                  </a:t>
            </a: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 που αναφέρονται στην </a:t>
            </a:r>
            <a:r>
              <a:rPr lang="en-US" dirty="0">
                <a:latin typeface="+mn-lt"/>
              </a:rPr>
              <a:t>case.  </a:t>
            </a:r>
          </a:p>
          <a:p>
            <a:r>
              <a:rPr lang="en-US" i="1" dirty="0">
                <a:latin typeface="+mn-lt"/>
              </a:rPr>
              <a:t>case: </a:t>
            </a:r>
            <a:r>
              <a:rPr lang="el-GR" dirty="0">
                <a:latin typeface="+mn-lt"/>
              </a:rPr>
              <a:t>καθορίζει τις τιμές που θα συγκριθούν με την τιμή της μεταβλητής</a:t>
            </a:r>
            <a:r>
              <a:rPr lang="en-US" dirty="0">
                <a:latin typeface="+mn-lt"/>
              </a:rPr>
              <a:t>. </a:t>
            </a:r>
          </a:p>
          <a:p>
            <a:r>
              <a:rPr lang="en-US" i="1" dirty="0">
                <a:latin typeface="+mn-lt"/>
              </a:rPr>
              <a:t>default: </a:t>
            </a:r>
            <a:r>
              <a:rPr lang="el-GR" dirty="0">
                <a:latin typeface="+mn-lt"/>
              </a:rPr>
              <a:t>είναι προαιρετική</a:t>
            </a:r>
            <a:r>
              <a:rPr lang="en-US" dirty="0">
                <a:latin typeface="+mn-lt"/>
              </a:rPr>
              <a:t>. </a:t>
            </a:r>
            <a:r>
              <a:rPr lang="el-GR" dirty="0">
                <a:latin typeface="+mn-lt"/>
              </a:rPr>
              <a:t>Αν καμία από τις τιμές δεν συμπίπτει εκτελούνται οι</a:t>
            </a:r>
            <a:br>
              <a:rPr lang="el-GR" dirty="0">
                <a:latin typeface="+mn-lt"/>
              </a:rPr>
            </a:br>
            <a:r>
              <a:rPr lang="el-GR" dirty="0">
                <a:latin typeface="+mn-lt"/>
              </a:rPr>
              <a:t>               συναρτήσεις που βρίσκονται μετά το </a:t>
            </a:r>
            <a:r>
              <a:rPr lang="en-US" dirty="0">
                <a:latin typeface="+mn-lt"/>
              </a:rPr>
              <a:t>default.  </a:t>
            </a:r>
          </a:p>
        </p:txBody>
      </p:sp>
    </p:spTree>
    <p:extLst>
      <p:ext uri="{BB962C8B-B14F-4D97-AF65-F5344CB8AC3E}">
        <p14:creationId xmlns:p14="http://schemas.microsoft.com/office/powerpoint/2010/main" val="1464825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CONTROL FUNCTION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68909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16</a:t>
            </a:fld>
            <a:endParaRPr lang="el-GR" sz="1000" dirty="0"/>
          </a:p>
        </p:txBody>
      </p:sp>
      <p:sp>
        <p:nvSpPr>
          <p:cNvPr id="6" name="Rectángulo 5"/>
          <p:cNvSpPr/>
          <p:nvPr/>
        </p:nvSpPr>
        <p:spPr>
          <a:xfrm>
            <a:off x="232666" y="914401"/>
            <a:ext cx="8609386" cy="5468032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008" y="611750"/>
            <a:ext cx="7418792" cy="592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63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ΑΛΛΕΣ ΣΥΝΑΡΤΗΣΕΙΣ ΕΛΕΓΧΟΥ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68909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17</a:t>
            </a:fld>
            <a:endParaRPr lang="el-GR" sz="1000" dirty="0"/>
          </a:p>
        </p:txBody>
      </p:sp>
      <p:sp>
        <p:nvSpPr>
          <p:cNvPr id="4" name="Rectángulo 3"/>
          <p:cNvSpPr/>
          <p:nvPr/>
        </p:nvSpPr>
        <p:spPr>
          <a:xfrm>
            <a:off x="179142" y="635510"/>
            <a:ext cx="4443984" cy="272382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u="sng" dirty="0">
                <a:latin typeface="+mn-lt"/>
              </a:rPr>
              <a:t>ΣΥΝΑΡΤΗΣΗ </a:t>
            </a:r>
            <a:r>
              <a:rPr lang="en-US" u="sng" dirty="0">
                <a:latin typeface="+mn-lt"/>
              </a:rPr>
              <a:t>DO…WHILE() </a:t>
            </a:r>
          </a:p>
          <a:p>
            <a:endParaRPr lang="en-US" dirty="0">
              <a:latin typeface="+mn-lt"/>
            </a:endParaRPr>
          </a:p>
          <a:p>
            <a:r>
              <a:rPr lang="el-GR" dirty="0">
                <a:latin typeface="+mn-lt"/>
              </a:rPr>
              <a:t>Ο βρόχος</a:t>
            </a:r>
            <a:r>
              <a:rPr lang="en-US" dirty="0">
                <a:latin typeface="+mn-lt"/>
              </a:rPr>
              <a:t> do </a:t>
            </a:r>
            <a:r>
              <a:rPr lang="el-GR" dirty="0">
                <a:latin typeface="+mn-lt"/>
              </a:rPr>
              <a:t>λειτουργεί όπως ο βρόχος </a:t>
            </a:r>
            <a:r>
              <a:rPr lang="en-US" dirty="0">
                <a:latin typeface="+mn-lt"/>
              </a:rPr>
              <a:t>while() loop, </a:t>
            </a:r>
            <a:r>
              <a:rPr lang="el-GR" dirty="0">
                <a:latin typeface="+mn-lt"/>
              </a:rPr>
              <a:t>με την διαφορά ότι η συνθήκη ελέγχεται στο τέλος του βρόχου</a:t>
            </a:r>
            <a:endParaRPr lang="en-US" dirty="0">
              <a:latin typeface="+mn-lt"/>
            </a:endParaRPr>
          </a:p>
          <a:p>
            <a:pPr lvl="4"/>
            <a:r>
              <a:rPr lang="en-US" b="1" dirty="0">
                <a:latin typeface="+mn-lt"/>
              </a:rPr>
              <a:t>do </a:t>
            </a:r>
          </a:p>
          <a:p>
            <a:pPr lvl="4"/>
            <a:r>
              <a:rPr lang="en-US" b="1" dirty="0">
                <a:latin typeface="+mn-lt"/>
              </a:rPr>
              <a:t>{   </a:t>
            </a:r>
          </a:p>
          <a:p>
            <a:pPr lvl="4"/>
            <a:r>
              <a:rPr lang="en-US" b="1" dirty="0">
                <a:latin typeface="+mn-lt"/>
              </a:rPr>
              <a:t>….   </a:t>
            </a:r>
          </a:p>
          <a:p>
            <a:pPr lvl="4"/>
            <a:r>
              <a:rPr lang="en-US" b="1" dirty="0">
                <a:latin typeface="+mn-lt"/>
              </a:rPr>
              <a:t>} while(</a:t>
            </a:r>
            <a:r>
              <a:rPr lang="el-GR" b="1" dirty="0">
                <a:latin typeface="+mn-lt"/>
              </a:rPr>
              <a:t>συνθήκη</a:t>
            </a:r>
            <a:r>
              <a:rPr lang="en-US" b="1" dirty="0">
                <a:latin typeface="+mn-lt"/>
              </a:rPr>
              <a:t>)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79142" y="3379456"/>
            <a:ext cx="4443984" cy="3239348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u="sng" dirty="0">
                <a:latin typeface="+mn-lt"/>
              </a:rPr>
              <a:t>ΣΥΝΑΡΤΗΣΗ </a:t>
            </a:r>
            <a:r>
              <a:rPr lang="en-US" u="sng" dirty="0">
                <a:latin typeface="+mn-lt"/>
              </a:rPr>
              <a:t>RETURN  </a:t>
            </a:r>
          </a:p>
          <a:p>
            <a:endParaRPr lang="en-US" dirty="0">
              <a:latin typeface="+mn-lt"/>
            </a:endParaRPr>
          </a:p>
          <a:p>
            <a:r>
              <a:rPr lang="el-GR" sz="1850" dirty="0">
                <a:latin typeface="+mn-lt"/>
              </a:rPr>
              <a:t>Τερματίζει μια συνάρτηση και επιστρέφει μια τιμή από οποιαδήποτε συνάρτηση δημιουργήθηκε από τον χρήστη , στην καλούμενη συνάρτηση</a:t>
            </a:r>
            <a:r>
              <a:rPr lang="en-US" sz="1850" dirty="0">
                <a:latin typeface="+mn-lt"/>
              </a:rPr>
              <a:t>.</a:t>
            </a:r>
          </a:p>
          <a:p>
            <a:pPr lvl="4"/>
            <a:r>
              <a:rPr lang="en-US" sz="1850" b="1" dirty="0">
                <a:latin typeface="+mn-lt"/>
              </a:rPr>
              <a:t>return;</a:t>
            </a:r>
          </a:p>
          <a:p>
            <a:pPr lvl="4"/>
            <a:r>
              <a:rPr lang="en-US" sz="1850" b="1" dirty="0">
                <a:latin typeface="+mn-lt"/>
              </a:rPr>
              <a:t>return value; </a:t>
            </a:r>
          </a:p>
          <a:p>
            <a:r>
              <a:rPr lang="en-US" sz="1850" i="1" dirty="0">
                <a:latin typeface="+mn-lt"/>
              </a:rPr>
              <a:t>value</a:t>
            </a:r>
            <a:r>
              <a:rPr lang="en-US" sz="1850" dirty="0">
                <a:latin typeface="+mn-lt"/>
              </a:rPr>
              <a:t>: </a:t>
            </a:r>
            <a:r>
              <a:rPr lang="el-GR" sz="1850" dirty="0">
                <a:latin typeface="+mn-lt"/>
              </a:rPr>
              <a:t>είναι η τιμή που επιστρέφει η συνάρτηση όταν γυρίζει στο πρόγραμμα που την κάλεσε</a:t>
            </a:r>
            <a:endParaRPr lang="en-US" sz="1850" dirty="0">
              <a:latin typeface="+mn-lt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649366" y="705177"/>
            <a:ext cx="4443984" cy="301621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u="sng" dirty="0">
                <a:latin typeface="+mn-lt"/>
              </a:rPr>
              <a:t>ΣΥΝΑΡΤΗΣΗ </a:t>
            </a:r>
            <a:r>
              <a:rPr lang="en-US" u="sng" dirty="0">
                <a:latin typeface="+mn-lt"/>
              </a:rPr>
              <a:t>BREAK </a:t>
            </a:r>
            <a:endParaRPr lang="en-US" dirty="0">
              <a:latin typeface="+mn-lt"/>
            </a:endParaRPr>
          </a:p>
          <a:p>
            <a:r>
              <a:rPr lang="el-GR" dirty="0">
                <a:latin typeface="+mn-lt"/>
              </a:rPr>
              <a:t>Η </a:t>
            </a:r>
            <a:r>
              <a:rPr lang="en-US" dirty="0">
                <a:latin typeface="+mn-lt"/>
              </a:rPr>
              <a:t>break </a:t>
            </a:r>
            <a:r>
              <a:rPr lang="el-GR" dirty="0">
                <a:latin typeface="+mn-lt"/>
              </a:rPr>
              <a:t>χρησιμοποιείται για την έξοδο από ένα βρόχο </a:t>
            </a:r>
            <a:r>
              <a:rPr lang="en-US" dirty="0">
                <a:latin typeface="+mn-lt"/>
              </a:rPr>
              <a:t>for(),while() </a:t>
            </a:r>
            <a:r>
              <a:rPr lang="el-GR" dirty="0">
                <a:latin typeface="+mn-lt"/>
              </a:rPr>
              <a:t>ή</a:t>
            </a:r>
            <a:r>
              <a:rPr lang="en-US" dirty="0">
                <a:latin typeface="+mn-lt"/>
              </a:rPr>
              <a:t> do(), </a:t>
            </a:r>
            <a:r>
              <a:rPr lang="el-GR" dirty="0">
                <a:latin typeface="+mn-lt"/>
              </a:rPr>
              <a:t>παρακάμπτοντας την συνθήκη του βρόχου</a:t>
            </a:r>
            <a:r>
              <a:rPr lang="en-US" dirty="0">
                <a:latin typeface="+mn-lt"/>
              </a:rPr>
              <a:t>. </a:t>
            </a:r>
            <a:r>
              <a:rPr lang="el-GR" dirty="0">
                <a:latin typeface="+mn-lt"/>
              </a:rPr>
              <a:t>Χρησιμοποιείται επίσης για την έξοδο από μια έκφραση </a:t>
            </a:r>
            <a:r>
              <a:rPr lang="en-US" dirty="0">
                <a:latin typeface="+mn-lt"/>
              </a:rPr>
              <a:t>switch() / case</a:t>
            </a:r>
          </a:p>
          <a:p>
            <a:r>
              <a:rPr lang="en-US" b="1" dirty="0">
                <a:latin typeface="+mn-lt"/>
              </a:rPr>
              <a:t> </a:t>
            </a:r>
          </a:p>
          <a:p>
            <a:pPr lvl="4"/>
            <a:r>
              <a:rPr lang="en-US" b="1" dirty="0">
                <a:latin typeface="+mn-lt"/>
              </a:rPr>
              <a:t>break;</a:t>
            </a:r>
          </a:p>
          <a:p>
            <a:pPr lvl="4"/>
            <a:endParaRPr lang="en-US" b="1" dirty="0">
              <a:latin typeface="+mn-lt"/>
            </a:endParaRPr>
          </a:p>
          <a:p>
            <a:pPr lvl="4"/>
            <a:endParaRPr lang="en-US" b="1" dirty="0">
              <a:latin typeface="+mn-l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660959" y="3366761"/>
            <a:ext cx="4443984" cy="3308598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u="sng" dirty="0">
                <a:latin typeface="+mn-lt"/>
              </a:rPr>
              <a:t>ΣΥΝΑΡΤΗΣΗ </a:t>
            </a:r>
            <a:r>
              <a:rPr lang="en-US" u="sng" dirty="0">
                <a:latin typeface="+mn-lt"/>
              </a:rPr>
              <a:t>GO TO() </a:t>
            </a:r>
          </a:p>
          <a:p>
            <a:endParaRPr lang="en-US" dirty="0">
              <a:latin typeface="+mn-lt"/>
            </a:endParaRPr>
          </a:p>
          <a:p>
            <a:r>
              <a:rPr lang="el-GR" dirty="0">
                <a:latin typeface="+mn-lt"/>
              </a:rPr>
              <a:t>Μεταφέρει την ροή του προγράμματος σε ένα συγκεκριμένο σημείο μέσα στο πρόγραμμα</a:t>
            </a:r>
            <a:r>
              <a:rPr lang="en-US" dirty="0">
                <a:latin typeface="+mn-lt"/>
              </a:rPr>
              <a:t>. </a:t>
            </a:r>
            <a:endParaRPr lang="en-US" b="1" dirty="0">
              <a:latin typeface="+mn-lt"/>
            </a:endParaRPr>
          </a:p>
          <a:p>
            <a:pPr lvl="4"/>
            <a:r>
              <a:rPr lang="en-US" b="1" dirty="0">
                <a:latin typeface="+mn-lt"/>
              </a:rPr>
              <a:t> test: </a:t>
            </a:r>
          </a:p>
          <a:p>
            <a:pPr lvl="5"/>
            <a:r>
              <a:rPr lang="en-US" b="1" dirty="0">
                <a:latin typeface="+mn-lt"/>
              </a:rPr>
              <a:t>…. </a:t>
            </a:r>
          </a:p>
          <a:p>
            <a:pPr lvl="4"/>
            <a:r>
              <a:rPr lang="en-US" b="1" dirty="0" err="1">
                <a:latin typeface="+mn-lt"/>
              </a:rPr>
              <a:t>goto</a:t>
            </a:r>
            <a:r>
              <a:rPr lang="en-US" b="1" dirty="0">
                <a:latin typeface="+mn-lt"/>
              </a:rPr>
              <a:t> test: 	</a:t>
            </a:r>
          </a:p>
          <a:p>
            <a:pPr lvl="4"/>
            <a:endParaRPr lang="en-US" b="1" dirty="0">
              <a:latin typeface="+mn-lt"/>
            </a:endParaRPr>
          </a:p>
          <a:p>
            <a:r>
              <a:rPr lang="el-GR" dirty="0">
                <a:latin typeface="+mn-lt"/>
              </a:rPr>
              <a:t>Πηγαίνει όπου καθορίζεται από την ετικέτα.</a:t>
            </a:r>
            <a:r>
              <a:rPr lang="en-US" b="1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9223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55760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3600" b="1" dirty="0">
                <a:solidFill>
                  <a:prstClr val="white"/>
                </a:solidFill>
              </a:rPr>
              <a:t>ΕΝΟΤΗΤΑ</a:t>
            </a:r>
            <a:r>
              <a:rPr lang="en-US" sz="3600" b="1" dirty="0">
                <a:solidFill>
                  <a:prstClr val="white"/>
                </a:solidFill>
              </a:rPr>
              <a:t> 4 </a:t>
            </a:r>
            <a:r>
              <a:rPr lang="el-GR" sz="3600" dirty="0">
                <a:solidFill>
                  <a:prstClr val="white"/>
                </a:solidFill>
              </a:rPr>
              <a:t>Λήψη Αποφάσεων και Συναρτήσεις Ελέγχου</a:t>
            </a:r>
            <a:endParaRPr lang="el-GR" dirty="0">
              <a:solidFill>
                <a:prstClr val="white"/>
              </a:solidFill>
            </a:endParaRPr>
          </a:p>
          <a:p>
            <a:pPr algn="ctr"/>
            <a:r>
              <a:rPr lang="el-GR" sz="3600">
                <a:solidFill>
                  <a:prstClr val="white"/>
                </a:solidFill>
              </a:rPr>
              <a:t>Ευχαριστούμε 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l-GR" sz="3600" dirty="0"/>
              <a:t>Σκοπός και περίγραμμα της Ενότητας </a:t>
            </a:r>
            <a:r>
              <a:rPr lang="en-US" sz="3600" dirty="0"/>
              <a:t>4  </a:t>
            </a:r>
            <a:endParaRPr lang="el-GR" sz="3600" dirty="0"/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32080" y="2328577"/>
            <a:ext cx="8434573" cy="35126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2080" y="829711"/>
            <a:ext cx="8335926" cy="136096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Να μελετήσουμε τις συναρτήσεις που ελέγχουν την ροή και την εκτέλεση ενός προγράμματος</a:t>
            </a:r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534566" y="2780646"/>
            <a:ext cx="8229600" cy="2723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/>
              <a:t>Παρουσίαση </a:t>
            </a:r>
            <a:r>
              <a:rPr lang="el-GR" sz="1800" b="1" dirty="0"/>
              <a:t>συγκριτικών, λογικών και σύνθετων τελεστών</a:t>
            </a:r>
            <a:endParaRPr lang="en-US" sz="1800" b="1" dirty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/>
              <a:t>Παρουσίαση των </a:t>
            </a:r>
            <a:r>
              <a:rPr lang="el-GR" sz="1800" b="1" dirty="0"/>
              <a:t>συναρτήσεων</a:t>
            </a:r>
            <a:r>
              <a:rPr lang="el-GR" sz="1800" dirty="0"/>
              <a:t> </a:t>
            </a:r>
            <a:endParaRPr lang="en-US" sz="1800" b="1" dirty="0"/>
          </a:p>
          <a:p>
            <a:pPr lvl="1"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b="1" dirty="0">
                <a:solidFill>
                  <a:schemeClr val="accent5">
                    <a:lumMod val="75000"/>
                  </a:schemeClr>
                </a:solidFill>
              </a:rPr>
              <a:t>συνάρτηση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If () </a:t>
            </a:r>
          </a:p>
          <a:p>
            <a:pPr lvl="1"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b="1" dirty="0">
                <a:solidFill>
                  <a:schemeClr val="accent5">
                    <a:lumMod val="75000"/>
                  </a:schemeClr>
                </a:solidFill>
              </a:rPr>
              <a:t>συνάρτηση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If() else </a:t>
            </a:r>
          </a:p>
          <a:p>
            <a:pPr lvl="1"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b="1" dirty="0">
                <a:solidFill>
                  <a:schemeClr val="accent5">
                    <a:lumMod val="75000"/>
                  </a:schemeClr>
                </a:solidFill>
              </a:rPr>
              <a:t>συνάρτηση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For() </a:t>
            </a:r>
          </a:p>
          <a:p>
            <a:pPr lvl="1"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b="1" dirty="0">
                <a:solidFill>
                  <a:schemeClr val="accent5">
                    <a:lumMod val="75000"/>
                  </a:schemeClr>
                </a:solidFill>
              </a:rPr>
              <a:t>συνάρτηση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While() 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/>
              <a:t>Παρουσίαση </a:t>
            </a:r>
            <a:r>
              <a:rPr lang="el-GR" sz="1800" b="1" dirty="0"/>
              <a:t>συναρτήσεων ελέγχου</a:t>
            </a:r>
            <a:endParaRPr lang="en-US" sz="1800" b="1" dirty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2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2911224" y="830883"/>
            <a:ext cx="3012363" cy="37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l-GR" sz="1800" b="1" i="1" kern="0" dirty="0"/>
              <a:t>Σκοπός της παρουσίασης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3945159" y="2388363"/>
            <a:ext cx="944489" cy="38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l-GR" sz="1800" b="1" i="1" kern="0" dirty="0">
                <a:solidFill>
                  <a:prstClr val="black"/>
                </a:solidFill>
                <a:latin typeface="Calibri"/>
              </a:rPr>
              <a:t>Σύνοψη</a:t>
            </a: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13500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223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Το </a:t>
            </a:r>
            <a:r>
              <a:rPr lang="en-US" sz="2000" dirty="0">
                <a:latin typeface="+mn-lt"/>
              </a:rPr>
              <a:t>Arduino </a:t>
            </a:r>
            <a:r>
              <a:rPr lang="el-GR" sz="2000" dirty="0">
                <a:latin typeface="+mn-lt"/>
              </a:rPr>
              <a:t>γνωρίζει πώς να κάνει συγκρίσεις μεταξύ αριθμών ή αποτελεσμάτων συγκεκριμένων συναρτήσεων</a:t>
            </a:r>
            <a:r>
              <a:rPr lang="en-US" sz="2000" dirty="0">
                <a:latin typeface="+mn-lt"/>
              </a:rPr>
              <a:t>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Στον πίνακα παρουσιάζονται οι συγκριτικοί τελεστές καθώς και τα σύμβολα που τους αναπαριστούν.</a:t>
            </a:r>
            <a:endParaRPr lang="en-US" sz="2000" dirty="0">
              <a:latin typeface="+mn-lt"/>
            </a:endParaRP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ΣΥΓΚΡΙΤΙΚΟΙ ΤΕΛΕΣΤΕΣ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03259"/>
              </p:ext>
            </p:extLst>
          </p:nvPr>
        </p:nvGraphicFramePr>
        <p:xfrm>
          <a:off x="1224643" y="2866330"/>
          <a:ext cx="6694714" cy="1551212"/>
        </p:xfrm>
        <a:graphic>
          <a:graphicData uri="http://schemas.openxmlformats.org/drawingml/2006/table">
            <a:tbl>
              <a:tblPr firstRow="1" firstCol="1" bandRow="1"/>
              <a:tblGrid>
                <a:gridCol w="1673315">
                  <a:extLst>
                    <a:ext uri="{9D8B030D-6E8A-4147-A177-3AD203B41FA5}">
                      <a16:colId xmlns:a16="http://schemas.microsoft.com/office/drawing/2014/main" val="1732187745"/>
                    </a:ext>
                  </a:extLst>
                </a:gridCol>
                <a:gridCol w="1673315">
                  <a:extLst>
                    <a:ext uri="{9D8B030D-6E8A-4147-A177-3AD203B41FA5}">
                      <a16:colId xmlns:a16="http://schemas.microsoft.com/office/drawing/2014/main" val="2136918984"/>
                    </a:ext>
                  </a:extLst>
                </a:gridCol>
                <a:gridCol w="1987334">
                  <a:extLst>
                    <a:ext uri="{9D8B030D-6E8A-4147-A177-3AD203B41FA5}">
                      <a16:colId xmlns:a16="http://schemas.microsoft.com/office/drawing/2014/main" val="3351355742"/>
                    </a:ext>
                  </a:extLst>
                </a:gridCol>
                <a:gridCol w="1360750">
                  <a:extLst>
                    <a:ext uri="{9D8B030D-6E8A-4147-A177-3AD203B41FA5}">
                      <a16:colId xmlns:a16="http://schemas.microsoft.com/office/drawing/2014/main" val="1930691392"/>
                    </a:ext>
                  </a:extLst>
                </a:gridCol>
              </a:tblGrid>
              <a:tr h="3878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ΤΕΛΕΣΤΗΣ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ΣΥΜΒΟΛΟ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ΤΕΛΕΣΤΗΣ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ΣΥΜΒΟΛΟ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748960"/>
                  </a:ext>
                </a:extLst>
              </a:tr>
              <a:tr h="3878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Ίσο 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 =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Διάφορο 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!=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27069"/>
                  </a:ext>
                </a:extLst>
              </a:tr>
              <a:tr h="3878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Μικρότερο  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</a:t>
                      </a: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Μεγαλύτερο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088147"/>
                  </a:ext>
                </a:extLst>
              </a:tr>
              <a:tr h="3878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Μικρότερο ή ίσο 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 </a:t>
                      </a: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Μεγαλύτερο ή ίσο 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060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4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49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Είναι ακόμη δυνατό να συσχετιστούν μερικές από τις προηγούμενες συγκρίσεις μεταξύ τους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Όταν δύο ή περισσότερες εκφράσεις σχετίζονται με αυτούς τους λογικούς χειριστές, υπάρχουν δύο πιθανά αποτελέσματα : «Αληθές" ή “Ψευδές".</a:t>
            </a: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ΛΟΓΙΚΟΙ ΤΕΛΕΣΤΕΣ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957464"/>
              </p:ext>
            </p:extLst>
          </p:nvPr>
        </p:nvGraphicFramePr>
        <p:xfrm>
          <a:off x="3226212" y="2860478"/>
          <a:ext cx="2483109" cy="1293064"/>
        </p:xfrm>
        <a:graphic>
          <a:graphicData uri="http://schemas.openxmlformats.org/drawingml/2006/table">
            <a:tbl>
              <a:tblPr firstRow="1" firstCol="1" bandRow="1"/>
              <a:tblGrid>
                <a:gridCol w="1373326">
                  <a:extLst>
                    <a:ext uri="{9D8B030D-6E8A-4147-A177-3AD203B41FA5}">
                      <a16:colId xmlns:a16="http://schemas.microsoft.com/office/drawing/2014/main" val="1844516903"/>
                    </a:ext>
                  </a:extLst>
                </a:gridCol>
                <a:gridCol w="1109783">
                  <a:extLst>
                    <a:ext uri="{9D8B030D-6E8A-4147-A177-3AD203B41FA5}">
                      <a16:colId xmlns:a16="http://schemas.microsoft.com/office/drawing/2014/main" val="4235055116"/>
                    </a:ext>
                  </a:extLst>
                </a:gridCol>
              </a:tblGrid>
              <a:tr h="3232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ΤΕΛΕΣΤΗΣ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ΣΥΜΒΟΛΟ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784676"/>
                  </a:ext>
                </a:extLst>
              </a:tr>
              <a:tr h="3232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NOT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(ΟΧΙ)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!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479521"/>
                  </a:ext>
                </a:extLst>
              </a:tr>
              <a:tr h="3232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(ΚΑΙ)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&amp;&amp;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997681"/>
                  </a:ext>
                </a:extLst>
              </a:tr>
              <a:tr h="3232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(Η)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||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018848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377106" y="4802078"/>
            <a:ext cx="8245929" cy="156966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b="1" dirty="0">
                <a:latin typeface="+mn-lt"/>
              </a:rPr>
              <a:t>(</a:t>
            </a:r>
            <a:r>
              <a:rPr lang="es-ES" b="1" dirty="0" err="1">
                <a:latin typeface="+mn-lt"/>
              </a:rPr>
              <a:t>Letter</a:t>
            </a:r>
            <a:r>
              <a:rPr lang="es-ES" b="1" dirty="0">
                <a:latin typeface="+mn-lt"/>
              </a:rPr>
              <a:t> == ‘X’) &amp;&amp; (A &gt; 10)</a:t>
            </a:r>
            <a:r>
              <a:rPr lang="es-ES" dirty="0">
                <a:latin typeface="+mn-lt"/>
              </a:rPr>
              <a:t>					 //</a:t>
            </a:r>
            <a:r>
              <a:rPr lang="el-GR" sz="1800" dirty="0"/>
              <a:t> Ψευδές</a:t>
            </a:r>
            <a:r>
              <a:rPr lang="es-ES" dirty="0">
                <a:latin typeface="+mn-lt"/>
              </a:rPr>
              <a:t> </a:t>
            </a:r>
          </a:p>
          <a:p>
            <a:r>
              <a:rPr lang="es-ES" b="1" dirty="0">
                <a:latin typeface="+mn-lt"/>
              </a:rPr>
              <a:t>(A == 10+3) &amp;&amp; (B &gt;= 12345) &amp;&amp; (</a:t>
            </a:r>
            <a:r>
              <a:rPr lang="es-ES" b="1" dirty="0" err="1">
                <a:latin typeface="+mn-lt"/>
              </a:rPr>
              <a:t>Letter</a:t>
            </a:r>
            <a:r>
              <a:rPr lang="es-ES" b="1" dirty="0">
                <a:latin typeface="+mn-lt"/>
              </a:rPr>
              <a:t> != ‘Q’) </a:t>
            </a:r>
            <a:r>
              <a:rPr lang="es-ES" dirty="0">
                <a:latin typeface="+mn-lt"/>
              </a:rPr>
              <a:t>		//</a:t>
            </a:r>
            <a:r>
              <a:rPr lang="el-GR" sz="1800" dirty="0"/>
              <a:t> Αληθές</a:t>
            </a:r>
            <a:r>
              <a:rPr lang="es-ES" dirty="0">
                <a:latin typeface="+mn-lt"/>
              </a:rPr>
              <a:t> </a:t>
            </a:r>
          </a:p>
          <a:p>
            <a:r>
              <a:rPr lang="es-ES" b="1" dirty="0">
                <a:latin typeface="+mn-lt"/>
              </a:rPr>
              <a:t>(B &gt; 12300) || (PI = 3.1412)    </a:t>
            </a:r>
            <a:r>
              <a:rPr lang="es-ES" dirty="0">
                <a:latin typeface="+mn-lt"/>
              </a:rPr>
              <a:t>				//</a:t>
            </a:r>
            <a:r>
              <a:rPr lang="el-GR" sz="1800" dirty="0"/>
              <a:t> Αληθές</a:t>
            </a:r>
            <a:endParaRPr lang="es-ES" dirty="0">
              <a:latin typeface="+mn-lt"/>
            </a:endParaRPr>
          </a:p>
          <a:p>
            <a:r>
              <a:rPr lang="es-ES" b="1" dirty="0">
                <a:latin typeface="+mn-lt"/>
              </a:rPr>
              <a:t>(A == B) || (A &gt; 10 + 4)     </a:t>
            </a:r>
            <a:r>
              <a:rPr lang="es-ES" dirty="0">
                <a:latin typeface="+mn-lt"/>
              </a:rPr>
              <a:t>					//</a:t>
            </a:r>
            <a:r>
              <a:rPr lang="el-GR" sz="1800" dirty="0"/>
              <a:t> Ψευδές</a:t>
            </a:r>
            <a:r>
              <a:rPr lang="es-ES" dirty="0">
                <a:latin typeface="+mn-lt"/>
              </a:rPr>
              <a:t> </a:t>
            </a:r>
          </a:p>
          <a:p>
            <a:r>
              <a:rPr lang="es-ES" b="1" dirty="0">
                <a:latin typeface="+mn-lt"/>
              </a:rPr>
              <a:t>!(A == B)       </a:t>
            </a:r>
            <a:r>
              <a:rPr lang="es-ES" dirty="0">
                <a:latin typeface="+mn-lt"/>
              </a:rPr>
              <a:t>						//</a:t>
            </a:r>
            <a:r>
              <a:rPr lang="el-GR" sz="1800" dirty="0"/>
              <a:t> Αληθές</a:t>
            </a:r>
            <a:r>
              <a:rPr lang="es-ES" dirty="0">
                <a:latin typeface="+mn-lt"/>
              </a:rPr>
              <a:t>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006007" y="3882270"/>
            <a:ext cx="3917308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			</a:t>
            </a:r>
            <a:r>
              <a:rPr lang="el-GR" sz="2000" dirty="0">
                <a:latin typeface="+mn-lt"/>
              </a:rPr>
              <a:t>ΠΑΡΑΔΕΙΓΜΑΤΑ</a:t>
            </a:r>
            <a:r>
              <a:rPr lang="es-ES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16489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83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Πολλές φορές θα κάνετε πολύ απλές πράξεις με μια μεταβλητή και το αποτέλεσμα θα καταλήξει στην ίδια μεταβλητή</a:t>
            </a:r>
            <a:r>
              <a:rPr lang="en-US" sz="2000" dirty="0">
                <a:latin typeface="+mn-lt"/>
              </a:rPr>
              <a:t>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Θυμηθείτε ότι μπορείτε να χρησιμοποιήσετε τους λεγόμενους "σύνθετους τελεστές" για να απλοποιήσετε αυτές τις εκφράσεις.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ΣΥΓΚΡΙΤΙΚΟΙ ΤΕΛΕΣΤΕΣ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167484"/>
              </p:ext>
            </p:extLst>
          </p:nvPr>
        </p:nvGraphicFramePr>
        <p:xfrm>
          <a:off x="555169" y="2903057"/>
          <a:ext cx="8131630" cy="2762956"/>
        </p:xfrm>
        <a:graphic>
          <a:graphicData uri="http://schemas.openxmlformats.org/drawingml/2006/table">
            <a:tbl>
              <a:tblPr firstRow="1" firstCol="1" bandRow="1"/>
              <a:tblGrid>
                <a:gridCol w="2032466">
                  <a:extLst>
                    <a:ext uri="{9D8B030D-6E8A-4147-A177-3AD203B41FA5}">
                      <a16:colId xmlns:a16="http://schemas.microsoft.com/office/drawing/2014/main" val="3965982590"/>
                    </a:ext>
                  </a:extLst>
                </a:gridCol>
                <a:gridCol w="2032466">
                  <a:extLst>
                    <a:ext uri="{9D8B030D-6E8A-4147-A177-3AD203B41FA5}">
                      <a16:colId xmlns:a16="http://schemas.microsoft.com/office/drawing/2014/main" val="2271260499"/>
                    </a:ext>
                  </a:extLst>
                </a:gridCol>
                <a:gridCol w="2033349">
                  <a:extLst>
                    <a:ext uri="{9D8B030D-6E8A-4147-A177-3AD203B41FA5}">
                      <a16:colId xmlns:a16="http://schemas.microsoft.com/office/drawing/2014/main" val="1022195700"/>
                    </a:ext>
                  </a:extLst>
                </a:gridCol>
                <a:gridCol w="2033349">
                  <a:extLst>
                    <a:ext uri="{9D8B030D-6E8A-4147-A177-3AD203B41FA5}">
                      <a16:colId xmlns:a16="http://schemas.microsoft.com/office/drawing/2014/main" val="294205614"/>
                    </a:ext>
                  </a:extLst>
                </a:gridCol>
              </a:tblGrid>
              <a:tr h="3947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ΠΡΑΞΗ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ΤΕΛΕΣΤΗΣ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ΠΑΡΑΔΕΙΓΜΑ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ΙΣΟ ΜΕ 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164334"/>
                  </a:ext>
                </a:extLst>
              </a:tr>
              <a:tr h="3947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++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αυξάνει κατά ένα 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X++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X= X + 1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929367"/>
                  </a:ext>
                </a:extLst>
              </a:tr>
              <a:tr h="3947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-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μειώνει κατά ένα 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Y- -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 = Y - 1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731912"/>
                  </a:ext>
                </a:extLst>
              </a:tr>
              <a:tr h="3947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 =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πρόσθεση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X+=Y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 = X + Y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835545"/>
                  </a:ext>
                </a:extLst>
              </a:tr>
              <a:tr h="3947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-=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αφαίρεση 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X-= 3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 = X - 3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251744"/>
                  </a:ext>
                </a:extLst>
              </a:tr>
              <a:tr h="3947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*=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πολλαπλασιασμός 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 *= Y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 = X * Y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431298"/>
                  </a:ext>
                </a:extLst>
              </a:tr>
              <a:tr h="3947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/=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διαίρεση 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 /= 5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 = X / 5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0218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482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878351"/>
            <a:ext cx="8454134" cy="189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l-GR" sz="2000" u="sng" dirty="0">
                <a:latin typeface="+mn-lt"/>
              </a:rPr>
              <a:t>ΣΥΝΑΡΤΗΣΗ </a:t>
            </a:r>
            <a:r>
              <a:rPr lang="en-US" sz="2000" u="sng" dirty="0">
                <a:latin typeface="+mn-lt"/>
              </a:rPr>
              <a:t>IF()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Αυτή είναι η πιο βασική και σημαντική συνάρτηση ελέγχου.</a:t>
            </a:r>
            <a:endParaRPr lang="en-GB" sz="2000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Αν το αποτέλεσμα είναι "αληθές", εκτελεί όλες τις συναρτήσεις μέσα στα άγκιστρα "{...}". Εάν το αποτέλεσμα είναι "ψευδές", ο ελεγκτής δεν τις εκτελεί και το πρόγραμμα συνεχίζεται.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ΣΥΝΑΡΤΗΣΕΙΣ ΕΛΕΓΧΟΥ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774" y="3150281"/>
            <a:ext cx="3477985" cy="251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33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939845"/>
            <a:ext cx="8454134" cy="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l-GR" sz="2000" u="sng" dirty="0">
                <a:latin typeface="+mn-lt"/>
              </a:rPr>
              <a:t>ΣΥΝΑΡΤΗΣΗ </a:t>
            </a:r>
            <a:r>
              <a:rPr lang="en-US" sz="2000" u="sng" dirty="0">
                <a:latin typeface="+mn-lt"/>
              </a:rPr>
              <a:t>IF() </a:t>
            </a: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u="sng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ΣΥΝΑΡΤΗΣΕΙΣ ΕΛΕΓΧΟΥ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232666" y="1569249"/>
            <a:ext cx="10042071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if(</a:t>
            </a:r>
            <a:r>
              <a:rPr lang="el-GR" b="1" dirty="0">
                <a:latin typeface="+mn-lt"/>
              </a:rPr>
              <a:t>συνθήκη</a:t>
            </a:r>
            <a:r>
              <a:rPr lang="en-US" b="1" dirty="0">
                <a:latin typeface="+mn-lt"/>
              </a:rPr>
              <a:t>)   </a:t>
            </a:r>
          </a:p>
          <a:p>
            <a:r>
              <a:rPr lang="en-US" b="1" dirty="0">
                <a:latin typeface="+mn-lt"/>
              </a:rPr>
              <a:t>{     </a:t>
            </a:r>
          </a:p>
          <a:p>
            <a:r>
              <a:rPr lang="en-US" b="1" dirty="0">
                <a:latin typeface="+mn-lt"/>
              </a:rPr>
              <a:t>….   </a:t>
            </a:r>
          </a:p>
          <a:p>
            <a:r>
              <a:rPr lang="en-US" b="1" dirty="0">
                <a:latin typeface="+mn-lt"/>
              </a:rPr>
              <a:t>} </a:t>
            </a:r>
          </a:p>
          <a:p>
            <a:r>
              <a:rPr lang="el-GR" i="1" dirty="0">
                <a:latin typeface="+mn-lt"/>
              </a:rPr>
              <a:t>συνθήκη</a:t>
            </a:r>
            <a:r>
              <a:rPr lang="en-US" i="1" dirty="0">
                <a:latin typeface="+mn-lt"/>
              </a:rPr>
              <a:t>: </a:t>
            </a:r>
            <a:r>
              <a:rPr lang="en-US" dirty="0">
                <a:latin typeface="+mn-lt"/>
              </a:rPr>
              <a:t>	</a:t>
            </a:r>
            <a:r>
              <a:rPr lang="el-GR" dirty="0">
                <a:latin typeface="+mn-lt"/>
              </a:rPr>
              <a:t>καθορίζει την συνθήκη που θα ελέγξει ο ελεγκτής </a:t>
            </a:r>
            <a:r>
              <a:rPr lang="en-US" dirty="0">
                <a:latin typeface="+mn-lt"/>
              </a:rPr>
              <a:t>Arduino. </a:t>
            </a:r>
          </a:p>
          <a:p>
            <a:r>
              <a:rPr lang="el-GR" i="1" dirty="0">
                <a:latin typeface="+mn-lt"/>
              </a:rPr>
              <a:t>άγκιστρα</a:t>
            </a:r>
            <a:r>
              <a:rPr lang="en-US" i="1" dirty="0">
                <a:latin typeface="+mn-lt"/>
              </a:rPr>
              <a:t>:</a:t>
            </a:r>
            <a:r>
              <a:rPr lang="en-US" dirty="0">
                <a:latin typeface="+mn-lt"/>
              </a:rPr>
              <a:t>	</a:t>
            </a:r>
            <a:r>
              <a:rPr lang="el-GR" dirty="0">
                <a:latin typeface="+mn-lt"/>
              </a:rPr>
              <a:t>μπορεί να μοιάζουν με δύο φέτες ψωμιού σε ένα σάντουιτς.</a:t>
            </a:r>
            <a:r>
              <a:rPr lang="en-US" dirty="0">
                <a:latin typeface="+mn-lt"/>
              </a:rPr>
              <a:t> </a:t>
            </a:r>
          </a:p>
          <a:p>
            <a:endParaRPr lang="en-US" dirty="0">
              <a:latin typeface="+mn-lt"/>
            </a:endParaRPr>
          </a:p>
          <a:p>
            <a:pPr algn="ctr"/>
            <a:r>
              <a:rPr lang="el-GR" sz="2000" b="1" dirty="0">
                <a:latin typeface="+mn-lt"/>
              </a:rPr>
              <a:t>ΠΑΡΑΔΕΙΓΜΑ</a:t>
            </a:r>
            <a:r>
              <a:rPr lang="en-US" sz="2000" b="1" dirty="0">
                <a:latin typeface="+mn-lt"/>
              </a:rPr>
              <a:t>: </a:t>
            </a:r>
          </a:p>
          <a:p>
            <a:r>
              <a:rPr lang="en-US" sz="1600" dirty="0">
                <a:latin typeface="+mn-lt"/>
              </a:rPr>
              <a:t> </a:t>
            </a:r>
            <a:r>
              <a:rPr lang="en-US" sz="1600" b="1" dirty="0">
                <a:latin typeface="+mn-lt"/>
              </a:rPr>
              <a:t>void loop() </a:t>
            </a:r>
          </a:p>
          <a:p>
            <a:r>
              <a:rPr lang="en-US" sz="1600" b="1" dirty="0">
                <a:latin typeface="+mn-lt"/>
              </a:rPr>
              <a:t>{</a:t>
            </a:r>
            <a:r>
              <a:rPr lang="en-US" sz="1600" dirty="0">
                <a:latin typeface="+mn-lt"/>
              </a:rPr>
              <a:t>   </a:t>
            </a:r>
          </a:p>
          <a:p>
            <a:r>
              <a:rPr lang="en-US" sz="1600" b="1" dirty="0">
                <a:latin typeface="+mn-lt"/>
              </a:rPr>
              <a:t>if((A&gt;B) || (C &lt; 25))    </a:t>
            </a:r>
            <a:r>
              <a:rPr lang="en-US" sz="1600" dirty="0">
                <a:latin typeface="+mn-lt"/>
              </a:rPr>
              <a:t>			//</a:t>
            </a:r>
            <a:r>
              <a:rPr lang="el-GR" sz="1600" dirty="0">
                <a:latin typeface="+mn-lt"/>
              </a:rPr>
              <a:t>Αν η συνθήκη είναι αληθής</a:t>
            </a:r>
            <a:r>
              <a:rPr lang="en-US" sz="1600" dirty="0">
                <a:latin typeface="+mn-lt"/>
              </a:rPr>
              <a:t>…    </a:t>
            </a:r>
          </a:p>
          <a:p>
            <a:r>
              <a:rPr lang="en-US" sz="1600" b="1" dirty="0">
                <a:latin typeface="+mn-lt"/>
              </a:rPr>
              <a:t>{ </a:t>
            </a:r>
            <a:r>
              <a:rPr lang="en-US" sz="1600" dirty="0">
                <a:latin typeface="+mn-lt"/>
              </a:rPr>
              <a:t>    </a:t>
            </a:r>
          </a:p>
          <a:p>
            <a:r>
              <a:rPr lang="en-US" sz="1600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digitalWrite</a:t>
            </a:r>
            <a:r>
              <a:rPr lang="en-US" sz="1600" b="1" dirty="0">
                <a:latin typeface="+mn-lt"/>
              </a:rPr>
              <a:t>(6,HIGH); 	</a:t>
            </a:r>
            <a:r>
              <a:rPr lang="en-US" sz="1600" dirty="0">
                <a:latin typeface="+mn-lt"/>
              </a:rPr>
              <a:t>	//</a:t>
            </a:r>
            <a:r>
              <a:rPr lang="el-GR" sz="1600" dirty="0">
                <a:latin typeface="+mn-lt"/>
              </a:rPr>
              <a:t>Ενεργοποιείται ο ακροδέκτης </a:t>
            </a:r>
            <a:r>
              <a:rPr lang="en-US" sz="1600" dirty="0">
                <a:latin typeface="+mn-lt"/>
              </a:rPr>
              <a:t>6</a:t>
            </a:r>
          </a:p>
          <a:p>
            <a:r>
              <a:rPr lang="en-US" sz="1600" dirty="0">
                <a:latin typeface="+mn-lt"/>
              </a:rPr>
              <a:t>      </a:t>
            </a:r>
          </a:p>
          <a:p>
            <a:r>
              <a:rPr lang="en-US" sz="1600" b="1" dirty="0">
                <a:latin typeface="+mn-lt"/>
              </a:rPr>
              <a:t>C=25;    </a:t>
            </a:r>
            <a:r>
              <a:rPr lang="en-US" sz="1600" dirty="0">
                <a:latin typeface="+mn-lt"/>
              </a:rPr>
              <a:t>				//</a:t>
            </a:r>
            <a:r>
              <a:rPr lang="el-GR" sz="1600" dirty="0">
                <a:latin typeface="+mn-lt"/>
              </a:rPr>
              <a:t>Η τιμή </a:t>
            </a:r>
            <a:r>
              <a:rPr lang="en-US" sz="1600" dirty="0">
                <a:latin typeface="+mn-lt"/>
              </a:rPr>
              <a:t>25 </a:t>
            </a:r>
            <a:r>
              <a:rPr lang="el-GR" sz="1600" dirty="0">
                <a:latin typeface="+mn-lt"/>
              </a:rPr>
              <a:t>αποθηκεύεται στην μεταβλητή </a:t>
            </a:r>
            <a:r>
              <a:rPr lang="en-US" sz="1600" dirty="0">
                <a:latin typeface="+mn-lt"/>
              </a:rPr>
              <a:t>C   </a:t>
            </a:r>
          </a:p>
          <a:p>
            <a:r>
              <a:rPr lang="en-US" sz="1600" b="1" dirty="0">
                <a:latin typeface="+mn-lt"/>
              </a:rPr>
              <a:t>}   </a:t>
            </a:r>
          </a:p>
          <a:p>
            <a:r>
              <a:rPr lang="en-US" sz="1600" b="1" dirty="0">
                <a:latin typeface="+mn-lt"/>
              </a:rPr>
              <a:t>....  </a:t>
            </a:r>
            <a:r>
              <a:rPr lang="en-US" sz="1600" dirty="0">
                <a:latin typeface="+mn-lt"/>
              </a:rPr>
              <a:t>   				//</a:t>
            </a:r>
            <a:r>
              <a:rPr lang="el-GR" sz="1600" dirty="0">
                <a:latin typeface="+mn-lt"/>
              </a:rPr>
              <a:t>Συνεχίζεται η εκτέλεση του προγράμματος</a:t>
            </a:r>
            <a:r>
              <a:rPr lang="en-US" sz="1600" dirty="0">
                <a:latin typeface="+mn-lt"/>
              </a:rPr>
              <a:t>.... </a:t>
            </a:r>
          </a:p>
          <a:p>
            <a:r>
              <a:rPr lang="en-US" sz="1600" b="1" dirty="0">
                <a:latin typeface="+mn-lt"/>
              </a:rPr>
              <a:t>}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32666" y="3930004"/>
            <a:ext cx="8609386" cy="2506218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594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914204"/>
            <a:ext cx="8454134" cy="297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l-GR" sz="2000" u="sng" dirty="0">
                <a:latin typeface="+mn-lt"/>
              </a:rPr>
              <a:t>ΣΥΝΑΡΤΗΣΗ </a:t>
            </a:r>
            <a:r>
              <a:rPr lang="en-US" sz="2000" u="sng" dirty="0">
                <a:latin typeface="+mn-lt"/>
              </a:rPr>
              <a:t>IF() ELSE 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Είναι παράγωγο της προηγούμενης συνάρτησης </a:t>
            </a:r>
            <a:r>
              <a:rPr lang="en-US" sz="2000" dirty="0">
                <a:latin typeface="+mn-lt"/>
              </a:rPr>
              <a:t>if(…)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Αν είναι «Αληθής", όλες οι πράξεις μέσα στα άγκιστρα "{...}" εκτελούνται ακριβώς όπως και με τη συνάρτηση </a:t>
            </a:r>
            <a:r>
              <a:rPr lang="el-GR" sz="2000" dirty="0" err="1">
                <a:latin typeface="+mn-lt"/>
              </a:rPr>
              <a:t>if</a:t>
            </a:r>
            <a:r>
              <a:rPr lang="el-GR" sz="2000" dirty="0">
                <a:latin typeface="+mn-lt"/>
              </a:rPr>
              <a:t> (...).</a:t>
            </a:r>
            <a:r>
              <a:rPr lang="en-US" sz="2000" dirty="0">
                <a:latin typeface="+mn-lt"/>
              </a:rPr>
              <a:t>  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Εάν η συνθήκη είναι «Ψευδής", εκτελούνται όλες οι πράξεις που περικλείονται από τα άγκιστρα </a:t>
            </a:r>
            <a:r>
              <a:rPr lang="en-US" sz="2000" dirty="0">
                <a:latin typeface="+mn-lt"/>
              </a:rPr>
              <a:t>else </a:t>
            </a:r>
            <a:r>
              <a:rPr lang="el-GR" sz="2000" dirty="0">
                <a:latin typeface="+mn-lt"/>
              </a:rPr>
              <a:t>{</a:t>
            </a:r>
            <a:r>
              <a:rPr lang="en-US" sz="2000" dirty="0">
                <a:latin typeface="+mn-lt"/>
              </a:rPr>
              <a:t>…</a:t>
            </a:r>
            <a:r>
              <a:rPr lang="el-GR" sz="2000" dirty="0">
                <a:latin typeface="+mn-lt"/>
              </a:rPr>
              <a:t>}. Αφού εκτελεστούν οι πράξεις, ανεξάρτητα αν η συνθήκη είναι αληθής ή ψευδής, το πρόγραμμα συνεχίζεται.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ΣΥΝΑΡΤΗΣΕΙΣ ΕΛΕΓΧΟΥ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6282" y="3891510"/>
            <a:ext cx="3351285" cy="250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24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690960"/>
            <a:ext cx="8454134" cy="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l-GR" sz="2000" u="sng" dirty="0">
                <a:latin typeface="+mn-lt"/>
              </a:rPr>
              <a:t>ΣΥΝΑΡΤΗΣΗ </a:t>
            </a:r>
            <a:r>
              <a:rPr lang="en-US" sz="2000" u="sng" dirty="0">
                <a:latin typeface="+mn-lt"/>
              </a:rPr>
              <a:t>IF()ELSE</a:t>
            </a: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u="sng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ΣΥΝΑΡΤΗΣΕΙΣ ΕΛΕΓΧΟΥ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68909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232666" y="1191669"/>
            <a:ext cx="1004207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if(</a:t>
            </a:r>
            <a:r>
              <a:rPr lang="el-GR" b="1" dirty="0">
                <a:latin typeface="+mn-lt"/>
              </a:rPr>
              <a:t>συνθήκη</a:t>
            </a:r>
            <a:r>
              <a:rPr lang="en-US" b="1" dirty="0">
                <a:latin typeface="+mn-lt"/>
              </a:rPr>
              <a:t>)</a:t>
            </a:r>
          </a:p>
          <a:p>
            <a:r>
              <a:rPr lang="en-US" b="1" dirty="0">
                <a:latin typeface="+mn-lt"/>
              </a:rPr>
              <a:t>{</a:t>
            </a:r>
          </a:p>
          <a:p>
            <a:r>
              <a:rPr lang="en-US" b="1" dirty="0">
                <a:latin typeface="+mn-lt"/>
              </a:rPr>
              <a:t>   ….</a:t>
            </a:r>
          </a:p>
          <a:p>
            <a:r>
              <a:rPr lang="en-US" b="1" dirty="0">
                <a:latin typeface="+mn-lt"/>
              </a:rPr>
              <a:t>} </a:t>
            </a:r>
          </a:p>
          <a:p>
            <a:r>
              <a:rPr lang="en-US" b="1" dirty="0">
                <a:latin typeface="+mn-lt"/>
              </a:rPr>
              <a:t>else </a:t>
            </a:r>
          </a:p>
          <a:p>
            <a:r>
              <a:rPr lang="en-US" b="1" dirty="0">
                <a:latin typeface="+mn-lt"/>
              </a:rPr>
              <a:t>{   </a:t>
            </a:r>
          </a:p>
          <a:p>
            <a:r>
              <a:rPr lang="en-US" b="1" dirty="0">
                <a:latin typeface="+mn-lt"/>
              </a:rPr>
              <a:t>….   </a:t>
            </a:r>
          </a:p>
          <a:p>
            <a:r>
              <a:rPr lang="en-US" b="1" dirty="0">
                <a:latin typeface="+mn-lt"/>
              </a:rPr>
              <a:t>} </a:t>
            </a:r>
          </a:p>
          <a:p>
            <a:r>
              <a:rPr lang="el-GR" i="1" dirty="0">
                <a:latin typeface="+mn-lt"/>
              </a:rPr>
              <a:t>συνθήκη</a:t>
            </a:r>
            <a:r>
              <a:rPr lang="en-US" i="1" dirty="0">
                <a:latin typeface="+mn-lt"/>
              </a:rPr>
              <a:t>: </a:t>
            </a:r>
            <a:r>
              <a:rPr lang="en-US" dirty="0">
                <a:latin typeface="+mn-lt"/>
              </a:rPr>
              <a:t>	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καθορίζει την συνθήκη που θα ελέγξει ο ελεγκτής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Arduino</a:t>
            </a:r>
            <a:r>
              <a:rPr lang="en-US" dirty="0">
                <a:latin typeface="+mn-lt"/>
              </a:rPr>
              <a:t>. </a:t>
            </a:r>
          </a:p>
          <a:p>
            <a:r>
              <a:rPr lang="el-GR" i="1" dirty="0">
                <a:latin typeface="+mn-lt"/>
              </a:rPr>
              <a:t>άγκιστρα</a:t>
            </a:r>
            <a:r>
              <a:rPr lang="en-US" i="1" dirty="0">
                <a:latin typeface="+mn-lt"/>
              </a:rPr>
              <a:t>:</a:t>
            </a:r>
            <a:r>
              <a:rPr lang="en-US" dirty="0">
                <a:latin typeface="+mn-lt"/>
              </a:rPr>
              <a:t>	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μπορεί να μοιάζουν με δύο φέτες ψωμιού σε ένα σάντουιτς.</a:t>
            </a:r>
            <a:r>
              <a:rPr lang="en-US" dirty="0">
                <a:latin typeface="+mn-lt"/>
              </a:rPr>
              <a:t> </a:t>
            </a:r>
          </a:p>
          <a:p>
            <a:pPr algn="ctr"/>
            <a:r>
              <a:rPr lang="el-GR" sz="2000" b="1" dirty="0">
                <a:latin typeface="+mn-lt"/>
              </a:rPr>
              <a:t>ΠΑΡΑΔΕΙΓΜΑ</a:t>
            </a:r>
            <a:r>
              <a:rPr lang="en-US" sz="2000" b="1" dirty="0">
                <a:latin typeface="+mn-lt"/>
              </a:rPr>
              <a:t>: </a:t>
            </a:r>
          </a:p>
          <a:p>
            <a:r>
              <a:rPr lang="en-US" sz="1600" dirty="0">
                <a:latin typeface="+mn-lt"/>
              </a:rPr>
              <a:t>if(</a:t>
            </a:r>
            <a:r>
              <a:rPr lang="en-US" sz="1600" dirty="0" err="1">
                <a:latin typeface="+mn-lt"/>
              </a:rPr>
              <a:t>digitalRead</a:t>
            </a:r>
            <a:r>
              <a:rPr lang="en-US" sz="1600" dirty="0">
                <a:latin typeface="+mn-lt"/>
              </a:rPr>
              <a:t>(4) == 1)  		//</a:t>
            </a:r>
            <a:r>
              <a:rPr lang="el-GR" sz="1600" dirty="0">
                <a:latin typeface="+mn-lt"/>
              </a:rPr>
              <a:t>Αν ο ακροδέκτης </a:t>
            </a:r>
            <a:r>
              <a:rPr lang="en-US" sz="1600" dirty="0">
                <a:latin typeface="+mn-lt"/>
              </a:rPr>
              <a:t>4 </a:t>
            </a:r>
            <a:r>
              <a:rPr lang="el-GR" sz="1600" dirty="0">
                <a:latin typeface="+mn-lt"/>
              </a:rPr>
              <a:t>είναι </a:t>
            </a:r>
            <a:r>
              <a:rPr lang="en-US" sz="1600" dirty="0">
                <a:latin typeface="+mn-lt"/>
              </a:rPr>
              <a:t>“1” …</a:t>
            </a:r>
          </a:p>
          <a:p>
            <a:r>
              <a:rPr lang="en-US" sz="1600" dirty="0">
                <a:latin typeface="+mn-lt"/>
              </a:rPr>
              <a:t>{  </a:t>
            </a:r>
          </a:p>
          <a:p>
            <a:r>
              <a:rPr lang="en-US" sz="1600" dirty="0" err="1">
                <a:latin typeface="+mn-lt"/>
              </a:rPr>
              <a:t>digitalWrite</a:t>
            </a:r>
            <a:r>
              <a:rPr lang="en-US" sz="1600" dirty="0">
                <a:latin typeface="+mn-lt"/>
              </a:rPr>
              <a:t>(6,HIGH); 			//</a:t>
            </a:r>
            <a:r>
              <a:rPr lang="el-GR" sz="1600" dirty="0">
                <a:latin typeface="+mn-lt"/>
              </a:rPr>
              <a:t>Ενεργοποιείται ο ακροδέκτης </a:t>
            </a:r>
            <a:r>
              <a:rPr lang="en-US" sz="1600" dirty="0">
                <a:latin typeface="+mn-lt"/>
              </a:rPr>
              <a:t>6  </a:t>
            </a:r>
          </a:p>
          <a:p>
            <a:r>
              <a:rPr lang="en-US" sz="1600" dirty="0">
                <a:latin typeface="+mn-lt"/>
              </a:rPr>
              <a:t>} </a:t>
            </a:r>
          </a:p>
          <a:p>
            <a:r>
              <a:rPr lang="en-US" sz="1600" dirty="0">
                <a:latin typeface="+mn-lt"/>
              </a:rPr>
              <a:t>else     				//…</a:t>
            </a:r>
            <a:r>
              <a:rPr lang="el-GR" sz="1600" dirty="0">
                <a:latin typeface="+mn-lt"/>
              </a:rPr>
              <a:t>και αν όχι</a:t>
            </a:r>
            <a:r>
              <a:rPr lang="en-US" sz="1600" dirty="0">
                <a:latin typeface="+mn-lt"/>
              </a:rPr>
              <a:t>…  </a:t>
            </a:r>
          </a:p>
          <a:p>
            <a:r>
              <a:rPr lang="en-US" sz="1600" dirty="0" err="1">
                <a:latin typeface="+mn-lt"/>
              </a:rPr>
              <a:t>digitalWrite</a:t>
            </a:r>
            <a:r>
              <a:rPr lang="en-US" sz="1600" dirty="0">
                <a:latin typeface="+mn-lt"/>
              </a:rPr>
              <a:t>(6,LOW); 			//</a:t>
            </a:r>
            <a:r>
              <a:rPr lang="el-GR" sz="1600" dirty="0">
                <a:latin typeface="+mn-lt"/>
              </a:rPr>
              <a:t>Απενεργοποιείται ο ακροδέκτης </a:t>
            </a:r>
            <a:r>
              <a:rPr lang="en-US" sz="1600" dirty="0">
                <a:latin typeface="+mn-lt"/>
              </a:rPr>
              <a:t>6 </a:t>
            </a:r>
          </a:p>
          <a:p>
            <a:r>
              <a:rPr lang="en-US" sz="1600" dirty="0">
                <a:latin typeface="+mn-lt"/>
              </a:rPr>
              <a:t>….  				//</a:t>
            </a:r>
            <a:r>
              <a:rPr lang="el-GR" sz="1600" dirty="0">
                <a:latin typeface="+mn-lt"/>
              </a:rPr>
              <a:t>Συνεχίζεται η εκτέλεση του προγράμματος</a:t>
            </a:r>
            <a:r>
              <a:rPr lang="en-US" sz="1600" dirty="0">
                <a:latin typeface="+mn-lt"/>
              </a:rPr>
              <a:t> 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32666" y="4428867"/>
            <a:ext cx="8609386" cy="1846293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142300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65191</TotalTime>
  <Words>864</Words>
  <Application>Microsoft Office PowerPoint</Application>
  <PresentationFormat>Προβολή στην οθόνη (4:3)</PresentationFormat>
  <Paragraphs>281</Paragraphs>
  <Slides>18</Slides>
  <Notes>16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18</vt:i4>
      </vt:variant>
    </vt:vector>
  </HeadingPairs>
  <TitlesOfParts>
    <vt:vector size="28" baseType="lpstr">
      <vt:lpstr>ＭＳ Ｐゴシック</vt:lpstr>
      <vt:lpstr>Arial</vt:lpstr>
      <vt:lpstr>Arial Narrow</vt:lpstr>
      <vt:lpstr>Book Antiqua</vt:lpstr>
      <vt:lpstr>Calibri</vt:lpstr>
      <vt:lpstr>Times New Roman</vt:lpstr>
      <vt:lpstr>Trebuchet MS</vt:lpstr>
      <vt:lpstr>Wingdings</vt:lpstr>
      <vt:lpstr>Custom Design</vt:lpstr>
      <vt:lpstr>3_Default Design</vt:lpstr>
      <vt:lpstr>Παρουσίαση του PowerPoint</vt:lpstr>
      <vt:lpstr>Σκοπός και περίγραμμα της Ενότητας 4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tei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spiros</cp:lastModifiedBy>
  <cp:revision>1845</cp:revision>
  <cp:lastPrinted>2018-01-26T17:11:53Z</cp:lastPrinted>
  <dcterms:created xsi:type="dcterms:W3CDTF">2010-11-09T19:06:29Z</dcterms:created>
  <dcterms:modified xsi:type="dcterms:W3CDTF">2018-06-19T13:39:36Z</dcterms:modified>
</cp:coreProperties>
</file>