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18"/>
  </p:notesMasterIdLst>
  <p:handoutMasterIdLst>
    <p:handoutMasterId r:id="rId19"/>
  </p:handoutMasterIdLst>
  <p:sldIdLst>
    <p:sldId id="549" r:id="rId3"/>
    <p:sldId id="537" r:id="rId4"/>
    <p:sldId id="482" r:id="rId5"/>
    <p:sldId id="553" r:id="rId6"/>
    <p:sldId id="554" r:id="rId7"/>
    <p:sldId id="556" r:id="rId8"/>
    <p:sldId id="557" r:id="rId9"/>
    <p:sldId id="555" r:id="rId10"/>
    <p:sldId id="558" r:id="rId11"/>
    <p:sldId id="559" r:id="rId12"/>
    <p:sldId id="560" r:id="rId13"/>
    <p:sldId id="561" r:id="rId14"/>
    <p:sldId id="562" r:id="rId15"/>
    <p:sldId id="563" r:id="rId16"/>
    <p:sldId id="55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8" autoAdjust="0"/>
    <p:restoredTop sz="93039" autoAdjust="0"/>
  </p:normalViewPr>
  <p:slideViewPr>
    <p:cSldViewPr snapToGrid="0">
      <p:cViewPr varScale="1">
        <p:scale>
          <a:sx n="72" d="100"/>
          <a:sy n="72" d="100"/>
        </p:scale>
        <p:origin x="1722" y="66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19-Jun-18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89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85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38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52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92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98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19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43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36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19/6/2018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19/6/2018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19/6/2018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prstClr val="white"/>
                </a:solidFill>
              </a:rPr>
              <a:t>ΕΝΟΤΗΤΑ</a:t>
            </a:r>
            <a:r>
              <a:rPr lang="en-US" sz="3600" b="1" dirty="0">
                <a:solidFill>
                  <a:prstClr val="white"/>
                </a:solidFill>
              </a:rPr>
              <a:t> 3</a:t>
            </a:r>
          </a:p>
          <a:p>
            <a:pPr algn="ctr"/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ΕΚΦΡΑΣΕΙΣ, ΑΝΑΜΟΝΕΣ (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DELAYS</a:t>
            </a:r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ΗΧΟΙ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ΕΚΦΡΑΣΕΙΣ 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sp>
        <p:nvSpPr>
          <p:cNvPr id="12" name="TextBox 3"/>
          <p:cNvSpPr txBox="1"/>
          <p:nvPr/>
        </p:nvSpPr>
        <p:spPr bwMode="auto">
          <a:xfrm>
            <a:off x="422299" y="1600711"/>
            <a:ext cx="8454134" cy="343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l-GR" sz="2000" u="sng" dirty="0">
                <a:latin typeface="+mn-lt"/>
              </a:rPr>
              <a:t>ΣΥΝΑΡΤΗΣΗ </a:t>
            </a:r>
            <a:r>
              <a:rPr lang="en-US" sz="2000" u="sng" dirty="0">
                <a:latin typeface="+mn-lt"/>
              </a:rPr>
              <a:t>DELAY()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Σταματά το πρόγραμμα για όσα </a:t>
            </a:r>
            <a:r>
              <a:rPr lang="en-US" sz="2000" dirty="0">
                <a:latin typeface="+mn-lt"/>
              </a:rPr>
              <a:t>mS </a:t>
            </a:r>
            <a:r>
              <a:rPr lang="el-GR" sz="2000" dirty="0">
                <a:latin typeface="+mn-lt"/>
              </a:rPr>
              <a:t>του υποδείξετε</a:t>
            </a:r>
            <a:endParaRPr lang="en-US" sz="2000" dirty="0">
              <a:latin typeface="+mn-lt"/>
            </a:endParaRPr>
          </a:p>
          <a:p>
            <a:pPr lvl="2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i="1" dirty="0">
                <a:latin typeface="+mn-lt"/>
              </a:rPr>
              <a:t>delays(n); </a:t>
            </a: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i="1" dirty="0">
                <a:latin typeface="+mn-lt"/>
              </a:rPr>
              <a:t>n: 	</a:t>
            </a:r>
            <a:r>
              <a:rPr lang="el-GR" sz="2000" i="1" dirty="0"/>
              <a:t> </a:t>
            </a:r>
            <a:r>
              <a:rPr lang="el-GR" sz="2000" dirty="0">
                <a:latin typeface="+mn-lt"/>
              </a:rPr>
              <a:t>υποδεικνύει τον αριθμό των </a:t>
            </a:r>
            <a:r>
              <a:rPr lang="en-US" sz="2000" dirty="0">
                <a:latin typeface="+mn-lt"/>
              </a:rPr>
              <a:t>mS </a:t>
            </a:r>
            <a:r>
              <a:rPr lang="el-GR" sz="2000" dirty="0">
                <a:latin typeface="+mn-lt"/>
              </a:rPr>
              <a:t>που θέλετε να σταματήσετε</a:t>
            </a:r>
            <a:br>
              <a:rPr lang="el-GR" sz="2000" dirty="0">
                <a:latin typeface="+mn-lt"/>
              </a:rPr>
            </a:br>
            <a:r>
              <a:rPr lang="el-GR" sz="2000" dirty="0">
                <a:latin typeface="+mn-lt"/>
              </a:rPr>
              <a:t>                 το πρόγραμμα.</a:t>
            </a:r>
            <a:r>
              <a:rPr lang="en-US" sz="2000" dirty="0">
                <a:latin typeface="+mn-lt"/>
              </a:rPr>
              <a:t>                   </a:t>
            </a:r>
          </a:p>
          <a:p>
            <a:pPr lvl="2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l-GR" sz="2000" b="1" dirty="0">
                <a:latin typeface="+mn-lt"/>
              </a:rPr>
              <a:t>ΠΑΡΑΔΕΙΓΜΑ</a:t>
            </a:r>
            <a:endParaRPr lang="en-US" sz="2000" b="1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600" b="1" dirty="0">
                <a:latin typeface="+mn-lt"/>
              </a:rPr>
              <a:t>               A = 100; </a:t>
            </a: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600" b="1" dirty="0">
                <a:latin typeface="+mn-lt"/>
              </a:rPr>
              <a:t>               delay (A);  	</a:t>
            </a:r>
            <a:r>
              <a:rPr lang="en-US" sz="1600" i="1" dirty="0">
                <a:latin typeface="+mn-lt"/>
              </a:rPr>
              <a:t>//</a:t>
            </a:r>
            <a:r>
              <a:rPr lang="el-GR" sz="1600" i="1" dirty="0">
                <a:latin typeface="+mn-lt"/>
              </a:rPr>
              <a:t>σταματά το πρόγραμμα για </a:t>
            </a:r>
            <a:r>
              <a:rPr lang="en-US" sz="1600" i="1" dirty="0">
                <a:latin typeface="+mn-lt"/>
              </a:rPr>
              <a:t>100 mS = 0.1 second delay(1000)</a:t>
            </a: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7194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ΕΚΦΡΑΣΕΙΣ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sp>
        <p:nvSpPr>
          <p:cNvPr id="12" name="TextBox 3"/>
          <p:cNvSpPr txBox="1"/>
          <p:nvPr/>
        </p:nvSpPr>
        <p:spPr bwMode="auto">
          <a:xfrm>
            <a:off x="422299" y="618784"/>
            <a:ext cx="8454134" cy="344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l-GR" sz="2000" u="sng" dirty="0">
                <a:latin typeface="+mn-lt"/>
              </a:rPr>
              <a:t>ΣΥΝΑΡΤΗΣΗ </a:t>
            </a:r>
            <a:r>
              <a:rPr lang="en-US" sz="2000" u="sng" dirty="0">
                <a:latin typeface="+mn-lt"/>
              </a:rPr>
              <a:t>MICROS()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Επιστρέφει τον αριθμό των μ</a:t>
            </a:r>
            <a:r>
              <a:rPr lang="en-US" sz="2000" dirty="0">
                <a:latin typeface="+mn-lt"/>
              </a:rPr>
              <a:t>S </a:t>
            </a:r>
            <a:r>
              <a:rPr lang="el-GR" sz="2000" dirty="0">
                <a:latin typeface="+mn-lt"/>
              </a:rPr>
              <a:t>που πέρασαν από τότε που το </a:t>
            </a:r>
            <a:r>
              <a:rPr lang="en-US" sz="2000" dirty="0">
                <a:latin typeface="+mn-lt"/>
              </a:rPr>
              <a:t>Arduino </a:t>
            </a:r>
            <a:r>
              <a:rPr lang="el-GR" sz="2000" dirty="0">
                <a:latin typeface="+mn-lt"/>
              </a:rPr>
              <a:t>ξεκίνησε να εκτελεί το πρόγραμμα σας</a:t>
            </a: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Επιστρέφει μια μη </a:t>
            </a:r>
            <a:r>
              <a:rPr lang="el-GR" sz="2000" dirty="0" err="1">
                <a:latin typeface="+mn-lt"/>
              </a:rPr>
              <a:t>προσημασμένη</a:t>
            </a:r>
            <a:r>
              <a:rPr lang="el-GR" sz="2000" dirty="0">
                <a:latin typeface="+mn-lt"/>
              </a:rPr>
              <a:t> τιμή μεγάλου μήκους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και ο αριθμός θα γίνει ξανά μηδέν μετά από περίπου 70 λεπτά</a:t>
            </a:r>
            <a:endParaRPr lang="en-US" sz="2000" dirty="0">
              <a:latin typeface="+mn-lt"/>
            </a:endParaRPr>
          </a:p>
          <a:p>
            <a:pPr lvl="2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i="1" dirty="0" err="1">
                <a:latin typeface="+mn-lt"/>
              </a:rPr>
              <a:t>var</a:t>
            </a:r>
            <a:r>
              <a:rPr lang="en-US" sz="2000" b="1" i="1" dirty="0">
                <a:latin typeface="+mn-lt"/>
              </a:rPr>
              <a:t> =  micros(); </a:t>
            </a:r>
          </a:p>
          <a:p>
            <a:pPr lvl="2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i="1" dirty="0">
                <a:latin typeface="+mn-lt"/>
              </a:rPr>
              <a:t>var: 	</a:t>
            </a:r>
            <a:r>
              <a:rPr lang="el-GR" sz="2000" i="1" dirty="0">
                <a:latin typeface="+mn-lt"/>
              </a:rPr>
              <a:t>Αυτή είναι η μεταβλητή που αποθηκεύει τα </a:t>
            </a:r>
            <a:r>
              <a:rPr lang="el-GR" sz="2000" i="1" dirty="0" err="1">
                <a:latin typeface="+mn-lt"/>
              </a:rPr>
              <a:t>μS</a:t>
            </a:r>
            <a:r>
              <a:rPr lang="el-GR" sz="2000" i="1" dirty="0">
                <a:latin typeface="+mn-lt"/>
              </a:rPr>
              <a:t> που έχουν</a:t>
            </a:r>
            <a:br>
              <a:rPr lang="el-GR" sz="2000" i="1" dirty="0">
                <a:latin typeface="+mn-lt"/>
              </a:rPr>
            </a:br>
            <a:r>
              <a:rPr lang="el-GR" sz="2000" i="1" dirty="0">
                <a:latin typeface="+mn-lt"/>
              </a:rPr>
              <a:t>                περάσει από την επανεκκίνηση του συστήματος</a:t>
            </a:r>
            <a:r>
              <a:rPr lang="en-US" sz="2000" i="1" dirty="0">
                <a:latin typeface="+mn-lt"/>
              </a:rPr>
              <a:t> </a:t>
            </a: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>
              <a:latin typeface="+mn-lt"/>
            </a:endParaRPr>
          </a:p>
        </p:txBody>
      </p:sp>
      <p:sp>
        <p:nvSpPr>
          <p:cNvPr id="9" name="TextBox 3"/>
          <p:cNvSpPr txBox="1"/>
          <p:nvPr/>
        </p:nvSpPr>
        <p:spPr bwMode="auto">
          <a:xfrm>
            <a:off x="422299" y="3552811"/>
            <a:ext cx="8454134" cy="344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l-GR" sz="2000" u="sng" dirty="0">
                <a:latin typeface="+mn-lt"/>
              </a:rPr>
              <a:t>ΣΥΝΑΡΤΗΣΗ </a:t>
            </a:r>
            <a:r>
              <a:rPr lang="en-US" sz="2000" u="sng" dirty="0">
                <a:latin typeface="+mn-lt"/>
              </a:rPr>
              <a:t>MILLIS()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Επιστρέφει τον αριθμό των </a:t>
            </a:r>
            <a:r>
              <a:rPr lang="en-US" sz="2000" dirty="0">
                <a:latin typeface="+mn-lt"/>
              </a:rPr>
              <a:t>mS </a:t>
            </a:r>
            <a:r>
              <a:rPr lang="el-GR" sz="2000" dirty="0">
                <a:latin typeface="+mn-lt"/>
              </a:rPr>
              <a:t>που πέρασαν από τότε που το </a:t>
            </a:r>
            <a:r>
              <a:rPr lang="en-US" sz="2000" dirty="0">
                <a:latin typeface="+mn-lt"/>
              </a:rPr>
              <a:t>Arduino </a:t>
            </a:r>
            <a:r>
              <a:rPr lang="el-GR" sz="2000" dirty="0">
                <a:latin typeface="+mn-lt"/>
              </a:rPr>
              <a:t>ξεκίνησε να εκτελεί το πρόγραμμα σας</a:t>
            </a: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Επιστρέφει μια μη </a:t>
            </a:r>
            <a:r>
              <a:rPr lang="el-GR" sz="2000" dirty="0" err="1">
                <a:latin typeface="+mn-lt"/>
              </a:rPr>
              <a:t>προσημασμένη</a:t>
            </a:r>
            <a:r>
              <a:rPr lang="el-GR" sz="2000" dirty="0">
                <a:latin typeface="+mn-lt"/>
              </a:rPr>
              <a:t> τιμή μεγάλου μήκους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και ο αριθμός θα γίνει ξανά μηδέν μετά από περίπου 50 ημέρες</a:t>
            </a:r>
            <a:endParaRPr lang="en-US" sz="2000" dirty="0">
              <a:latin typeface="+mn-lt"/>
            </a:endParaRPr>
          </a:p>
          <a:p>
            <a:pPr lvl="2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i="1" dirty="0">
                <a:latin typeface="+mn-lt"/>
              </a:rPr>
              <a:t>var =  micros(); </a:t>
            </a:r>
          </a:p>
          <a:p>
            <a:pPr lvl="2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i="1" dirty="0">
                <a:latin typeface="+mn-lt"/>
              </a:rPr>
              <a:t>var: 	</a:t>
            </a:r>
            <a:r>
              <a:rPr lang="el-GR" sz="2000" dirty="0">
                <a:latin typeface="+mn-lt"/>
              </a:rPr>
              <a:t> Αυτή είναι η μεταβλητή που αποθηκεύει τα </a:t>
            </a:r>
            <a:r>
              <a:rPr lang="en-US" sz="2000" dirty="0">
                <a:latin typeface="+mn-lt"/>
              </a:rPr>
              <a:t>m</a:t>
            </a:r>
            <a:r>
              <a:rPr lang="el-GR" sz="2000" dirty="0">
                <a:latin typeface="+mn-lt"/>
              </a:rPr>
              <a:t>S που έχουν</a:t>
            </a:r>
            <a:br>
              <a:rPr lang="el-GR" sz="2000" dirty="0">
                <a:latin typeface="+mn-lt"/>
              </a:rPr>
            </a:br>
            <a:r>
              <a:rPr lang="el-GR" sz="2000" dirty="0">
                <a:latin typeface="+mn-lt"/>
              </a:rPr>
              <a:t>                 περάσει από την επανεκκίνηση του συστήματος</a:t>
            </a:r>
            <a:r>
              <a:rPr lang="en-US" sz="2000" dirty="0">
                <a:latin typeface="+mn-lt"/>
              </a:rPr>
              <a:t> </a:t>
            </a: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4218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67483" y="715646"/>
            <a:ext cx="8454134" cy="76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Τι χρειάζεται για να δημιουργήσουμε ήχο ;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ΗΧΟΣ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522384" y="1192268"/>
            <a:ext cx="8253963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l-GR" dirty="0">
                <a:latin typeface="+mn-lt"/>
              </a:rPr>
              <a:t>Μια συσκευή ικανή να δονείται και να παράγει αλλαγές πίεσης ή δονήσεις στον αέρα</a:t>
            </a:r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l-GR" dirty="0">
                <a:latin typeface="+mn-lt"/>
              </a:rPr>
              <a:t>Αυτές οι δονήσεις φτάνουν στα τύμπανα μας και ο εγκέφαλός μας τα αντιλαμβάνεται ως ήχο</a:t>
            </a:r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l-GR" dirty="0">
                <a:latin typeface="+mn-lt"/>
              </a:rPr>
              <a:t>Υπάρχουν πολλές γνωστές συσκευές που προκαλούν αλλαγές στην πίεση του αέρα και δημιουργούν κύματα που μεταφέρουν ήχο: μεγάλα ηχεία, ακουστικά, βομβητές, σειρήνες</a:t>
            </a:r>
            <a:endParaRPr lang="en-US" dirty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l-GR" dirty="0">
                <a:latin typeface="+mn-lt"/>
              </a:rPr>
              <a:t>Οι άνθρωποι έχουν τη δυνατότητα να ακούνε συχνότητες ήχου μεταξύ 20 </a:t>
            </a:r>
            <a:r>
              <a:rPr lang="el-GR" dirty="0" err="1">
                <a:latin typeface="+mn-lt"/>
              </a:rPr>
              <a:t>Hz</a:t>
            </a:r>
            <a:r>
              <a:rPr lang="el-GR" dirty="0">
                <a:latin typeface="+mn-lt"/>
              </a:rPr>
              <a:t> και 20 000 </a:t>
            </a:r>
            <a:r>
              <a:rPr lang="el-GR" dirty="0" err="1">
                <a:latin typeface="+mn-lt"/>
              </a:rPr>
              <a:t>Hz</a:t>
            </a:r>
            <a:r>
              <a:rPr lang="el-GR" dirty="0">
                <a:latin typeface="+mn-lt"/>
              </a:rPr>
              <a:t> (20 </a:t>
            </a:r>
            <a:r>
              <a:rPr lang="el-GR" dirty="0" err="1">
                <a:latin typeface="+mn-lt"/>
              </a:rPr>
              <a:t>KHz</a:t>
            </a:r>
            <a:r>
              <a:rPr lang="el-GR" dirty="0">
                <a:latin typeface="+mn-lt"/>
              </a:rPr>
              <a:t>) ή κύκλους ανά δευτερόλεπτο. Αυτό υποδεικνύει τη συχνότητα ή τον αριθμό των φορών ανά δευτερόλεπτο που ένα σήμα περνάει από το "1" στο "0".</a:t>
            </a:r>
            <a:endParaRPr lang="en-US" dirty="0">
              <a:latin typeface="+mn-lt"/>
            </a:endParaRPr>
          </a:p>
        </p:txBody>
      </p:sp>
      <p:pic>
        <p:nvPicPr>
          <p:cNvPr id="12" name="Imagen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0" y="5085642"/>
            <a:ext cx="5929850" cy="1563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0867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958861"/>
            <a:ext cx="8454134" cy="566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Είναι πολύ εύκολο στην γλώσσα προγραμματισμού </a:t>
            </a:r>
            <a:r>
              <a:rPr lang="en-US" sz="2000" dirty="0">
                <a:latin typeface="+mn-lt"/>
              </a:rPr>
              <a:t>Arduino</a:t>
            </a:r>
            <a:r>
              <a:rPr lang="el-GR" sz="2000" dirty="0">
                <a:latin typeface="+mn-lt"/>
              </a:rPr>
              <a:t> να παράγετε όλα τα είδη των ήχων</a:t>
            </a:r>
            <a:endParaRPr lang="en-US" sz="20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dirty="0">
                <a:latin typeface="+mn-lt"/>
              </a:rPr>
              <a:t>Το μόνο που έχετε να κάνετε είναι να </a:t>
            </a:r>
            <a:r>
              <a:rPr lang="el-GR" sz="2000" b="1" dirty="0">
                <a:latin typeface="+mn-lt"/>
              </a:rPr>
              <a:t>καθορίσετε την συχνότητα </a:t>
            </a:r>
            <a:r>
              <a:rPr lang="en-US" sz="2000" b="1" dirty="0">
                <a:latin typeface="+mn-lt"/>
              </a:rPr>
              <a:t>F </a:t>
            </a:r>
            <a:r>
              <a:rPr lang="el-GR" sz="2000" dirty="0">
                <a:latin typeface="+mn-lt"/>
              </a:rPr>
              <a:t>και το </a:t>
            </a:r>
            <a:r>
              <a:rPr lang="en-US" sz="2000" b="1" dirty="0">
                <a:latin typeface="+mn-lt"/>
              </a:rPr>
              <a:t>Arduino </a:t>
            </a:r>
            <a:r>
              <a:rPr lang="el-GR" sz="2000" b="1" dirty="0">
                <a:latin typeface="+mn-lt"/>
              </a:rPr>
              <a:t>αναλαμβάνει τα υπόλοιπα</a:t>
            </a:r>
            <a:r>
              <a:rPr lang="en-US" sz="2000" dirty="0">
                <a:latin typeface="+mn-lt"/>
              </a:rPr>
              <a:t>.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l-GR" sz="2000" u="sng" dirty="0">
                <a:latin typeface="+mn-lt"/>
              </a:rPr>
              <a:t>ΣΥΝΑΡΤΗΣΗ </a:t>
            </a:r>
            <a:r>
              <a:rPr lang="en-US" sz="2000" u="sng" dirty="0">
                <a:latin typeface="+mn-lt"/>
              </a:rPr>
              <a:t>TONE() 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Παράγει ένα ήχο στον ακροδέκτη εξόδου με την απαιτούμενη συχνότητα </a:t>
            </a:r>
            <a:r>
              <a:rPr lang="en-US" sz="2000" dirty="0">
                <a:latin typeface="+mn-lt"/>
              </a:rPr>
              <a:t>F </a:t>
            </a:r>
            <a:r>
              <a:rPr lang="el-GR" sz="2000" dirty="0">
                <a:latin typeface="+mn-lt"/>
              </a:rPr>
              <a:t>και για την χρονική διάρκεια που υποδεικνύετε</a:t>
            </a:r>
            <a:r>
              <a:rPr lang="en-US" sz="2000" dirty="0">
                <a:latin typeface="+mn-lt"/>
              </a:rPr>
              <a:t>. </a:t>
            </a:r>
          </a:p>
          <a:p>
            <a:pPr lvl="1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i="1" dirty="0">
                <a:latin typeface="+mn-lt"/>
              </a:rPr>
              <a:t>tone(pin, frequency, duration);</a:t>
            </a:r>
          </a:p>
          <a:p>
            <a:pPr lvl="1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i="1" dirty="0">
                <a:latin typeface="+mn-lt"/>
              </a:rPr>
              <a:t>pin: 	</a:t>
            </a:r>
            <a:r>
              <a:rPr lang="en-US" sz="2000" dirty="0">
                <a:latin typeface="+mn-lt"/>
              </a:rPr>
              <a:t>	</a:t>
            </a:r>
            <a:r>
              <a:rPr lang="el-GR" sz="2000" dirty="0">
                <a:latin typeface="+mn-lt"/>
              </a:rPr>
              <a:t>υποδεικνύει σε ποιον ακροδέκτη πρόκειται να παράγετε τον </a:t>
            </a:r>
            <a:br>
              <a:rPr lang="el-GR" sz="2000" dirty="0">
                <a:latin typeface="+mn-lt"/>
              </a:rPr>
            </a:br>
            <a:r>
              <a:rPr lang="el-GR" sz="2000" dirty="0">
                <a:latin typeface="+mn-lt"/>
              </a:rPr>
              <a:t>                        ήχο</a:t>
            </a:r>
            <a:r>
              <a:rPr lang="en-US" sz="2000" dirty="0">
                <a:latin typeface="+mn-lt"/>
              </a:rPr>
              <a:t>. </a:t>
            </a:r>
          </a:p>
          <a:p>
            <a:pPr lvl="1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i="1" dirty="0">
                <a:latin typeface="+mn-lt"/>
              </a:rPr>
              <a:t>frequency: </a:t>
            </a:r>
            <a:r>
              <a:rPr lang="en-US" sz="2000" dirty="0">
                <a:latin typeface="+mn-lt"/>
              </a:rPr>
              <a:t>	</a:t>
            </a:r>
            <a:r>
              <a:rPr lang="el-GR" sz="2000" dirty="0">
                <a:latin typeface="+mn-lt"/>
              </a:rPr>
              <a:t>αναπαριστά την συχνότητα του τόνου σε</a:t>
            </a:r>
            <a:r>
              <a:rPr lang="en-US" sz="2000" dirty="0">
                <a:latin typeface="+mn-lt"/>
              </a:rPr>
              <a:t> Hz (hertz). </a:t>
            </a:r>
          </a:p>
          <a:p>
            <a:pPr lvl="1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i="1" dirty="0">
                <a:latin typeface="+mn-lt"/>
              </a:rPr>
              <a:t>duration: </a:t>
            </a:r>
            <a:r>
              <a:rPr lang="en-US" sz="2000" dirty="0">
                <a:latin typeface="+mn-lt"/>
              </a:rPr>
              <a:t>	</a:t>
            </a:r>
            <a:r>
              <a:rPr lang="el-GR" sz="2000" dirty="0">
                <a:latin typeface="+mn-lt"/>
              </a:rPr>
              <a:t>Αυτή η παράμετρος είναι προαιρετική</a:t>
            </a:r>
            <a:r>
              <a:rPr lang="en-US" sz="2000" dirty="0">
                <a:latin typeface="+mn-lt"/>
              </a:rPr>
              <a:t>.</a:t>
            </a:r>
            <a:r>
              <a:rPr lang="el-GR" sz="2000" dirty="0">
                <a:latin typeface="+mn-lt"/>
              </a:rPr>
              <a:t> Είναι ένας μη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                       </a:t>
            </a:r>
            <a:r>
              <a:rPr lang="el-GR" sz="2000" dirty="0">
                <a:latin typeface="+mn-lt"/>
              </a:rPr>
              <a:t> </a:t>
            </a:r>
            <a:r>
              <a:rPr lang="el-GR" sz="2000" dirty="0" err="1">
                <a:latin typeface="+mn-lt"/>
              </a:rPr>
              <a:t>προσημασμένος</a:t>
            </a:r>
            <a:r>
              <a:rPr lang="el-GR" sz="2000" dirty="0">
                <a:latin typeface="+mn-lt"/>
              </a:rPr>
              <a:t> αριθμός μεγάλου μήκους που αναπαριστά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                       </a:t>
            </a:r>
            <a:r>
              <a:rPr lang="el-GR" sz="2000" dirty="0">
                <a:latin typeface="+mn-lt"/>
              </a:rPr>
              <a:t> την διάρκεια του τόνου σε </a:t>
            </a:r>
            <a:r>
              <a:rPr lang="en-US" sz="2000" dirty="0" err="1">
                <a:latin typeface="+mn-lt"/>
              </a:rPr>
              <a:t>ms</a:t>
            </a: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ΣΥΝΑΡΤΗΣΕΙΣ ΗΧΟΥ 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275361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958861"/>
            <a:ext cx="8454134" cy="363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l-GR" sz="2000" u="sng" dirty="0">
                <a:latin typeface="+mn-lt"/>
              </a:rPr>
              <a:t>ΣΥΝΑΡΤΗΣΗ </a:t>
            </a:r>
            <a:r>
              <a:rPr lang="en-US" sz="2000" u="sng" dirty="0" err="1">
                <a:latin typeface="+mn-lt"/>
              </a:rPr>
              <a:t>noTONE</a:t>
            </a:r>
            <a:r>
              <a:rPr lang="en-US" sz="2000" u="sng" dirty="0">
                <a:latin typeface="+mn-lt"/>
              </a:rPr>
              <a:t>() 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Σταματά ένα τόνο σε ένα καθορισμένο ακροδέκτη</a:t>
            </a:r>
            <a:endParaRPr lang="en-US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lvl="1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i="1" dirty="0">
                <a:latin typeface="+mn-lt"/>
              </a:rPr>
              <a:t>tone(pin);</a:t>
            </a:r>
          </a:p>
          <a:p>
            <a:pPr lvl="1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i="1" dirty="0">
                <a:latin typeface="+mn-lt"/>
              </a:rPr>
              <a:t>pin: 	</a:t>
            </a:r>
            <a:r>
              <a:rPr lang="en-US" sz="2000" dirty="0">
                <a:latin typeface="+mn-lt"/>
              </a:rPr>
              <a:t>	</a:t>
            </a:r>
            <a:r>
              <a:rPr lang="el-GR" sz="2000" dirty="0">
                <a:latin typeface="+mn-lt"/>
              </a:rPr>
              <a:t>αναπαριστά σε ποιον ακροδέκτη θα σταματήσει ο ήχος</a:t>
            </a:r>
            <a:r>
              <a:rPr lang="en-US" sz="2000" dirty="0">
                <a:latin typeface="+mn-lt"/>
              </a:rPr>
              <a:t>.</a:t>
            </a:r>
          </a:p>
          <a:p>
            <a:pPr lvl="1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lvl="1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lvl="1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l-GR" sz="2000" b="1" dirty="0">
                <a:latin typeface="+mn-lt"/>
              </a:rPr>
              <a:t>ΠΑΡΑΔΕΙΓΜΑ</a:t>
            </a:r>
            <a:r>
              <a:rPr lang="en-US" sz="2000" b="1" dirty="0">
                <a:latin typeface="+mn-lt"/>
              </a:rPr>
              <a:t>: </a:t>
            </a:r>
          </a:p>
          <a:p>
            <a:pPr lvl="1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14</a:t>
            </a:fld>
            <a:endParaRPr lang="el-GR" dirty="0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ΣΥΝΑΣΡΤΗΣΕΙΣ ΗΧΟΥ 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32667" y="4317388"/>
            <a:ext cx="8454133" cy="1631216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</a:rPr>
              <a:t>tone(2,13000); </a:t>
            </a:r>
            <a:r>
              <a:rPr lang="en-US" sz="2000" dirty="0">
                <a:latin typeface="+mn-lt"/>
              </a:rPr>
              <a:t>		</a:t>
            </a:r>
            <a:r>
              <a:rPr lang="en-US" sz="2000" i="1" dirty="0">
                <a:latin typeface="+mn-lt"/>
              </a:rPr>
              <a:t>//</a:t>
            </a:r>
            <a:r>
              <a:rPr lang="el-GR" sz="2000" i="1" dirty="0">
                <a:latin typeface="+mn-lt"/>
              </a:rPr>
              <a:t>Παράγει ένα τόνο </a:t>
            </a:r>
            <a:r>
              <a:rPr lang="en-US" sz="2000" i="1" dirty="0">
                <a:latin typeface="+mn-lt"/>
              </a:rPr>
              <a:t>13 </a:t>
            </a:r>
            <a:r>
              <a:rPr lang="en-US" sz="2000" i="1" dirty="0" err="1">
                <a:latin typeface="+mn-lt"/>
              </a:rPr>
              <a:t>KHz</a:t>
            </a:r>
            <a:r>
              <a:rPr lang="en-US" sz="2000" i="1" dirty="0">
                <a:latin typeface="+mn-lt"/>
              </a:rPr>
              <a:t> </a:t>
            </a:r>
            <a:r>
              <a:rPr lang="el-GR" sz="2000" i="1" dirty="0">
                <a:latin typeface="+mn-lt"/>
              </a:rPr>
              <a:t>αορίστου διάρκειας στον</a:t>
            </a:r>
            <a:br>
              <a:rPr lang="el-GR" sz="2000" i="1" dirty="0">
                <a:latin typeface="+mn-lt"/>
              </a:rPr>
            </a:br>
            <a:r>
              <a:rPr lang="el-GR" sz="2000" i="1" dirty="0">
                <a:latin typeface="+mn-lt"/>
              </a:rPr>
              <a:t>                                                   ακροδέκτη </a:t>
            </a:r>
            <a:r>
              <a:rPr lang="en-US" sz="2000" i="1" dirty="0">
                <a:latin typeface="+mn-lt"/>
              </a:rPr>
              <a:t>2. </a:t>
            </a:r>
          </a:p>
          <a:p>
            <a:r>
              <a:rPr lang="en-US" sz="2000" b="1" dirty="0">
                <a:latin typeface="+mn-lt"/>
              </a:rPr>
              <a:t>….</a:t>
            </a:r>
            <a:r>
              <a:rPr lang="en-US" sz="2000" dirty="0">
                <a:latin typeface="+mn-lt"/>
              </a:rPr>
              <a:t>			 </a:t>
            </a:r>
            <a:r>
              <a:rPr lang="en-US" sz="2000" i="1" dirty="0">
                <a:latin typeface="+mn-lt"/>
              </a:rPr>
              <a:t>//</a:t>
            </a:r>
            <a:r>
              <a:rPr lang="el-GR" sz="2000" i="1" dirty="0">
                <a:latin typeface="+mn-lt"/>
              </a:rPr>
              <a:t>Ο τόνος συνεχίζει να ακούγεται</a:t>
            </a:r>
            <a:r>
              <a:rPr lang="en-US" sz="2000" i="1" dirty="0">
                <a:latin typeface="+mn-lt"/>
              </a:rPr>
              <a:t>.</a:t>
            </a:r>
          </a:p>
          <a:p>
            <a:r>
              <a:rPr lang="en-US" sz="2000" dirty="0">
                <a:latin typeface="+mn-lt"/>
              </a:rPr>
              <a:t>			 </a:t>
            </a:r>
          </a:p>
          <a:p>
            <a:r>
              <a:rPr lang="en-US" sz="2000" b="1" dirty="0" err="1">
                <a:latin typeface="+mn-lt"/>
              </a:rPr>
              <a:t>noTone</a:t>
            </a:r>
            <a:r>
              <a:rPr lang="en-US" sz="2000" b="1" dirty="0">
                <a:latin typeface="+mn-lt"/>
              </a:rPr>
              <a:t>(2);  </a:t>
            </a:r>
            <a:r>
              <a:rPr lang="en-US" sz="2000" dirty="0">
                <a:latin typeface="+mn-lt"/>
              </a:rPr>
              <a:t>		</a:t>
            </a:r>
            <a:r>
              <a:rPr lang="en-US" sz="2000" i="1" dirty="0">
                <a:latin typeface="+mn-lt"/>
              </a:rPr>
              <a:t>//</a:t>
            </a:r>
            <a:r>
              <a:rPr lang="el-GR" sz="2000" i="1" dirty="0">
                <a:latin typeface="+mn-lt"/>
              </a:rPr>
              <a:t>Ο τόνος σταματά</a:t>
            </a:r>
            <a:r>
              <a:rPr lang="en-US" sz="2000" i="1" dirty="0"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84632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5576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  <a:p>
            <a:pPr algn="ctr"/>
            <a:r>
              <a:rPr lang="en-US" sz="3600" b="1" dirty="0">
                <a:solidFill>
                  <a:prstClr val="white"/>
                </a:solidFill>
              </a:rPr>
              <a:t>ENOTHTA 3 </a:t>
            </a:r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ΕΚΦΡΑΣΕΙΣ, ΑΝΑΜΟΝΕΣ (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DELAYS</a:t>
            </a:r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ΗΧΟΙ</a:t>
            </a:r>
            <a:endParaRPr lang="el-GR" sz="3600" dirty="0"/>
          </a:p>
          <a:p>
            <a:pPr algn="ctr"/>
            <a:r>
              <a:rPr lang="el-GR" sz="3600" dirty="0">
                <a:solidFill>
                  <a:prstClr val="white"/>
                </a:solidFill>
              </a:rPr>
              <a:t>Ευχαριστούμε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l-GR" sz="3600" dirty="0"/>
              <a:t>Σκοπός και περίγραμμα της Ενότητας </a:t>
            </a:r>
            <a:r>
              <a:rPr lang="en-US" sz="3600" dirty="0"/>
              <a:t>3  </a:t>
            </a:r>
            <a:endParaRPr lang="el-GR" sz="36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594533"/>
            <a:ext cx="8434573" cy="333941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1"/>
            <a:ext cx="8335926" cy="146391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l-GR" dirty="0"/>
              <a:t>Να δούμε πιο προσεκτικά τις μεταβλητές, τις σταθερές και τις εκφράσεις γενικότερα.</a:t>
            </a:r>
            <a:endParaRPr lang="en-US" dirty="0"/>
          </a:p>
          <a:p>
            <a:pPr algn="ctr"/>
            <a:r>
              <a:rPr lang="el-GR" dirty="0"/>
              <a:t>Να σας παρουσιάσουμε μερικές νέες συναρτήσεις της γλώσσας προγραμματισμού </a:t>
            </a:r>
            <a:r>
              <a:rPr lang="en-US" dirty="0"/>
              <a:t>Arduino </a:t>
            </a:r>
            <a:r>
              <a:rPr lang="el-GR" dirty="0"/>
              <a:t>για την δημιουργία παύσεων και ήχων. </a:t>
            </a:r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534566" y="2780645"/>
            <a:ext cx="8229600" cy="2557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8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/>
              <a:t>Παρουσίαση για το </a:t>
            </a:r>
            <a:r>
              <a:rPr lang="el-GR" sz="1800" b="1" dirty="0"/>
              <a:t>είδος των εκφράσεων </a:t>
            </a:r>
            <a:r>
              <a:rPr lang="el-GR" sz="1800" dirty="0"/>
              <a:t>που μπορούμε να χρησιμοποιήσουμε στο </a:t>
            </a:r>
            <a:r>
              <a:rPr lang="en-US" sz="1800" dirty="0"/>
              <a:t>Arduino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/>
              <a:t>Να παρουσιάσουμε τις βασικές συναρτήσεις για την </a:t>
            </a:r>
            <a:r>
              <a:rPr lang="el-GR" sz="1800" b="1" dirty="0"/>
              <a:t>χρήση παύσεων</a:t>
            </a:r>
            <a:endParaRPr lang="en-US" sz="1800" b="1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/>
              <a:t>Να παρουσιάσουμε τις βασικές συναρτήσεις για την </a:t>
            </a:r>
            <a:r>
              <a:rPr lang="el-GR" sz="1800" b="1" dirty="0"/>
              <a:t>χρήση ήχων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l-GR" sz="1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2911222" y="767615"/>
            <a:ext cx="3012363" cy="37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l-GR" sz="1800" b="1" i="1" kern="0" dirty="0"/>
              <a:t>Σκοπός της παρουσίασης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3945158" y="2652984"/>
            <a:ext cx="944489" cy="3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l-GR" sz="1800" b="1" i="1" kern="0" dirty="0">
                <a:solidFill>
                  <a:prstClr val="black"/>
                </a:solidFill>
                <a:latin typeface="Calibri"/>
              </a:rPr>
              <a:t>Σύνοψη</a:t>
            </a: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717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859090"/>
            <a:ext cx="8454134" cy="109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Οι συναρτήσεις στην γλώσσα προγραμματισμού </a:t>
            </a:r>
            <a:r>
              <a:rPr lang="en-US" sz="2000" dirty="0">
                <a:latin typeface="+mn-lt"/>
              </a:rPr>
              <a:t>Arduino </a:t>
            </a:r>
            <a:r>
              <a:rPr lang="el-GR" sz="2000" dirty="0">
                <a:latin typeface="+mn-lt"/>
              </a:rPr>
              <a:t>που μελετήσατε μέχρι τώρα :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ΕΚΦΡΑΣΕΙΣ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474694" y="1576038"/>
            <a:ext cx="825396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err="1">
                <a:latin typeface="+mn-lt"/>
              </a:rPr>
              <a:t>pinMode</a:t>
            </a:r>
            <a:r>
              <a:rPr lang="en-US" b="1" dirty="0">
                <a:latin typeface="+mn-lt"/>
              </a:rPr>
              <a:t>(pin, mode)</a:t>
            </a:r>
            <a:r>
              <a:rPr lang="en-US" dirty="0">
                <a:latin typeface="+mn-lt"/>
              </a:rPr>
              <a:t>:</a:t>
            </a:r>
            <a:r>
              <a:rPr lang="en-US" b="1" dirty="0">
                <a:latin typeface="+mn-lt"/>
              </a:rPr>
              <a:t> </a:t>
            </a:r>
            <a:r>
              <a:rPr lang="el-GR" dirty="0">
                <a:latin typeface="+mn-lt"/>
              </a:rPr>
              <a:t>πρέπει να καθορίσετε τον αριθμό του ακροδέκτη που αναφέρεστε καθώς και αν πρόκειται για είσοδο ή έξοδο.</a:t>
            </a:r>
            <a:r>
              <a:rPr lang="en-US" dirty="0">
                <a:latin typeface="+mn-lt"/>
              </a:rPr>
              <a:t> </a:t>
            </a:r>
          </a:p>
          <a:p>
            <a:endParaRPr lang="en-US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err="1">
                <a:latin typeface="+mn-lt"/>
              </a:rPr>
              <a:t>digitalRead</a:t>
            </a:r>
            <a:r>
              <a:rPr lang="en-US" b="1" dirty="0">
                <a:latin typeface="+mn-lt"/>
              </a:rPr>
              <a:t>(pin)</a:t>
            </a:r>
            <a:r>
              <a:rPr lang="en-US" dirty="0">
                <a:latin typeface="+mn-lt"/>
              </a:rPr>
              <a:t>: </a:t>
            </a:r>
            <a:r>
              <a:rPr lang="el-GR" dirty="0">
                <a:latin typeface="+mn-lt"/>
              </a:rPr>
              <a:t>πρέπει να καθορίσετε τον αριθμό του ακροδέκτη που θέλετε να διαβάσετε</a:t>
            </a:r>
            <a:r>
              <a:rPr lang="en-US" dirty="0">
                <a:latin typeface="+mn-lt"/>
              </a:rPr>
              <a:t>. </a:t>
            </a:r>
          </a:p>
          <a:p>
            <a:endParaRPr lang="en-US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err="1">
                <a:latin typeface="+mn-lt"/>
              </a:rPr>
              <a:t>digitalWrite</a:t>
            </a:r>
            <a:r>
              <a:rPr lang="en-US" b="1" dirty="0">
                <a:latin typeface="+mn-lt"/>
              </a:rPr>
              <a:t>(</a:t>
            </a:r>
            <a:r>
              <a:rPr lang="en-US" b="1" dirty="0" err="1">
                <a:latin typeface="+mn-lt"/>
              </a:rPr>
              <a:t>pin,value</a:t>
            </a:r>
            <a:r>
              <a:rPr lang="en-US" b="1" dirty="0">
                <a:latin typeface="+mn-lt"/>
              </a:rPr>
              <a:t>)</a:t>
            </a:r>
            <a:r>
              <a:rPr lang="en-US" dirty="0">
                <a:latin typeface="+mn-lt"/>
              </a:rPr>
              <a:t>: </a:t>
            </a:r>
            <a:r>
              <a:rPr lang="el-GR" dirty="0">
                <a:latin typeface="+mn-lt"/>
              </a:rPr>
              <a:t>πρέπει να καθορίσετε ποιόν ακροδέκτη θέλετε για τον καθορισμό μιας τιμής.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40700" y="3957035"/>
            <a:ext cx="8172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Μπορείτε να εκφράσετε αυτές τις παραμέτρους με διαφορετικούς τρόπους</a:t>
            </a:r>
            <a:endParaRPr lang="es-ES" sz="2000" dirty="0">
              <a:latin typeface="+mn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22384" y="4617944"/>
            <a:ext cx="8792519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b="1" dirty="0">
                <a:latin typeface="+mn-lt"/>
              </a:rPr>
              <a:t>Σταθερά</a:t>
            </a:r>
            <a:r>
              <a:rPr lang="en-US" dirty="0">
                <a:latin typeface="+mn-lt"/>
              </a:rPr>
              <a:t>: </a:t>
            </a:r>
            <a:r>
              <a:rPr lang="en-US" dirty="0" err="1">
                <a:latin typeface="+mn-lt"/>
              </a:rPr>
              <a:t>digitalRead</a:t>
            </a:r>
            <a:r>
              <a:rPr lang="en-US" dirty="0">
                <a:latin typeface="+mn-lt"/>
              </a:rPr>
              <a:t>(4) </a:t>
            </a:r>
            <a:r>
              <a:rPr lang="el-GR" dirty="0">
                <a:latin typeface="+mn-lt"/>
              </a:rPr>
              <a:t>διαβάζει την τιμή του ακροδέκτη εισόδου </a:t>
            </a:r>
            <a:r>
              <a:rPr lang="en-US" dirty="0">
                <a:latin typeface="+mn-lt"/>
              </a:rPr>
              <a:t>4.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b="1" dirty="0">
                <a:latin typeface="+mn-lt"/>
              </a:rPr>
              <a:t>Μεταβλητή</a:t>
            </a:r>
            <a:r>
              <a:rPr lang="en-US" dirty="0">
                <a:latin typeface="+mn-lt"/>
              </a:rPr>
              <a:t>: </a:t>
            </a:r>
            <a:r>
              <a:rPr lang="en-US" dirty="0" err="1">
                <a:latin typeface="+mn-lt"/>
              </a:rPr>
              <a:t>digitalRead</a:t>
            </a:r>
            <a:r>
              <a:rPr lang="en-US" dirty="0">
                <a:latin typeface="+mn-lt"/>
              </a:rPr>
              <a:t>(pushbutton), </a:t>
            </a:r>
            <a:r>
              <a:rPr lang="el-GR" dirty="0">
                <a:latin typeface="+mn-lt"/>
              </a:rPr>
              <a:t>διαβάζει την τιμή του ακροδέκτη εισόδου που ορίζεται στην μεταβλητή </a:t>
            </a:r>
            <a:r>
              <a:rPr lang="en-US" dirty="0">
                <a:latin typeface="+mn-lt"/>
              </a:rPr>
              <a:t>“pushbutton”.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b="1" dirty="0">
                <a:latin typeface="+mn-lt"/>
              </a:rPr>
              <a:t>Πράξη</a:t>
            </a:r>
            <a:r>
              <a:rPr lang="en-US" dirty="0">
                <a:latin typeface="+mn-lt"/>
              </a:rPr>
              <a:t>: </a:t>
            </a:r>
            <a:r>
              <a:rPr lang="en-US" dirty="0" err="1">
                <a:latin typeface="+mn-lt"/>
              </a:rPr>
              <a:t>digitalRead</a:t>
            </a:r>
            <a:r>
              <a:rPr lang="en-US" dirty="0">
                <a:latin typeface="+mn-lt"/>
              </a:rPr>
              <a:t>((1+1)*2) </a:t>
            </a:r>
            <a:r>
              <a:rPr lang="el-GR" dirty="0">
                <a:latin typeface="+mn-lt"/>
              </a:rPr>
              <a:t>διαβάζει τον ακροδέκτη </a:t>
            </a:r>
            <a:r>
              <a:rPr lang="en-US" dirty="0">
                <a:latin typeface="+mn-lt"/>
              </a:rPr>
              <a:t>4 </a:t>
            </a:r>
            <a:r>
              <a:rPr lang="el-GR" dirty="0">
                <a:latin typeface="+mn-lt"/>
              </a:rPr>
              <a:t>καθώς αυτό είναι το αποτέλεσμα της πράξης </a:t>
            </a:r>
            <a:r>
              <a:rPr lang="en-US" dirty="0">
                <a:latin typeface="+mn-lt"/>
              </a:rPr>
              <a:t>(1+1)*2. </a:t>
            </a:r>
          </a:p>
        </p:txBody>
      </p:sp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18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u="sng" dirty="0">
                <a:latin typeface="+mn-lt"/>
              </a:rPr>
              <a:t>ΣΤΑΘΕΡΕΣ</a:t>
            </a:r>
            <a:endParaRPr lang="en-US" sz="2000" u="sng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Μια </a:t>
            </a:r>
            <a:r>
              <a:rPr lang="el-GR" sz="2000" b="1" dirty="0">
                <a:latin typeface="+mn-lt"/>
              </a:rPr>
              <a:t>τιμή στο πρόγραμμα που δεν αλλάζει ποτέ </a:t>
            </a:r>
            <a:r>
              <a:rPr lang="el-GR" sz="2000" dirty="0">
                <a:latin typeface="+mn-lt"/>
              </a:rPr>
              <a:t>μπορεί να χρησιμοποιηθεί ως</a:t>
            </a:r>
            <a:r>
              <a:rPr lang="en-US" sz="2000" dirty="0">
                <a:latin typeface="+mn-lt"/>
              </a:rPr>
              <a:t> “</a:t>
            </a:r>
            <a:r>
              <a:rPr lang="el-GR" sz="2000" dirty="0">
                <a:latin typeface="+mn-lt"/>
              </a:rPr>
              <a:t>σταθερά</a:t>
            </a:r>
            <a:r>
              <a:rPr lang="en-US" sz="2000" dirty="0">
                <a:latin typeface="+mn-lt"/>
              </a:rPr>
              <a:t>”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b="1" dirty="0">
                <a:latin typeface="+mn-lt"/>
              </a:rPr>
              <a:t>Δεν υπάρχει τρόπος να την αλλάξετε κατά τη διάρκεια εκτέλεσης </a:t>
            </a:r>
            <a:r>
              <a:rPr lang="el-GR" sz="2000" dirty="0">
                <a:latin typeface="+mn-lt"/>
              </a:rPr>
              <a:t>του προγράμματος</a:t>
            </a: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b="1" dirty="0">
                <a:latin typeface="+mn-lt"/>
              </a:rPr>
              <a:t>Εάν αποφασίσετε να την αλλάξετε, πρέπει να τροποποιήσετε το πρόγραμμα </a:t>
            </a:r>
            <a:r>
              <a:rPr lang="el-GR" sz="2000" dirty="0">
                <a:latin typeface="+mn-lt"/>
              </a:rPr>
              <a:t>και να το καταγράψετε ξανά στη μνήμη του ελεγκτή</a:t>
            </a: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Αποθηκεύονται στην </a:t>
            </a:r>
            <a:r>
              <a:rPr lang="el-GR" sz="2000" b="1" dirty="0">
                <a:latin typeface="+mn-lt"/>
              </a:rPr>
              <a:t>μνήμη FLASH του ελεγκτή</a:t>
            </a:r>
            <a:endParaRPr lang="en-US" sz="2000" b="1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b="1" dirty="0">
                <a:latin typeface="+mn-lt"/>
              </a:rPr>
              <a:t>Δεν μεταβάλλονται </a:t>
            </a:r>
            <a:r>
              <a:rPr lang="el-GR" sz="2000" dirty="0">
                <a:latin typeface="+mn-lt"/>
              </a:rPr>
              <a:t>και ακόμα και αν αποσυνδεθεί η πηγή ισχύος διατηρούν την τιμή τους</a:t>
            </a:r>
            <a:endParaRPr lang="en-US" sz="2000" dirty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l-GR" sz="2000" b="1" dirty="0">
                <a:latin typeface="+mn-lt"/>
              </a:rPr>
              <a:t>ΠΑΡΑΔΕΙΓΜΑΤΑ</a:t>
            </a:r>
            <a:endParaRPr lang="en-US" sz="20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ΕΚΦΡΑΣΕΙΣ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sp>
        <p:nvSpPr>
          <p:cNvPr id="7" name="Rectángulo 6"/>
          <p:cNvSpPr/>
          <p:nvPr/>
        </p:nvSpPr>
        <p:spPr>
          <a:xfrm>
            <a:off x="335902" y="5282448"/>
            <a:ext cx="8567398" cy="969496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>
                <a:latin typeface="+mn-lt"/>
              </a:rPr>
              <a:t>digitalRead</a:t>
            </a:r>
            <a:r>
              <a:rPr lang="en-US" b="1" dirty="0">
                <a:latin typeface="+mn-lt"/>
              </a:rPr>
              <a:t>(12)</a:t>
            </a:r>
            <a:r>
              <a:rPr lang="en-US" dirty="0">
                <a:latin typeface="+mn-lt"/>
              </a:rPr>
              <a:t>;			</a:t>
            </a:r>
            <a:r>
              <a:rPr lang="en-US" i="1" dirty="0">
                <a:latin typeface="+mn-lt"/>
              </a:rPr>
              <a:t>//</a:t>
            </a:r>
            <a:r>
              <a:rPr lang="el-GR" i="1" dirty="0">
                <a:latin typeface="+mn-lt"/>
              </a:rPr>
              <a:t>διάβασε τον ακροδέκτη εισόδου </a:t>
            </a:r>
            <a:r>
              <a:rPr lang="en-US" i="1" dirty="0">
                <a:latin typeface="+mn-lt"/>
              </a:rPr>
              <a:t>12 </a:t>
            </a:r>
          </a:p>
          <a:p>
            <a:r>
              <a:rPr lang="en-US" b="1" dirty="0" err="1">
                <a:latin typeface="+mn-lt"/>
              </a:rPr>
              <a:t>digitalWrite</a:t>
            </a:r>
            <a:r>
              <a:rPr lang="en-US" b="1" dirty="0">
                <a:latin typeface="+mn-lt"/>
              </a:rPr>
              <a:t>(6,HIGH); </a:t>
            </a:r>
            <a:r>
              <a:rPr lang="en-US" dirty="0">
                <a:latin typeface="+mn-lt"/>
              </a:rPr>
              <a:t>		</a:t>
            </a:r>
            <a:r>
              <a:rPr lang="en-US" i="1" dirty="0">
                <a:latin typeface="+mn-lt"/>
              </a:rPr>
              <a:t>//</a:t>
            </a:r>
            <a:r>
              <a:rPr lang="el-GR" i="1" dirty="0">
                <a:latin typeface="+mn-lt"/>
              </a:rPr>
              <a:t>θέσε τον ακροδέκτη εξόδου 6 στο επίπεδο </a:t>
            </a:r>
            <a:r>
              <a:rPr lang="en-US" i="1" dirty="0">
                <a:latin typeface="+mn-lt"/>
              </a:rPr>
              <a:t>“1” </a:t>
            </a:r>
          </a:p>
          <a:p>
            <a:r>
              <a:rPr lang="en-US" b="1" dirty="0" err="1">
                <a:latin typeface="+mn-lt"/>
              </a:rPr>
              <a:t>pinMode</a:t>
            </a:r>
            <a:r>
              <a:rPr lang="en-US" b="1" dirty="0">
                <a:latin typeface="+mn-lt"/>
              </a:rPr>
              <a:t>(9,OUTPUT)</a:t>
            </a:r>
            <a:r>
              <a:rPr lang="en-US" dirty="0">
                <a:latin typeface="+mn-lt"/>
              </a:rPr>
              <a:t>;		</a:t>
            </a:r>
            <a:r>
              <a:rPr lang="en-US" i="1" dirty="0">
                <a:latin typeface="+mn-lt"/>
              </a:rPr>
              <a:t>//</a:t>
            </a:r>
            <a:r>
              <a:rPr lang="el-GR" i="1" dirty="0">
                <a:latin typeface="+mn-lt"/>
              </a:rPr>
              <a:t>Καθόρισε τον ακροδέκτη </a:t>
            </a:r>
            <a:r>
              <a:rPr lang="en-US" i="1" dirty="0">
                <a:latin typeface="+mn-lt"/>
              </a:rPr>
              <a:t>9 </a:t>
            </a:r>
            <a:r>
              <a:rPr lang="el-GR" i="1" dirty="0">
                <a:latin typeface="+mn-lt"/>
              </a:rPr>
              <a:t>ως έξοδο</a:t>
            </a:r>
            <a:r>
              <a:rPr lang="en-US" i="1" dirty="0"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3025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270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u="sng" dirty="0">
                <a:latin typeface="+mn-lt"/>
              </a:rPr>
              <a:t>ΜΕΤΑΒΛΗΤΕΣ</a:t>
            </a:r>
            <a:endParaRPr lang="en-US" sz="2000" u="sng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Είναι περιοχές στην μνήμη </a:t>
            </a:r>
            <a:r>
              <a:rPr lang="en-US" sz="2000" dirty="0">
                <a:latin typeface="+mn-lt"/>
              </a:rPr>
              <a:t>RAM </a:t>
            </a:r>
            <a:r>
              <a:rPr lang="el-GR" sz="2000" dirty="0">
                <a:latin typeface="+mn-lt"/>
              </a:rPr>
              <a:t>του ελεγκτή για την αποθήκευση διαφόρων τύπου δεδομένων</a:t>
            </a: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Μπορείτε να διαβάσετε και να γράψετε στη μνήμη RAM όσες φορές θέλετε, αρκεί να το κάνετε με τον σωστό τρόπο</a:t>
            </a:r>
            <a:endParaRPr lang="en-US" sz="2000" dirty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>
                <a:latin typeface="+mn-lt"/>
              </a:rPr>
              <a:t>                  </a:t>
            </a:r>
            <a:r>
              <a:rPr lang="el-GR" sz="2000" b="1" dirty="0">
                <a:latin typeface="+mn-lt"/>
              </a:rPr>
              <a:t>ΠΑΡΑΔΕΙΓΜΑ </a:t>
            </a:r>
            <a:endParaRPr lang="en-US" sz="20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ΕΚΦΡΑΣΕΙΣ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  <p:sp>
        <p:nvSpPr>
          <p:cNvPr id="7" name="Rectángulo 6"/>
          <p:cNvSpPr/>
          <p:nvPr/>
        </p:nvSpPr>
        <p:spPr>
          <a:xfrm>
            <a:off x="1314320" y="4029413"/>
            <a:ext cx="7380514" cy="1631216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latin typeface="+mn-lt"/>
              </a:rPr>
              <a:t>τύπος</a:t>
            </a:r>
            <a:r>
              <a:rPr lang="en-US" sz="2400" b="1" dirty="0">
                <a:latin typeface="+mn-lt"/>
              </a:rPr>
              <a:t> </a:t>
            </a:r>
            <a:r>
              <a:rPr lang="el-GR" sz="2400" b="1" dirty="0">
                <a:latin typeface="+mn-lt"/>
              </a:rPr>
              <a:t>όνομα</a:t>
            </a:r>
            <a:r>
              <a:rPr lang="en-US" sz="2400" b="1" dirty="0">
                <a:latin typeface="+mn-lt"/>
              </a:rPr>
              <a:t> = </a:t>
            </a:r>
            <a:r>
              <a:rPr lang="el-GR" sz="2400" b="1" dirty="0">
                <a:latin typeface="+mn-lt"/>
              </a:rPr>
              <a:t>τιμή</a:t>
            </a:r>
            <a:endParaRPr lang="en-US" sz="2400" b="1" dirty="0">
              <a:latin typeface="+mn-lt"/>
            </a:endParaRPr>
          </a:p>
          <a:p>
            <a:pPr algn="ctr"/>
            <a:endParaRPr lang="en-US" b="1" dirty="0">
              <a:latin typeface="+mn-lt"/>
            </a:endParaRPr>
          </a:p>
          <a:p>
            <a:r>
              <a:rPr lang="el-GR" b="1" dirty="0">
                <a:latin typeface="+mn-lt"/>
              </a:rPr>
              <a:t>τύπος</a:t>
            </a:r>
            <a:r>
              <a:rPr lang="en-US" b="1" dirty="0">
                <a:latin typeface="+mn-lt"/>
              </a:rPr>
              <a:t>: 	</a:t>
            </a:r>
            <a:r>
              <a:rPr lang="el-GR" i="1" dirty="0">
                <a:latin typeface="+mn-lt"/>
              </a:rPr>
              <a:t>Καθορίζει τον τύπο των δεδομένων που περιέχει η μεταβλητή</a:t>
            </a:r>
            <a:endParaRPr lang="en-US" i="1" dirty="0">
              <a:latin typeface="+mn-lt"/>
            </a:endParaRPr>
          </a:p>
          <a:p>
            <a:r>
              <a:rPr lang="el-GR" b="1" dirty="0">
                <a:latin typeface="+mn-lt"/>
              </a:rPr>
              <a:t>όνομα</a:t>
            </a:r>
            <a:r>
              <a:rPr lang="en-US" b="1" dirty="0">
                <a:latin typeface="+mn-lt"/>
              </a:rPr>
              <a:t>: 	</a:t>
            </a:r>
            <a:r>
              <a:rPr lang="el-GR" i="1" dirty="0">
                <a:latin typeface="+mn-lt"/>
              </a:rPr>
              <a:t>Το όνομα που αποδίδετε στην μεταβλητή</a:t>
            </a:r>
            <a:endParaRPr lang="en-US" i="1" dirty="0">
              <a:latin typeface="+mn-lt"/>
            </a:endParaRPr>
          </a:p>
          <a:p>
            <a:r>
              <a:rPr lang="el-GR" b="1" dirty="0">
                <a:latin typeface="+mn-lt"/>
              </a:rPr>
              <a:t>τιμή</a:t>
            </a:r>
            <a:r>
              <a:rPr lang="en-US" b="1" dirty="0">
                <a:latin typeface="+mn-lt"/>
              </a:rPr>
              <a:t>: 	</a:t>
            </a:r>
            <a:r>
              <a:rPr lang="el-GR" i="1" dirty="0">
                <a:latin typeface="+mn-lt"/>
              </a:rPr>
              <a:t>Το περιεχόμενο ή η τιμή που τοποθετούμε στην μεταβλητή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236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1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l-GR" sz="2000" b="1" dirty="0">
                <a:latin typeface="+mn-lt"/>
              </a:rPr>
              <a:t>Ο ακόλουθος πίνακας περιέχει τους πιο συνηθισμένους τύπους μεταβλητών</a:t>
            </a:r>
            <a:endParaRPr lang="en-US" sz="20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ΕΚΦΡΑΣΕΙΣ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249538"/>
              </p:ext>
            </p:extLst>
          </p:nvPr>
        </p:nvGraphicFramePr>
        <p:xfrm>
          <a:off x="718457" y="1781385"/>
          <a:ext cx="7805057" cy="4574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8898">
                  <a:extLst>
                    <a:ext uri="{9D8B030D-6E8A-4147-A177-3AD203B41FA5}">
                      <a16:colId xmlns:a16="http://schemas.microsoft.com/office/drawing/2014/main" val="2666597976"/>
                    </a:ext>
                  </a:extLst>
                </a:gridCol>
                <a:gridCol w="988898">
                  <a:extLst>
                    <a:ext uri="{9D8B030D-6E8A-4147-A177-3AD203B41FA5}">
                      <a16:colId xmlns:a16="http://schemas.microsoft.com/office/drawing/2014/main" val="1115443366"/>
                    </a:ext>
                  </a:extLst>
                </a:gridCol>
                <a:gridCol w="5827261">
                  <a:extLst>
                    <a:ext uri="{9D8B030D-6E8A-4147-A177-3AD203B41FA5}">
                      <a16:colId xmlns:a16="http://schemas.microsoft.com/office/drawing/2014/main" val="3924619576"/>
                    </a:ext>
                  </a:extLst>
                </a:gridCol>
              </a:tblGrid>
              <a:tr h="3625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ΤΥΠΟΣ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ΑΡΙΘΜΟΣ </a:t>
                      </a:r>
                      <a:r>
                        <a:rPr lang="en-GB" sz="800" dirty="0">
                          <a:effectLst/>
                        </a:rPr>
                        <a:t>BYTES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ΠΕΡΙΓΡΑΦΗ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extLst>
                  <a:ext uri="{0D108BD9-81ED-4DB2-BD59-A6C34878D82A}">
                    <a16:rowId xmlns:a16="http://schemas.microsoft.com/office/drawing/2014/main" val="3658850431"/>
                  </a:ext>
                </a:extLst>
              </a:tr>
              <a:tr h="8892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char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1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Καταλαμβάνει </a:t>
                      </a:r>
                      <a:r>
                        <a:rPr lang="en-GB" sz="800" dirty="0">
                          <a:effectLst/>
                        </a:rPr>
                        <a:t>1 byte </a:t>
                      </a:r>
                      <a:r>
                        <a:rPr lang="el-GR" sz="800" dirty="0">
                          <a:effectLst/>
                        </a:rPr>
                        <a:t>στην μνήμη και αποθηκεύει τιμή τύπου χαρακτήρα</a:t>
                      </a:r>
                      <a:r>
                        <a:rPr lang="en-GB" sz="800" dirty="0">
                          <a:effectLst/>
                        </a:rPr>
                        <a:t> (8 bits). </a:t>
                      </a:r>
                      <a:r>
                        <a:rPr lang="el-GR" sz="800" dirty="0">
                          <a:effectLst/>
                        </a:rPr>
                        <a:t>Οι χαρακτήρες γράφονται μέσα σε μονά εισαγωγικά </a:t>
                      </a:r>
                      <a:r>
                        <a:rPr lang="en-GB" sz="800" dirty="0">
                          <a:effectLst/>
                        </a:rPr>
                        <a:t>(‘).</a:t>
                      </a:r>
                      <a:r>
                        <a:rPr lang="el-GR" sz="800" dirty="0">
                          <a:effectLst/>
                        </a:rPr>
                        <a:t> Ο τύπος δεδομένων </a:t>
                      </a:r>
                      <a:r>
                        <a:rPr lang="en-GB" sz="800" dirty="0">
                          <a:effectLst/>
                        </a:rPr>
                        <a:t>char </a:t>
                      </a:r>
                      <a:r>
                        <a:rPr lang="el-GR" sz="800" dirty="0">
                          <a:effectLst/>
                        </a:rPr>
                        <a:t>είναι </a:t>
                      </a:r>
                      <a:r>
                        <a:rPr lang="el-GR" sz="800" dirty="0" err="1">
                          <a:effectLst/>
                        </a:rPr>
                        <a:t>προσημασμένος</a:t>
                      </a:r>
                      <a:r>
                        <a:rPr lang="el-GR" sz="800" dirty="0">
                          <a:effectLst/>
                        </a:rPr>
                        <a:t> τύπος</a:t>
                      </a:r>
                      <a:r>
                        <a:rPr lang="en-GB" sz="800" dirty="0">
                          <a:effectLst/>
                        </a:rPr>
                        <a:t>, </a:t>
                      </a:r>
                      <a:r>
                        <a:rPr lang="el-GR" sz="800" dirty="0">
                          <a:effectLst/>
                        </a:rPr>
                        <a:t>που σημαίνει ότι κωδικοποιεί αριθμούς από -128 έως 127</a:t>
                      </a:r>
                      <a:r>
                        <a:rPr lang="en-GB" sz="800" dirty="0">
                          <a:effectLst/>
                        </a:rPr>
                        <a:t>.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extLst>
                  <a:ext uri="{0D108BD9-81ED-4DB2-BD59-A6C34878D82A}">
                    <a16:rowId xmlns:a16="http://schemas.microsoft.com/office/drawing/2014/main" val="1983758669"/>
                  </a:ext>
                </a:extLst>
              </a:tr>
              <a:tr h="3457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byte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Ένα </a:t>
                      </a:r>
                      <a:r>
                        <a:rPr lang="en-GB" sz="800" dirty="0">
                          <a:effectLst/>
                        </a:rPr>
                        <a:t>byte </a:t>
                      </a:r>
                      <a:r>
                        <a:rPr lang="el-GR" sz="800" dirty="0">
                          <a:effectLst/>
                        </a:rPr>
                        <a:t>αποθηκεύει έναν </a:t>
                      </a:r>
                      <a:r>
                        <a:rPr lang="en-GB" sz="800" dirty="0">
                          <a:effectLst/>
                        </a:rPr>
                        <a:t>8-bit </a:t>
                      </a:r>
                      <a:r>
                        <a:rPr lang="el-GR" sz="800" dirty="0">
                          <a:effectLst/>
                        </a:rPr>
                        <a:t>μη </a:t>
                      </a:r>
                      <a:r>
                        <a:rPr lang="el-GR" sz="800" dirty="0" err="1">
                          <a:effectLst/>
                        </a:rPr>
                        <a:t>προσημασμένο</a:t>
                      </a:r>
                      <a:r>
                        <a:rPr lang="el-GR" sz="800" dirty="0">
                          <a:effectLst/>
                        </a:rPr>
                        <a:t> αριθμό  και αποδίδει ένα εύρος από 0 έως 255 (2</a:t>
                      </a:r>
                      <a:r>
                        <a:rPr lang="el-GR" sz="800" baseline="0" dirty="0">
                          <a:effectLst/>
                        </a:rPr>
                        <a:t>^8-1</a:t>
                      </a:r>
                      <a:r>
                        <a:rPr lang="el-GR" sz="800" dirty="0">
                          <a:effectLst/>
                        </a:rPr>
                        <a:t>).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extLst>
                  <a:ext uri="{0D108BD9-81ED-4DB2-BD59-A6C34878D82A}">
                    <a16:rowId xmlns:a16="http://schemas.microsoft.com/office/drawing/2014/main" val="657844135"/>
                  </a:ext>
                </a:extLst>
              </a:tr>
              <a:tr h="5260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int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Οι ακέραιοι είναι ο βασικός τύπος δεδομένων για την αποθήκευση αριθμών. Αποθηκεύουν μια  </a:t>
                      </a:r>
                      <a:r>
                        <a:rPr lang="en-GB" sz="800" dirty="0">
                          <a:effectLst/>
                        </a:rPr>
                        <a:t>16-bit</a:t>
                      </a:r>
                      <a:r>
                        <a:rPr lang="el-GR" sz="800" dirty="0">
                          <a:effectLst/>
                        </a:rPr>
                        <a:t> </a:t>
                      </a:r>
                      <a:r>
                        <a:rPr lang="en-GB" sz="800" dirty="0">
                          <a:effectLst/>
                        </a:rPr>
                        <a:t>(2-byte) </a:t>
                      </a:r>
                      <a:r>
                        <a:rPr lang="el-GR" sz="800" dirty="0" err="1">
                          <a:effectLst/>
                        </a:rPr>
                        <a:t>προσημασμένη</a:t>
                      </a:r>
                      <a:r>
                        <a:rPr lang="el-GR" sz="800" dirty="0">
                          <a:effectLst/>
                        </a:rPr>
                        <a:t> τιμή και αποδίδουν ένα εύρος από -32768 έως +32767.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extLst>
                  <a:ext uri="{0D108BD9-81ED-4DB2-BD59-A6C34878D82A}">
                    <a16:rowId xmlns:a16="http://schemas.microsoft.com/office/drawing/2014/main" val="1979001938"/>
                  </a:ext>
                </a:extLst>
              </a:tr>
              <a:tr h="7076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unsigned int </a:t>
                      </a:r>
                      <a:r>
                        <a:rPr lang="el-GR" sz="800" dirty="0">
                          <a:effectLst/>
                        </a:rPr>
                        <a:t>ή</a:t>
                      </a:r>
                      <a:r>
                        <a:rPr lang="en-GB" sz="800" dirty="0">
                          <a:effectLst/>
                        </a:rPr>
                        <a:t> word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Αποθηκεύει έναν </a:t>
                      </a:r>
                      <a:r>
                        <a:rPr lang="en-GB" sz="800" dirty="0">
                          <a:effectLst/>
                        </a:rPr>
                        <a:t>16-bit </a:t>
                      </a:r>
                      <a:r>
                        <a:rPr lang="el-GR" sz="800" dirty="0">
                          <a:effectLst/>
                        </a:rPr>
                        <a:t>μη </a:t>
                      </a:r>
                      <a:r>
                        <a:rPr lang="el-GR" sz="800" dirty="0" err="1">
                          <a:effectLst/>
                        </a:rPr>
                        <a:t>προσημασμένο</a:t>
                      </a:r>
                      <a:r>
                        <a:rPr lang="el-GR" sz="800" dirty="0">
                          <a:effectLst/>
                        </a:rPr>
                        <a:t> αριθμό</a:t>
                      </a:r>
                      <a:r>
                        <a:rPr lang="en-GB" sz="800" dirty="0">
                          <a:effectLst/>
                        </a:rPr>
                        <a:t> number </a:t>
                      </a:r>
                      <a:r>
                        <a:rPr lang="el-GR" sz="800" dirty="0">
                          <a:effectLst/>
                        </a:rPr>
                        <a:t>και αποδίδει ένα εύρος από </a:t>
                      </a:r>
                      <a:r>
                        <a:rPr lang="en-GB" sz="800" dirty="0">
                          <a:effectLst/>
                        </a:rPr>
                        <a:t> 0 </a:t>
                      </a:r>
                      <a:r>
                        <a:rPr lang="el-GR" sz="800" dirty="0">
                          <a:effectLst/>
                        </a:rPr>
                        <a:t>έως</a:t>
                      </a:r>
                      <a:r>
                        <a:rPr lang="en-GB" sz="800" dirty="0">
                          <a:effectLst/>
                        </a:rPr>
                        <a:t> 65535 (2</a:t>
                      </a:r>
                      <a:r>
                        <a:rPr lang="el-GR" sz="800" dirty="0">
                          <a:effectLst/>
                        </a:rPr>
                        <a:t>^16-1</a:t>
                      </a:r>
                      <a:r>
                        <a:rPr lang="en-GB" sz="800" dirty="0">
                          <a:effectLst/>
                        </a:rPr>
                        <a:t>)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extLst>
                  <a:ext uri="{0D108BD9-81ED-4DB2-BD59-A6C34878D82A}">
                    <a16:rowId xmlns:a16="http://schemas.microsoft.com/office/drawing/2014/main" val="1296701746"/>
                  </a:ext>
                </a:extLst>
              </a:tr>
              <a:tr h="5260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long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4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Είναι </a:t>
                      </a:r>
                      <a:r>
                        <a:rPr lang="el-GR" sz="800" dirty="0" err="1">
                          <a:effectLst/>
                        </a:rPr>
                        <a:t>προσημασμένες</a:t>
                      </a:r>
                      <a:r>
                        <a:rPr lang="el-GR" sz="800" dirty="0">
                          <a:effectLst/>
                        </a:rPr>
                        <a:t> μεταβλητές που αποθηκεύουν </a:t>
                      </a:r>
                      <a:r>
                        <a:rPr lang="en-GB" sz="800" dirty="0">
                          <a:effectLst/>
                        </a:rPr>
                        <a:t>32 bits (4 bytes) </a:t>
                      </a:r>
                      <a:r>
                        <a:rPr lang="el-GR" sz="800" dirty="0">
                          <a:effectLst/>
                        </a:rPr>
                        <a:t>και αποδίδουν ένα εύρος από</a:t>
                      </a:r>
                      <a:r>
                        <a:rPr lang="en-GB" sz="800" dirty="0">
                          <a:effectLst/>
                        </a:rPr>
                        <a:t> -2,147,483,648 </a:t>
                      </a:r>
                      <a:r>
                        <a:rPr lang="el-GR" sz="800" dirty="0">
                          <a:effectLst/>
                        </a:rPr>
                        <a:t>έως</a:t>
                      </a:r>
                      <a:r>
                        <a:rPr lang="en-GB" sz="800" dirty="0">
                          <a:effectLst/>
                        </a:rPr>
                        <a:t> 2,147,483,647.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extLst>
                  <a:ext uri="{0D108BD9-81ED-4DB2-BD59-A6C34878D82A}">
                    <a16:rowId xmlns:a16="http://schemas.microsoft.com/office/drawing/2014/main" val="1418355398"/>
                  </a:ext>
                </a:extLst>
              </a:tr>
              <a:tr h="5260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unsigned long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4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Μη </a:t>
                      </a:r>
                      <a:r>
                        <a:rPr lang="el-GR" sz="800" dirty="0" err="1">
                          <a:effectLst/>
                        </a:rPr>
                        <a:t>προσημασμένη</a:t>
                      </a:r>
                      <a:r>
                        <a:rPr lang="el-GR" sz="800" dirty="0">
                          <a:effectLst/>
                        </a:rPr>
                        <a:t> μεταβλητή που αποθηκεύει </a:t>
                      </a:r>
                      <a:r>
                        <a:rPr lang="en-GB" sz="800" dirty="0">
                          <a:effectLst/>
                        </a:rPr>
                        <a:t>32 bits (4 bytes) </a:t>
                      </a:r>
                      <a:r>
                        <a:rPr lang="el-GR" sz="800" dirty="0">
                          <a:effectLst/>
                        </a:rPr>
                        <a:t>και αποδίδουν ένα εύρος από </a:t>
                      </a:r>
                      <a:r>
                        <a:rPr lang="en-GB" sz="800" dirty="0">
                          <a:effectLst/>
                        </a:rPr>
                        <a:t>0 </a:t>
                      </a:r>
                      <a:r>
                        <a:rPr lang="el-GR" sz="800" dirty="0">
                          <a:effectLst/>
                        </a:rPr>
                        <a:t>έως</a:t>
                      </a:r>
                      <a:r>
                        <a:rPr lang="en-GB" sz="800" dirty="0">
                          <a:effectLst/>
                        </a:rPr>
                        <a:t> 4,294,967,295 (2^32 - 1). 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extLst>
                  <a:ext uri="{0D108BD9-81ED-4DB2-BD59-A6C34878D82A}">
                    <a16:rowId xmlns:a16="http://schemas.microsoft.com/office/drawing/2014/main" val="4024989525"/>
                  </a:ext>
                </a:extLst>
              </a:tr>
              <a:tr h="6914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float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4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Οι αριθμοί κινητής υποδιαστολής μπορούν να είναι από </a:t>
                      </a:r>
                      <a:r>
                        <a:rPr lang="en-GB" sz="800" dirty="0">
                          <a:effectLst/>
                        </a:rPr>
                        <a:t>-3.4028235E+38</a:t>
                      </a:r>
                      <a:r>
                        <a:rPr lang="el-GR" sz="800" dirty="0">
                          <a:effectLst/>
                        </a:rPr>
                        <a:t> έως </a:t>
                      </a:r>
                      <a:r>
                        <a:rPr lang="en-GB" sz="800" dirty="0">
                          <a:effectLst/>
                        </a:rPr>
                        <a:t>3.4028235E+38. </a:t>
                      </a:r>
                      <a:r>
                        <a:rPr lang="el-GR" sz="800" dirty="0">
                          <a:effectLst/>
                        </a:rPr>
                        <a:t>Αποθηκεύονται ως πληροφορία </a:t>
                      </a:r>
                      <a:r>
                        <a:rPr lang="en-GB" sz="800" dirty="0">
                          <a:effectLst/>
                        </a:rPr>
                        <a:t>32 bits (4 bytes).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extLst>
                  <a:ext uri="{0D108BD9-81ED-4DB2-BD59-A6C34878D82A}">
                    <a16:rowId xmlns:a16="http://schemas.microsoft.com/office/drawing/2014/main" val="863491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500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89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b="1" dirty="0">
                <a:latin typeface="+mn-lt"/>
              </a:rPr>
              <a:t>Οι </a:t>
            </a:r>
            <a:r>
              <a:rPr lang="en-US" sz="2000" b="1" dirty="0">
                <a:latin typeface="+mn-lt"/>
              </a:rPr>
              <a:t>“</a:t>
            </a:r>
            <a:r>
              <a:rPr lang="el-GR" sz="2000" b="1" dirty="0">
                <a:latin typeface="+mn-lt"/>
              </a:rPr>
              <a:t>πίνακες</a:t>
            </a:r>
            <a:r>
              <a:rPr lang="en-US" sz="2000" b="1" dirty="0">
                <a:latin typeface="+mn-lt"/>
              </a:rPr>
              <a:t>” </a:t>
            </a:r>
            <a:r>
              <a:rPr lang="el-GR" sz="2000" b="1" dirty="0">
                <a:latin typeface="+mn-lt"/>
              </a:rPr>
              <a:t>είναι ένα άλλο είδος μεταβλητής</a:t>
            </a:r>
            <a:endParaRPr lang="en-US" sz="2000" b="1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dirty="0">
                <a:latin typeface="+mn-lt"/>
              </a:rPr>
              <a:t>Ένας πίνακας είναι ένα σύνολο μεταβλητών και μπορεί να περιλαμβάνει οποιαδήποτε όπως αυτές του προηγούμενου πίνακα</a:t>
            </a: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dirty="0">
                <a:latin typeface="+mn-lt"/>
              </a:rPr>
              <a:t>Για να έχετε πρόσβαση στα περιεχόμενα των μεταβλητών, πρέπει να υποδείξετε τον αριθμό ευρετηρίου τους (δείκτης)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ΕΚΦΡΑΣΕΙΣ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sp>
        <p:nvSpPr>
          <p:cNvPr id="10" name="TextBox 3"/>
          <p:cNvSpPr txBox="1"/>
          <p:nvPr/>
        </p:nvSpPr>
        <p:spPr bwMode="auto">
          <a:xfrm>
            <a:off x="240700" y="3560134"/>
            <a:ext cx="8454134" cy="291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b="1" dirty="0">
                <a:latin typeface="+mn-lt"/>
              </a:rPr>
              <a:t>Οι μεταβλητές μπορεί να είναι </a:t>
            </a:r>
            <a:r>
              <a:rPr lang="en-US" sz="2000" b="1" dirty="0">
                <a:latin typeface="+mn-lt"/>
              </a:rPr>
              <a:t>“</a:t>
            </a:r>
            <a:r>
              <a:rPr lang="en-US" sz="2000" b="1" dirty="0" err="1">
                <a:latin typeface="+mn-lt"/>
              </a:rPr>
              <a:t>globals</a:t>
            </a:r>
            <a:r>
              <a:rPr lang="en-US" sz="2000" b="1" dirty="0">
                <a:latin typeface="+mn-lt"/>
              </a:rPr>
              <a:t>”</a:t>
            </a:r>
            <a:r>
              <a:rPr lang="en-US" sz="2000" b="1" dirty="0"/>
              <a:t> </a:t>
            </a:r>
            <a:r>
              <a:rPr lang="en-US" sz="2000" b="1" dirty="0">
                <a:latin typeface="+mn-lt"/>
              </a:rPr>
              <a:t>(</a:t>
            </a:r>
            <a:r>
              <a:rPr lang="el-GR" sz="2000" b="1" dirty="0">
                <a:latin typeface="+mn-lt"/>
              </a:rPr>
              <a:t>καθολικές</a:t>
            </a:r>
            <a:r>
              <a:rPr lang="en-US" sz="2000" b="1" dirty="0">
                <a:latin typeface="+mn-lt"/>
              </a:rPr>
              <a:t>) </a:t>
            </a:r>
            <a:r>
              <a:rPr lang="el-GR" sz="2000" b="1" dirty="0">
                <a:latin typeface="+mn-lt"/>
              </a:rPr>
              <a:t>ή </a:t>
            </a:r>
            <a:r>
              <a:rPr lang="en-US" sz="2000" b="1" dirty="0">
                <a:latin typeface="+mn-lt"/>
              </a:rPr>
              <a:t>“locals” </a:t>
            </a:r>
            <a:r>
              <a:rPr lang="en-US" sz="2000" b="1" dirty="0"/>
              <a:t>(</a:t>
            </a:r>
            <a:r>
              <a:rPr lang="el-GR" sz="2000" b="1" dirty="0">
                <a:latin typeface="+mn-lt"/>
              </a:rPr>
              <a:t>τοπικές</a:t>
            </a:r>
            <a:r>
              <a:rPr lang="en-US" sz="2000" b="1" dirty="0">
                <a:latin typeface="+mn-lt"/>
              </a:rPr>
              <a:t>) </a:t>
            </a:r>
            <a:r>
              <a:rPr lang="el-GR" sz="2000" b="1" dirty="0">
                <a:latin typeface="+mn-lt"/>
              </a:rPr>
              <a:t>ανάλογα με το πώς τις δηλώνετε στο πρόγραμμα</a:t>
            </a:r>
            <a:endParaRPr lang="en-US" sz="2000" b="1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b="1" u="sng" dirty="0" err="1">
                <a:latin typeface="+mn-lt"/>
              </a:rPr>
              <a:t>Globals</a:t>
            </a:r>
            <a:r>
              <a:rPr lang="en-US" sz="2000" b="1" u="sng" dirty="0">
                <a:latin typeface="+mn-lt"/>
              </a:rPr>
              <a:t> (</a:t>
            </a:r>
            <a:r>
              <a:rPr lang="el-GR" sz="2000" b="1" u="sng" dirty="0">
                <a:latin typeface="+mn-lt"/>
              </a:rPr>
              <a:t>καθολικές)</a:t>
            </a:r>
            <a:r>
              <a:rPr lang="en-US" sz="2000" b="1" dirty="0">
                <a:latin typeface="+mn-lt"/>
              </a:rPr>
              <a:t>: </a:t>
            </a:r>
            <a:r>
              <a:rPr lang="el-GR" sz="2000" dirty="0">
                <a:latin typeface="+mn-lt"/>
              </a:rPr>
              <a:t>Είναι μεταβλητές που δηλώνονται έξω από όλες τις συναρτήσεις του προγράμματος συμπεριλαμβανομένων και των </a:t>
            </a:r>
            <a:r>
              <a:rPr lang="en-US" sz="2000" dirty="0">
                <a:latin typeface="+mn-lt"/>
              </a:rPr>
              <a:t>setup() </a:t>
            </a:r>
            <a:r>
              <a:rPr lang="el-GR" sz="2000" dirty="0">
                <a:latin typeface="+mn-lt"/>
              </a:rPr>
              <a:t>και </a:t>
            </a:r>
            <a:r>
              <a:rPr lang="en-US" sz="2000" dirty="0">
                <a:latin typeface="+mn-lt"/>
              </a:rPr>
              <a:t>loop()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latin typeface="+mn-lt"/>
              </a:rPr>
              <a:t>Locals (</a:t>
            </a:r>
            <a:r>
              <a:rPr lang="el-GR" sz="2000" b="1" dirty="0">
                <a:latin typeface="+mn-lt"/>
              </a:rPr>
              <a:t>τοπικές)</a:t>
            </a:r>
            <a:r>
              <a:rPr lang="en-US" sz="2000" b="1" dirty="0">
                <a:latin typeface="+mn-lt"/>
              </a:rPr>
              <a:t>: </a:t>
            </a:r>
            <a:r>
              <a:rPr lang="el-GR" sz="2000" dirty="0">
                <a:latin typeface="+mn-lt"/>
              </a:rPr>
              <a:t>Είναι μεταβλητές που δηλώνονται και δημιουργούνται εντός μιας συγκεκριμένης συνάρτησης και μπορούν να χρησιμοποιούνται μόνο από αυτή την συνάρτηση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740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49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u="sng" dirty="0">
                <a:latin typeface="+mn-lt"/>
              </a:rPr>
              <a:t>ΠΡΑΞΕΙΣ</a:t>
            </a:r>
            <a:endParaRPr lang="en-US" sz="2000" u="sng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Οι τιμές που φορτώνετε στις μεταβλητές μπορεί να είναι το αποτέλεσμα αριθμητικών πράξεων μεταξύ μεταβλητών και/ή σταθερών</a:t>
            </a:r>
            <a:r>
              <a:rPr lang="en-US" sz="2000" dirty="0">
                <a:latin typeface="+mn-lt"/>
              </a:rPr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ΕΚΦΡΑΣΕΙΣ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sp>
        <p:nvSpPr>
          <p:cNvPr id="7" name="Rectángulo 6"/>
          <p:cNvSpPr/>
          <p:nvPr/>
        </p:nvSpPr>
        <p:spPr>
          <a:xfrm>
            <a:off x="479554" y="2878095"/>
            <a:ext cx="8454134" cy="2431435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latin typeface="+mn-lt"/>
              </a:rPr>
              <a:t>Αυτές είναι οι πιο συνηθισμένες μαθηματικές πράξεις</a:t>
            </a:r>
            <a:endParaRPr lang="en-US" b="1" dirty="0">
              <a:latin typeface="+mn-lt"/>
            </a:endParaRP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= 	</a:t>
            </a:r>
            <a:r>
              <a:rPr lang="el-GR" b="1" dirty="0">
                <a:latin typeface="+mn-lt"/>
              </a:rPr>
              <a:t>Ισότητα</a:t>
            </a: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+ 	</a:t>
            </a:r>
            <a:r>
              <a:rPr lang="el-GR" b="1" dirty="0">
                <a:latin typeface="+mn-lt"/>
              </a:rPr>
              <a:t>Πρόσθεση</a:t>
            </a: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- 	</a:t>
            </a:r>
            <a:r>
              <a:rPr lang="el-GR" b="1" dirty="0">
                <a:latin typeface="+mn-lt"/>
              </a:rPr>
              <a:t>Αφαίρεση</a:t>
            </a:r>
            <a:r>
              <a:rPr lang="en-US" b="1" dirty="0">
                <a:latin typeface="+mn-lt"/>
              </a:rPr>
              <a:t> </a:t>
            </a:r>
          </a:p>
          <a:p>
            <a:r>
              <a:rPr lang="en-US" b="1" dirty="0">
                <a:latin typeface="+mn-lt"/>
              </a:rPr>
              <a:t>* 	</a:t>
            </a:r>
            <a:r>
              <a:rPr lang="el-GR" b="1" dirty="0">
                <a:latin typeface="+mn-lt"/>
              </a:rPr>
              <a:t>Πολλαπλασιασμός</a:t>
            </a: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/ 	</a:t>
            </a:r>
            <a:r>
              <a:rPr lang="el-GR" b="1" dirty="0">
                <a:latin typeface="+mn-lt"/>
              </a:rPr>
              <a:t>Διαίρεση</a:t>
            </a: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% 	</a:t>
            </a:r>
            <a:r>
              <a:rPr lang="el-GR" b="1" dirty="0">
                <a:latin typeface="+mn-lt"/>
              </a:rPr>
              <a:t>Υπόλοιπο</a:t>
            </a:r>
            <a:r>
              <a:rPr lang="en-US" b="1" dirty="0">
                <a:latin typeface="+mn-lt"/>
              </a:rPr>
              <a:t> (</a:t>
            </a:r>
            <a:r>
              <a:rPr lang="el-GR" b="1" dirty="0">
                <a:latin typeface="+mn-lt"/>
              </a:rPr>
              <a:t>το υπόλοιπο μιας διαίρεσης μεταξύ δύο ακέραιων αριθμών</a:t>
            </a:r>
            <a:r>
              <a:rPr lang="en-US" b="1" dirty="0">
                <a:latin typeface="+mn-lt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827384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49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Είναι συχνά μια </a:t>
            </a:r>
            <a:r>
              <a:rPr lang="el-GR" sz="2000" b="1" dirty="0">
                <a:latin typeface="+mn-lt"/>
              </a:rPr>
              <a:t>καλή ιδέα, ο ελεγκτής να μην κάνει απολύτως τίποτα</a:t>
            </a:r>
            <a:r>
              <a:rPr lang="el-GR" sz="2000" dirty="0">
                <a:latin typeface="+mn-lt"/>
              </a:rPr>
              <a:t>.</a:t>
            </a:r>
            <a:r>
              <a:rPr lang="en-US" sz="2000" dirty="0">
                <a:latin typeface="+mn-lt"/>
              </a:rPr>
              <a:t> 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Η γλώσσα προγραμματισμού </a:t>
            </a:r>
            <a:r>
              <a:rPr lang="en-US" sz="2000" dirty="0">
                <a:latin typeface="+mn-lt"/>
              </a:rPr>
              <a:t>Arduino</a:t>
            </a:r>
            <a:r>
              <a:rPr lang="el-GR" sz="2000" dirty="0">
                <a:latin typeface="+mn-lt"/>
              </a:rPr>
              <a:t> έχει ένα αριθμό από συναρτήσεις που προκαλούν </a:t>
            </a:r>
            <a:r>
              <a:rPr lang="el-GR" sz="2000" b="1" dirty="0">
                <a:latin typeface="+mn-lt"/>
              </a:rPr>
              <a:t>παύση της εκτέλεσης ενός προγράμματος </a:t>
            </a:r>
            <a:r>
              <a:rPr lang="el-GR" sz="2000" dirty="0">
                <a:latin typeface="+mn-lt"/>
              </a:rPr>
              <a:t>για συγκεκριμένο χρονικό διάστημα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ΕΚΦΡΑΣΕΙΣ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sp>
        <p:nvSpPr>
          <p:cNvPr id="12" name="TextBox 3"/>
          <p:cNvSpPr txBox="1"/>
          <p:nvPr/>
        </p:nvSpPr>
        <p:spPr bwMode="auto">
          <a:xfrm>
            <a:off x="240700" y="2804137"/>
            <a:ext cx="8454134" cy="377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l-GR" sz="2000" u="sng" dirty="0">
                <a:latin typeface="+mn-lt"/>
              </a:rPr>
              <a:t>ΣΥΝΑΡΤΗΣΗ </a:t>
            </a:r>
            <a:r>
              <a:rPr lang="en-US" sz="2000" u="sng" dirty="0">
                <a:latin typeface="+mn-lt"/>
              </a:rPr>
              <a:t>DELAYMICROSECONDS()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Παύει το πρόγραμμα για το χρονικό διάστημα (σε μ</a:t>
            </a:r>
            <a:r>
              <a:rPr lang="en-US" sz="2000" dirty="0">
                <a:latin typeface="+mn-lt"/>
              </a:rPr>
              <a:t>S</a:t>
            </a:r>
            <a:r>
              <a:rPr lang="el-GR" sz="2000" dirty="0">
                <a:latin typeface="+mn-lt"/>
              </a:rPr>
              <a:t>) που καθορίζεται</a:t>
            </a:r>
            <a:endParaRPr lang="en-US" sz="2000" dirty="0">
              <a:latin typeface="+mn-lt"/>
            </a:endParaRPr>
          </a:p>
          <a:p>
            <a:pPr lvl="2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i="1" dirty="0" err="1">
                <a:latin typeface="+mn-lt"/>
              </a:rPr>
              <a:t>delayMicroseconds</a:t>
            </a:r>
            <a:r>
              <a:rPr lang="en-US" sz="2000" b="1" i="1" dirty="0">
                <a:latin typeface="+mn-lt"/>
              </a:rPr>
              <a:t>(n); </a:t>
            </a: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i="1" dirty="0">
                <a:latin typeface="+mn-lt"/>
              </a:rPr>
              <a:t>n: 	</a:t>
            </a:r>
            <a:r>
              <a:rPr lang="el-GR" sz="2000" i="1" dirty="0">
                <a:latin typeface="+mn-lt"/>
              </a:rPr>
              <a:t>υποδεικνύει τον αριθμό των μ</a:t>
            </a:r>
            <a:r>
              <a:rPr lang="en-US" sz="2000" i="1" dirty="0">
                <a:latin typeface="+mn-lt"/>
              </a:rPr>
              <a:t>S </a:t>
            </a:r>
            <a:r>
              <a:rPr lang="el-GR" sz="2000" i="1" dirty="0">
                <a:latin typeface="+mn-lt"/>
              </a:rPr>
              <a:t>που θέλετε να σταματήσετε το πρόγραμμα.</a:t>
            </a:r>
            <a:r>
              <a:rPr lang="en-US" sz="2000" i="1" dirty="0">
                <a:latin typeface="+mn-lt"/>
              </a:rPr>
              <a:t> </a:t>
            </a:r>
            <a:r>
              <a:rPr lang="el-GR" sz="2000" i="1" dirty="0">
                <a:latin typeface="+mn-lt"/>
              </a:rPr>
              <a:t>Είναι ένας </a:t>
            </a:r>
            <a:r>
              <a:rPr lang="en-US" sz="2000" i="1" dirty="0">
                <a:latin typeface="+mn-lt"/>
              </a:rPr>
              <a:t>16 bit </a:t>
            </a:r>
            <a:r>
              <a:rPr lang="el-GR" sz="2000" i="1" dirty="0">
                <a:latin typeface="+mn-lt"/>
              </a:rPr>
              <a:t>μη </a:t>
            </a:r>
            <a:r>
              <a:rPr lang="el-GR" sz="2000" i="1" dirty="0" err="1">
                <a:latin typeface="+mn-lt"/>
              </a:rPr>
              <a:t>προσημασμένος</a:t>
            </a:r>
            <a:r>
              <a:rPr lang="el-GR" sz="2000" i="1" dirty="0">
                <a:latin typeface="+mn-lt"/>
              </a:rPr>
              <a:t> ακέραιος</a:t>
            </a:r>
            <a:endParaRPr lang="en-US" sz="2000" i="1" dirty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>
                <a:latin typeface="+mn-lt"/>
              </a:rPr>
              <a:t>                  </a:t>
            </a:r>
            <a:r>
              <a:rPr lang="el-GR" sz="2000" b="1" dirty="0">
                <a:latin typeface="+mn-lt"/>
              </a:rPr>
              <a:t>ΠΑΡΑΔΕΙΓΜΑ</a:t>
            </a:r>
            <a:endParaRPr lang="en-US" sz="2000" b="1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600" b="1" dirty="0">
                <a:latin typeface="+mn-lt"/>
              </a:rPr>
              <a:t>               A = 100; </a:t>
            </a: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600" b="1" dirty="0">
                <a:latin typeface="+mn-lt"/>
              </a:rPr>
              <a:t>               </a:t>
            </a:r>
            <a:r>
              <a:rPr lang="en-US" sz="1600" b="1" dirty="0" err="1">
                <a:latin typeface="+mn-lt"/>
              </a:rPr>
              <a:t>delayMicroseconds</a:t>
            </a:r>
            <a:r>
              <a:rPr lang="en-US" sz="1600" b="1" dirty="0">
                <a:latin typeface="+mn-lt"/>
              </a:rPr>
              <a:t>(A);  	</a:t>
            </a:r>
            <a:r>
              <a:rPr lang="en-US" sz="1600" i="1" dirty="0">
                <a:latin typeface="+mn-lt"/>
              </a:rPr>
              <a:t>//</a:t>
            </a:r>
            <a:r>
              <a:rPr lang="el-GR" sz="1600" i="1" dirty="0">
                <a:latin typeface="+mn-lt"/>
              </a:rPr>
              <a:t>σταματά το πρόγραμμα για </a:t>
            </a:r>
            <a:r>
              <a:rPr lang="en-US" sz="1600" i="1" dirty="0">
                <a:latin typeface="+mn-lt"/>
              </a:rPr>
              <a:t>100 µS = 0.1 mS = 0.0001 seconds </a:t>
            </a: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014192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65147</TotalTime>
  <Words>1116</Words>
  <Application>Microsoft Office PowerPoint</Application>
  <PresentationFormat>Προβολή στην οθόνη (4:3)</PresentationFormat>
  <Paragraphs>192</Paragraphs>
  <Slides>15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15</vt:i4>
      </vt:variant>
    </vt:vector>
  </HeadingPairs>
  <TitlesOfParts>
    <vt:vector size="25" baseType="lpstr">
      <vt:lpstr>ＭＳ Ｐゴシック</vt:lpstr>
      <vt:lpstr>Arial</vt:lpstr>
      <vt:lpstr>Arial Narrow</vt:lpstr>
      <vt:lpstr>Book Antiqua</vt:lpstr>
      <vt:lpstr>Calibri</vt:lpstr>
      <vt:lpstr>Times New Roman</vt:lpstr>
      <vt:lpstr>Trebuchet MS</vt:lpstr>
      <vt:lpstr>Wingdings</vt:lpstr>
      <vt:lpstr>Custom Design</vt:lpstr>
      <vt:lpstr>3_Default Design</vt:lpstr>
      <vt:lpstr>Παρουσίαση του PowerPoint</vt:lpstr>
      <vt:lpstr>Σκοπός και περίγραμμα της Ενότητας 3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tei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spiros</cp:lastModifiedBy>
  <cp:revision>1845</cp:revision>
  <cp:lastPrinted>2018-01-26T17:11:53Z</cp:lastPrinted>
  <dcterms:created xsi:type="dcterms:W3CDTF">2010-11-09T19:06:29Z</dcterms:created>
  <dcterms:modified xsi:type="dcterms:W3CDTF">2018-06-19T13:39:12Z</dcterms:modified>
</cp:coreProperties>
</file>