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7"/>
  </p:notesMasterIdLst>
  <p:handoutMasterIdLst>
    <p:handoutMasterId r:id="rId18"/>
  </p:handoutMasterIdLst>
  <p:sldIdLst>
    <p:sldId id="549" r:id="rId3"/>
    <p:sldId id="537" r:id="rId4"/>
    <p:sldId id="482" r:id="rId5"/>
    <p:sldId id="554" r:id="rId6"/>
    <p:sldId id="555" r:id="rId7"/>
    <p:sldId id="556" r:id="rId8"/>
    <p:sldId id="557" r:id="rId9"/>
    <p:sldId id="558" r:id="rId10"/>
    <p:sldId id="559" r:id="rId11"/>
    <p:sldId id="560" r:id="rId12"/>
    <p:sldId id="562" r:id="rId13"/>
    <p:sldId id="561" r:id="rId14"/>
    <p:sldId id="563" r:id="rId15"/>
    <p:sldId id="55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72" d="100"/>
          <a:sy n="72" d="100"/>
        </p:scale>
        <p:origin x="1722" y="114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19-Jun-18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66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9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4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8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49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24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5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7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19/6/2018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19/6/2018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19/6/2018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2</a:t>
            </a: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Ψηφιακές ΕΙΣΟΔΟΙ/ΕΞΟΔΟΙ και Διακοπές</a:t>
            </a:r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b="1" cap="all" dirty="0" err="1"/>
              <a:t>διακοπεσ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509451" y="755029"/>
            <a:ext cx="8177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latin typeface="+mn-lt"/>
              </a:rPr>
              <a:t>Για την χρήση και διαχείριση των διακοπών στο </a:t>
            </a:r>
            <a:r>
              <a:rPr lang="en-US" sz="2000" b="1" dirty="0">
                <a:latin typeface="+mn-lt"/>
              </a:rPr>
              <a:t>Arduino UNO, </a:t>
            </a:r>
            <a:r>
              <a:rPr lang="el-GR" sz="2000" b="1" dirty="0">
                <a:latin typeface="+mn-lt"/>
              </a:rPr>
              <a:t>έχετε στην διάθεση σας τέσσερις συναρτήσεις</a:t>
            </a:r>
            <a:endParaRPr lang="es-ES" sz="2000" b="1" dirty="0"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49086" y="1462915"/>
            <a:ext cx="733479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u="sng" dirty="0">
                <a:latin typeface="+mn-lt"/>
              </a:rPr>
              <a:t>Συνάρτηση </a:t>
            </a:r>
            <a:r>
              <a:rPr lang="en-US" u="sng" dirty="0" err="1">
                <a:latin typeface="+mn-lt"/>
              </a:rPr>
              <a:t>attachInterrupt</a:t>
            </a:r>
            <a:r>
              <a:rPr lang="en-US" u="sng" dirty="0">
                <a:latin typeface="+mn-lt"/>
              </a:rPr>
              <a:t>() </a:t>
            </a:r>
          </a:p>
          <a:p>
            <a:endParaRPr lang="en-US" u="sng" dirty="0">
              <a:latin typeface="+mn-lt"/>
            </a:endParaRPr>
          </a:p>
          <a:p>
            <a:r>
              <a:rPr lang="el-GR" dirty="0">
                <a:latin typeface="+mn-lt"/>
              </a:rPr>
              <a:t>Καθορίζει πως θα δουλέψει μια διακοπή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l-GR" b="1" u="sng" dirty="0">
                <a:latin typeface="+mn-lt"/>
              </a:rPr>
              <a:t>Σύνταξη</a:t>
            </a:r>
            <a:r>
              <a:rPr lang="en-US" b="1" u="sng" dirty="0">
                <a:latin typeface="+mn-lt"/>
              </a:rPr>
              <a:t>: </a:t>
            </a:r>
          </a:p>
          <a:p>
            <a:pPr algn="ctr"/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attachInterrupt</a:t>
            </a:r>
            <a:r>
              <a:rPr lang="en-US" b="1" dirty="0">
                <a:latin typeface="+mn-lt"/>
              </a:rPr>
              <a:t>(pin, ISR, mode); </a:t>
            </a: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pin: </a:t>
            </a:r>
            <a:r>
              <a:rPr lang="el-GR" dirty="0">
                <a:latin typeface="+mn-lt"/>
              </a:rPr>
              <a:t>Στην </a:t>
            </a:r>
            <a:r>
              <a:rPr lang="el-GR" dirty="0" err="1">
                <a:latin typeface="+mn-lt"/>
              </a:rPr>
              <a:t>περίπωση</a:t>
            </a:r>
            <a:r>
              <a:rPr lang="el-GR" dirty="0">
                <a:latin typeface="+mn-lt"/>
              </a:rPr>
              <a:t> του </a:t>
            </a:r>
            <a:r>
              <a:rPr lang="en-US" dirty="0">
                <a:latin typeface="+mn-lt"/>
              </a:rPr>
              <a:t>Arduino UNO </a:t>
            </a:r>
            <a:r>
              <a:rPr lang="el-GR" dirty="0">
                <a:latin typeface="+mn-lt"/>
              </a:rPr>
              <a:t>μπορεί να είναι το </a:t>
            </a:r>
            <a:r>
              <a:rPr lang="en-US" dirty="0">
                <a:latin typeface="+mn-lt"/>
              </a:rPr>
              <a:t>INT0 (D2) </a:t>
            </a:r>
            <a:r>
              <a:rPr lang="el-GR" dirty="0">
                <a:latin typeface="+mn-lt"/>
              </a:rPr>
              <a:t>ή το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         </a:t>
            </a:r>
            <a:r>
              <a:rPr lang="en-US" dirty="0">
                <a:latin typeface="+mn-lt"/>
              </a:rPr>
              <a:t>INT1 (D3)  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ISR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είναι το όνομα της ρουτίνας ή της συνάρτησης που θα εκτελείται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         κάθε φορά που θα συμβαίνει μια διακοπή.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b="1" dirty="0">
                <a:latin typeface="+mn-lt"/>
              </a:rPr>
              <a:t>mode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Δείχνει το πότε θα συμβεί μια διακοπή</a:t>
            </a:r>
            <a:r>
              <a:rPr lang="en-US" dirty="0">
                <a:latin typeface="+mn-lt"/>
              </a:rPr>
              <a:t>:  </a:t>
            </a:r>
          </a:p>
          <a:p>
            <a:r>
              <a:rPr lang="en-US" dirty="0">
                <a:latin typeface="+mn-lt"/>
              </a:rPr>
              <a:t>	LOW: </a:t>
            </a:r>
            <a:r>
              <a:rPr lang="el-GR" dirty="0">
                <a:latin typeface="+mn-lt"/>
              </a:rPr>
              <a:t>όταν ο ακροδέκτης στείλει ένα επίπεδο </a:t>
            </a:r>
            <a:r>
              <a:rPr lang="en-US" dirty="0">
                <a:latin typeface="+mn-lt"/>
              </a:rPr>
              <a:t>“0”.  </a:t>
            </a:r>
          </a:p>
          <a:p>
            <a:r>
              <a:rPr lang="en-US" dirty="0">
                <a:latin typeface="+mn-lt"/>
              </a:rPr>
              <a:t>	CHANGE: </a:t>
            </a:r>
            <a:r>
              <a:rPr lang="el-GR" dirty="0">
                <a:latin typeface="+mn-lt"/>
              </a:rPr>
              <a:t>όταν ανιχνευθεί μια αλλαγή κατάστασης στον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                                   ακροδέκτη</a:t>
            </a:r>
            <a:r>
              <a:rPr lang="en-US" dirty="0">
                <a:latin typeface="+mn-lt"/>
              </a:rPr>
              <a:t>.  </a:t>
            </a:r>
          </a:p>
          <a:p>
            <a:r>
              <a:rPr lang="en-US" dirty="0">
                <a:latin typeface="+mn-lt"/>
              </a:rPr>
              <a:t>	RISING: </a:t>
            </a:r>
            <a:r>
              <a:rPr lang="el-GR" dirty="0">
                <a:latin typeface="+mn-lt"/>
              </a:rPr>
              <a:t>όταν ο ακροδέκτης ανιχνεύσει μια άνοδο </a:t>
            </a:r>
            <a:r>
              <a:rPr lang="en-US" dirty="0">
                <a:latin typeface="+mn-lt"/>
              </a:rPr>
              <a:t>(“0” -&gt; “1”).  </a:t>
            </a:r>
          </a:p>
          <a:p>
            <a:r>
              <a:rPr lang="en-US" dirty="0">
                <a:latin typeface="+mn-lt"/>
              </a:rPr>
              <a:t>	FALLING: </a:t>
            </a:r>
            <a:r>
              <a:rPr lang="el-GR" dirty="0">
                <a:latin typeface="+mn-lt"/>
              </a:rPr>
              <a:t>όταν ο ακροδέκτης ανιχνεύσει μια πτώση </a:t>
            </a:r>
            <a:r>
              <a:rPr lang="en-US" dirty="0">
                <a:latin typeface="+mn-lt"/>
              </a:rPr>
              <a:t>(“1”-&gt; “0”). </a:t>
            </a:r>
          </a:p>
        </p:txBody>
      </p:sp>
    </p:spTree>
    <p:extLst>
      <p:ext uri="{BB962C8B-B14F-4D97-AF65-F5344CB8AC3E}">
        <p14:creationId xmlns:p14="http://schemas.microsoft.com/office/powerpoint/2010/main" val="237433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b="1" cap="all" dirty="0"/>
              <a:t>ΔΙΑΚΟΠΕΣ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063611" y="1233538"/>
            <a:ext cx="717151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u="sng" dirty="0">
                <a:latin typeface="+mn-lt"/>
              </a:rPr>
              <a:t>Συνάρτηση</a:t>
            </a:r>
            <a:r>
              <a:rPr lang="en-US" u="sng" dirty="0">
                <a:latin typeface="+mn-lt"/>
              </a:rPr>
              <a:t> </a:t>
            </a:r>
            <a:r>
              <a:rPr lang="en-US" u="sng" dirty="0" err="1">
                <a:latin typeface="+mn-lt"/>
              </a:rPr>
              <a:t>detachInterrupt</a:t>
            </a:r>
            <a:r>
              <a:rPr lang="en-US" u="sng" dirty="0">
                <a:latin typeface="+mn-lt"/>
              </a:rPr>
              <a:t>() </a:t>
            </a:r>
          </a:p>
          <a:p>
            <a:endParaRPr lang="en-US" u="sng" dirty="0">
              <a:latin typeface="+mn-lt"/>
            </a:endParaRPr>
          </a:p>
          <a:p>
            <a:r>
              <a:rPr lang="el-GR" dirty="0">
                <a:latin typeface="+mn-lt"/>
              </a:rPr>
              <a:t>Απενεργοποιεί μια διακοπή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l-GR" b="1" u="sng" dirty="0">
                <a:latin typeface="+mn-lt"/>
              </a:rPr>
              <a:t>Σύνταξη</a:t>
            </a:r>
            <a:r>
              <a:rPr lang="en-US" b="1" u="sng" dirty="0">
                <a:latin typeface="+mn-lt"/>
              </a:rPr>
              <a:t>: </a:t>
            </a:r>
          </a:p>
          <a:p>
            <a:pPr algn="ctr"/>
            <a:r>
              <a:rPr lang="en-US" b="1" dirty="0" err="1">
                <a:latin typeface="+mn-lt"/>
              </a:rPr>
              <a:t>detachInterrupt</a:t>
            </a:r>
            <a:r>
              <a:rPr lang="en-US" b="1" dirty="0">
                <a:latin typeface="+mn-lt"/>
              </a:rPr>
              <a:t>(pin); </a:t>
            </a: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pin: </a:t>
            </a:r>
            <a:r>
              <a:rPr lang="el-GR" dirty="0">
                <a:latin typeface="+mn-lt"/>
              </a:rPr>
              <a:t>Στην </a:t>
            </a:r>
            <a:r>
              <a:rPr lang="el-GR" dirty="0" err="1">
                <a:latin typeface="+mn-lt"/>
              </a:rPr>
              <a:t>περίπωση</a:t>
            </a:r>
            <a:r>
              <a:rPr lang="el-GR" dirty="0">
                <a:latin typeface="+mn-lt"/>
              </a:rPr>
              <a:t> του </a:t>
            </a:r>
            <a:r>
              <a:rPr lang="en-US" dirty="0">
                <a:latin typeface="+mn-lt"/>
              </a:rPr>
              <a:t>Arduino UNO </a:t>
            </a:r>
            <a:r>
              <a:rPr lang="el-GR" dirty="0">
                <a:latin typeface="+mn-lt"/>
              </a:rPr>
              <a:t>μπορεί να είναι το </a:t>
            </a:r>
            <a:r>
              <a:rPr lang="en-US" dirty="0">
                <a:latin typeface="+mn-lt"/>
              </a:rPr>
              <a:t>INT0 (D2) </a:t>
            </a:r>
            <a:r>
              <a:rPr lang="el-GR" dirty="0">
                <a:latin typeface="+mn-lt"/>
              </a:rPr>
              <a:t>ή το </a:t>
            </a:r>
            <a:r>
              <a:rPr lang="en-US" dirty="0">
                <a:latin typeface="+mn-lt"/>
              </a:rPr>
              <a:t>INT1 (D3)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63611" y="3835958"/>
            <a:ext cx="717151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u="sng" dirty="0">
                <a:latin typeface="+mn-lt"/>
              </a:rPr>
              <a:t>Συνάρτηση </a:t>
            </a:r>
            <a:r>
              <a:rPr lang="en-US" u="sng" dirty="0">
                <a:latin typeface="+mn-lt"/>
              </a:rPr>
              <a:t>interrupts() </a:t>
            </a:r>
          </a:p>
          <a:p>
            <a:endParaRPr lang="en-US" u="sng" dirty="0">
              <a:latin typeface="+mn-lt"/>
            </a:endParaRPr>
          </a:p>
          <a:p>
            <a:pPr algn="just"/>
            <a:r>
              <a:rPr lang="el-GR" dirty="0">
                <a:latin typeface="+mn-lt"/>
              </a:rPr>
              <a:t>Ενεργοποιεί τις διακοπές</a:t>
            </a:r>
            <a:r>
              <a:rPr lang="en-US" dirty="0">
                <a:latin typeface="+mn-lt"/>
              </a:rPr>
              <a:t>. </a:t>
            </a:r>
            <a:r>
              <a:rPr lang="el-GR" dirty="0">
                <a:latin typeface="+mn-lt"/>
              </a:rPr>
              <a:t>Σκεφτείτε το ως ένα είδος γενικής εξουσιοδότησης για τις διακοπές που έχουν προηγουμένως ρυθμιστεί μέσω της συνάρτησης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attachInterrupt</a:t>
            </a:r>
            <a:r>
              <a:rPr lang="en-US" dirty="0">
                <a:latin typeface="+mn-lt"/>
              </a:rPr>
              <a:t>(). </a:t>
            </a:r>
          </a:p>
          <a:p>
            <a:endParaRPr lang="en-US" dirty="0">
              <a:latin typeface="+mn-lt"/>
            </a:endParaRPr>
          </a:p>
          <a:p>
            <a:r>
              <a:rPr lang="el-GR" b="1" u="sng" dirty="0">
                <a:latin typeface="+mn-lt"/>
              </a:rPr>
              <a:t>Σύνταξη</a:t>
            </a:r>
            <a:r>
              <a:rPr lang="en-US" b="1" u="sng" dirty="0">
                <a:latin typeface="+mn-lt"/>
              </a:rPr>
              <a:t>: </a:t>
            </a:r>
          </a:p>
          <a:p>
            <a:pPr algn="ctr"/>
            <a:r>
              <a:rPr lang="en-US" b="1" dirty="0">
                <a:latin typeface="+mn-lt"/>
              </a:rPr>
              <a:t>interrupts(); </a:t>
            </a:r>
          </a:p>
          <a:p>
            <a:pPr algn="ct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83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b="1" cap="all" dirty="0"/>
              <a:t>ΔΙΑΚΟΠΕΣ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13" name="Rectángulo 12"/>
          <p:cNvSpPr/>
          <p:nvPr/>
        </p:nvSpPr>
        <p:spPr>
          <a:xfrm>
            <a:off x="1025434" y="1194757"/>
            <a:ext cx="717151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u="sng" dirty="0">
                <a:latin typeface="+mn-lt"/>
              </a:rPr>
              <a:t>Συνάρτηση</a:t>
            </a:r>
            <a:r>
              <a:rPr lang="en-US" u="sng" dirty="0">
                <a:latin typeface="+mn-lt"/>
              </a:rPr>
              <a:t> </a:t>
            </a:r>
            <a:r>
              <a:rPr lang="en-US" u="sng" dirty="0" err="1">
                <a:latin typeface="+mn-lt"/>
              </a:rPr>
              <a:t>noInterrupts</a:t>
            </a:r>
            <a:r>
              <a:rPr lang="en-US" u="sng" dirty="0">
                <a:latin typeface="+mn-lt"/>
              </a:rPr>
              <a:t>() </a:t>
            </a:r>
          </a:p>
          <a:p>
            <a:endParaRPr lang="en-US" u="sng" dirty="0">
              <a:latin typeface="+mn-lt"/>
            </a:endParaRPr>
          </a:p>
          <a:p>
            <a:pPr algn="just"/>
            <a:r>
              <a:rPr lang="el-GR" dirty="0">
                <a:latin typeface="+mn-lt"/>
              </a:rPr>
              <a:t>Απενεργοποιεί  όλες τις διακοπές</a:t>
            </a:r>
            <a:r>
              <a:rPr lang="en-US" dirty="0">
                <a:latin typeface="+mn-lt"/>
              </a:rPr>
              <a:t>. </a:t>
            </a:r>
            <a:r>
              <a:rPr lang="el-GR" dirty="0">
                <a:latin typeface="+mn-lt"/>
              </a:rPr>
              <a:t>Σκεφτείτε το ως ένα είδος γενικής απαγόρευσης που εμποδίζει τη λειτουργία όλων των διακοπών</a:t>
            </a:r>
          </a:p>
          <a:p>
            <a:pPr algn="just"/>
            <a:endParaRPr lang="en-US" dirty="0">
              <a:latin typeface="+mn-lt"/>
            </a:endParaRPr>
          </a:p>
          <a:p>
            <a:r>
              <a:rPr lang="el-GR" b="1" u="sng" dirty="0">
                <a:latin typeface="+mn-lt"/>
              </a:rPr>
              <a:t>Σύνταξη</a:t>
            </a:r>
            <a:r>
              <a:rPr lang="en-US" b="1" u="sng" dirty="0">
                <a:latin typeface="+mn-lt"/>
              </a:rPr>
              <a:t>: </a:t>
            </a:r>
          </a:p>
          <a:p>
            <a:pPr algn="ctr"/>
            <a:endParaRPr lang="en-US" b="1" dirty="0">
              <a:latin typeface="+mn-lt"/>
            </a:endParaRPr>
          </a:p>
          <a:p>
            <a:pPr algn="ctr"/>
            <a:r>
              <a:rPr lang="en-US" b="1" dirty="0" err="1">
                <a:latin typeface="+mn-lt"/>
              </a:rPr>
              <a:t>noInterrupts</a:t>
            </a:r>
            <a:r>
              <a:rPr lang="en-US" b="1" dirty="0">
                <a:latin typeface="+mn-lt"/>
              </a:rPr>
              <a:t>(); </a:t>
            </a:r>
          </a:p>
          <a:p>
            <a:pPr algn="ct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7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486669" y="975942"/>
            <a:ext cx="4040188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l-GR" dirty="0"/>
              <a:t>Περιορισμοί</a:t>
            </a:r>
            <a:r>
              <a:rPr lang="es-ES" dirty="0"/>
              <a:t>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486669" y="1835240"/>
            <a:ext cx="4040188" cy="395128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2000" dirty="0"/>
              <a:t>Οι συναρτήσεις </a:t>
            </a:r>
            <a:r>
              <a:rPr lang="en-US" sz="2000" dirty="0"/>
              <a:t>delay() </a:t>
            </a:r>
            <a:r>
              <a:rPr lang="el-GR" sz="2000" dirty="0"/>
              <a:t>και</a:t>
            </a:r>
            <a:r>
              <a:rPr lang="en-US" sz="2000" dirty="0"/>
              <a:t> </a:t>
            </a:r>
            <a:r>
              <a:rPr lang="en-US" sz="2000" dirty="0" err="1"/>
              <a:t>millis</a:t>
            </a:r>
            <a:r>
              <a:rPr lang="en-US" sz="2000" dirty="0"/>
              <a:t>() functions </a:t>
            </a:r>
            <a:r>
              <a:rPr lang="el-GR" sz="2000" dirty="0"/>
              <a:t>δεν δουλεύουν αν υπάρχουν ήδη στην ρουτίνα εξυπηρέτησης διακοπής (</a:t>
            </a:r>
            <a:r>
              <a:rPr lang="en-US" sz="2000" dirty="0"/>
              <a:t>ISR)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l-GR" sz="2000" dirty="0"/>
              <a:t>Δεν μπορείτε να μεταφέρετε παραμέτρους σε μια ρουτίνα εξυπηρέτησης διακοπής και η </a:t>
            </a:r>
            <a:r>
              <a:rPr lang="en-US" sz="2000" dirty="0"/>
              <a:t>ISR </a:t>
            </a:r>
            <a:r>
              <a:rPr lang="el-GR" sz="2000" dirty="0"/>
              <a:t>δεν μπορεί να επιστρέψει τίποτα επίσης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l-GR" sz="2000" dirty="0"/>
              <a:t>Κατά την διάρκεια εκτέλεσης της </a:t>
            </a:r>
            <a:r>
              <a:rPr lang="en-US" sz="2000" dirty="0"/>
              <a:t>ISR, </a:t>
            </a:r>
            <a:r>
              <a:rPr lang="el-GR" sz="2000" dirty="0"/>
              <a:t>ο ελεγκτής σταματά την εκτέλεση του κυρίως προγράμματος.</a:t>
            </a:r>
            <a:r>
              <a:rPr lang="en-US" sz="2000" dirty="0"/>
              <a:t> </a:t>
            </a: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4645025" y="989005"/>
            <a:ext cx="4041775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l-GR" dirty="0"/>
              <a:t>Πλεονεκτήματα</a:t>
            </a:r>
            <a:r>
              <a:rPr lang="en-US" dirty="0"/>
              <a:t> 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4645024" y="1835240"/>
            <a:ext cx="4041775" cy="395128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2000" dirty="0"/>
              <a:t>Το κυρίως πρόγραμμα μπορεί να εκτελεί οτιδήποτε, αλλά μόλις έρθει ένα σήμα διακοπής –και μόνο τότε- ο ελεγκτής ανταποκρίνεται στην διακοπή και εκτελεί την ανάλογη εργασία. 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l-GR" sz="2000" dirty="0"/>
              <a:t>Αυτό σημαίνει ότι δεν υπάρχει χρόνος καθυστέρησης -επειδή ο ελεγκτής κάνει πάντα κάτι χρήσιμο - ,σαν να έκανε μερικές εργασίες ταυτόχρονα.</a:t>
            </a:r>
            <a:endParaRPr lang="es-E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b="1" cap="all" dirty="0"/>
              <a:t>ΔΙΑΚΟΠΕΣ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38353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05715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2 </a:t>
            </a:r>
            <a:r>
              <a:rPr lang="el-GR" sz="3600" dirty="0">
                <a:solidFill>
                  <a:prstClr val="white"/>
                </a:solidFill>
              </a:rPr>
              <a:t>Ψηφιακές ΕΙΣΟΔΟΙ/ΕΞΟΔΟΙ και Διακοπές</a:t>
            </a: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Ευχαριστούμε 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l-GR" sz="3600" dirty="0"/>
              <a:t>Σκοπός και περίγραμμα της ενότητας </a:t>
            </a:r>
            <a:r>
              <a:rPr lang="en-US" sz="3600" dirty="0"/>
              <a:t>2 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491590"/>
            <a:ext cx="8434573" cy="33496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l-GR" dirty="0"/>
              <a:t>Παρουσίαση ιδεών σχετικά με τον έλεγχο ψηφιακών συσκευών και επεξήγηση των </a:t>
            </a:r>
            <a:r>
              <a:rPr lang="en-US" dirty="0"/>
              <a:t>pull-up </a:t>
            </a:r>
            <a:r>
              <a:rPr lang="el-GR" dirty="0"/>
              <a:t>και </a:t>
            </a:r>
            <a:r>
              <a:rPr lang="en-US" dirty="0"/>
              <a:t>pull-down </a:t>
            </a:r>
            <a:r>
              <a:rPr lang="el-GR" dirty="0"/>
              <a:t>αντιστάσεων</a:t>
            </a:r>
            <a:r>
              <a:rPr lang="en-US" dirty="0"/>
              <a:t>. </a:t>
            </a:r>
          </a:p>
          <a:p>
            <a:pPr algn="ctr"/>
            <a:r>
              <a:rPr lang="el-GR" dirty="0"/>
              <a:t>Να δούμε προσεκτικά τις διακοπές</a:t>
            </a:r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6"/>
            <a:ext cx="8229600" cy="272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Επεξήγηση για τα ενεργά </a:t>
            </a:r>
            <a:r>
              <a:rPr lang="el-GR" sz="1800" b="1" dirty="0"/>
              <a:t>υψηλά λογικά επίπεδα </a:t>
            </a:r>
            <a:r>
              <a:rPr lang="el-GR" sz="1800" dirty="0"/>
              <a:t>στις ψηφιακές ΕΞΟΔΟΥΣ. </a:t>
            </a: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Επεξήγηση των διαφορών μεταξύ </a:t>
            </a:r>
            <a:r>
              <a:rPr lang="en-US" sz="1800" b="1" dirty="0"/>
              <a:t>PULL-UP</a:t>
            </a:r>
            <a:r>
              <a:rPr lang="en-US" sz="1800" dirty="0"/>
              <a:t> </a:t>
            </a:r>
            <a:r>
              <a:rPr lang="el-GR" sz="1800" dirty="0"/>
              <a:t>και</a:t>
            </a:r>
            <a:r>
              <a:rPr lang="en-US" sz="1800" dirty="0"/>
              <a:t> </a:t>
            </a:r>
            <a:r>
              <a:rPr lang="en-US" sz="1800" b="1" dirty="0"/>
              <a:t>PULL-DOWN</a:t>
            </a:r>
            <a:r>
              <a:rPr lang="en-US" sz="1800" dirty="0"/>
              <a:t> </a:t>
            </a:r>
            <a:r>
              <a:rPr lang="el-GR" sz="1800" dirty="0"/>
              <a:t>αντιστάσεων</a:t>
            </a: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Να δώσουμε τις βασικές γνώσεις σχετικά με τις </a:t>
            </a:r>
            <a:r>
              <a:rPr lang="el-GR" sz="1800" b="1" dirty="0"/>
              <a:t>διακοπές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911223" y="830883"/>
            <a:ext cx="3012363" cy="3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800" b="1" i="1" kern="0" dirty="0"/>
              <a:t>Σκοπός της παρουσίασης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45159" y="2705643"/>
            <a:ext cx="944489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800" b="1" i="1" kern="0" dirty="0">
                <a:solidFill>
                  <a:prstClr val="black"/>
                </a:solidFill>
                <a:latin typeface="Calibri"/>
                <a:cs typeface="+mn-cs"/>
              </a:rPr>
              <a:t>Σύνοψη</a:t>
            </a: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27952"/>
            <a:ext cx="8454134" cy="297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Κάθε φορά που θέλουμε να </a:t>
            </a:r>
            <a:r>
              <a:rPr lang="el-GR" sz="2000" b="1" dirty="0">
                <a:latin typeface="+mn-lt"/>
              </a:rPr>
              <a:t>ενεργοποιήσουμε</a:t>
            </a:r>
            <a:r>
              <a:rPr lang="el-GR" sz="2000" dirty="0">
                <a:latin typeface="+mn-lt"/>
              </a:rPr>
              <a:t> κάτι πρέπει να ορίσουμε ένα </a:t>
            </a:r>
            <a:r>
              <a:rPr lang="el-GR" sz="2000" b="1" dirty="0">
                <a:latin typeface="+mn-lt"/>
              </a:rPr>
              <a:t>επίπεδο</a:t>
            </a:r>
            <a:r>
              <a:rPr lang="el-GR" sz="2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“1” (+5 V) </a:t>
            </a:r>
            <a:r>
              <a:rPr lang="el-GR" sz="2000" dirty="0">
                <a:latin typeface="+mn-lt"/>
              </a:rPr>
              <a:t>ή</a:t>
            </a:r>
            <a:r>
              <a:rPr lang="el-GR" sz="2000" b="1" dirty="0">
                <a:latin typeface="+mn-lt"/>
              </a:rPr>
              <a:t> ένα επίπεδο </a:t>
            </a:r>
            <a:r>
              <a:rPr lang="en-US" sz="2000" b="1" dirty="0">
                <a:latin typeface="+mn-lt"/>
              </a:rPr>
              <a:t>“0” (0 V)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για να το </a:t>
            </a:r>
            <a:r>
              <a:rPr lang="el-GR" sz="2000" b="1" dirty="0">
                <a:latin typeface="+mn-lt"/>
              </a:rPr>
              <a:t>απενεργοποιήσουμε</a:t>
            </a: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Μπορούμε να το κάνουμε αντίστροφα ;</a:t>
            </a:r>
            <a:r>
              <a:rPr lang="en-US" sz="2000" dirty="0">
                <a:latin typeface="+mn-lt"/>
              </a:rPr>
              <a:t>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ΝΑΙ</a:t>
            </a:r>
            <a:r>
              <a:rPr lang="en-US" sz="2000" dirty="0">
                <a:latin typeface="+mn-lt"/>
              </a:rPr>
              <a:t>!!!! </a:t>
            </a:r>
            <a:r>
              <a:rPr lang="el-GR" sz="2000" dirty="0">
                <a:latin typeface="+mn-lt"/>
              </a:rPr>
              <a:t>Και τα δύο, το επίπεδο </a:t>
            </a:r>
            <a:r>
              <a:rPr lang="en-US" sz="2000" dirty="0">
                <a:latin typeface="+mn-lt"/>
              </a:rPr>
              <a:t>“1” </a:t>
            </a:r>
            <a:r>
              <a:rPr lang="el-GR" sz="2000" dirty="0">
                <a:latin typeface="+mn-lt"/>
              </a:rPr>
              <a:t>και το επίπεδο </a:t>
            </a:r>
            <a:r>
              <a:rPr lang="en-US" sz="2000" dirty="0">
                <a:latin typeface="+mn-lt"/>
              </a:rPr>
              <a:t>“0” </a:t>
            </a:r>
            <a:r>
              <a:rPr lang="el-GR" sz="2000" dirty="0">
                <a:latin typeface="+mn-lt"/>
              </a:rPr>
              <a:t>είναι εξίσου αντιπροσωπευτικά</a:t>
            </a:r>
            <a:r>
              <a:rPr lang="en-US" sz="2000" dirty="0">
                <a:latin typeface="+mn-lt"/>
              </a:rPr>
              <a:t>.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Η άνοδος πρέπει να είναι </a:t>
            </a:r>
            <a:r>
              <a:rPr lang="el-GR" sz="2000" b="1" dirty="0">
                <a:latin typeface="+mn-lt"/>
              </a:rPr>
              <a:t>θετική σε σύγκριση με την κάθοδο </a:t>
            </a:r>
            <a:r>
              <a:rPr lang="el-GR" sz="2000" dirty="0">
                <a:latin typeface="+mn-lt"/>
              </a:rPr>
              <a:t>για την ενεργοποίηση 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b="1" cap="all" dirty="0" err="1"/>
              <a:t>ΨΗΦΙΑΚΕς</a:t>
            </a:r>
            <a:r>
              <a:rPr lang="el-GR" b="1" cap="all" dirty="0"/>
              <a:t> ΕΞΟΔΟΙ ΚΑΙ ΛΟΓΙΚΑ ΕΠΙΠΕΔΑ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30" y="3445953"/>
            <a:ext cx="6728805" cy="1352881"/>
          </a:xfrm>
          <a:prstGeom prst="rect">
            <a:avLst/>
          </a:prstGeom>
        </p:spPr>
      </p:pic>
      <p:sp>
        <p:nvSpPr>
          <p:cNvPr id="5" name="Llamada de flecha hacia arriba 4"/>
          <p:cNvSpPr/>
          <p:nvPr/>
        </p:nvSpPr>
        <p:spPr>
          <a:xfrm>
            <a:off x="440721" y="4229949"/>
            <a:ext cx="4053913" cy="2003566"/>
          </a:xfrm>
          <a:prstGeom prst="upArrowCallout">
            <a:avLst>
              <a:gd name="adj1" fmla="val 34128"/>
              <a:gd name="adj2" fmla="val 14568"/>
              <a:gd name="adj3" fmla="val 25000"/>
              <a:gd name="adj4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l-GR" sz="1400" dirty="0">
                <a:solidFill>
                  <a:schemeClr val="tx1"/>
                </a:solidFill>
              </a:rPr>
              <a:t>Στείλτε ένα "1" (+5 V) μέσω D4 (ακροδέκτης 7) στην κάθοδο για να ενεργοποιήσετε μια λυχνία LED πρέπει να στείλετε ένα "1" (+5 V) μέσω D4 (ακροδέκτης 7)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2" name="Llamada de flecha hacia arriba 11"/>
          <p:cNvSpPr/>
          <p:nvPr/>
        </p:nvSpPr>
        <p:spPr>
          <a:xfrm>
            <a:off x="4649366" y="4229949"/>
            <a:ext cx="4053913" cy="2003566"/>
          </a:xfrm>
          <a:prstGeom prst="upArrowCallout">
            <a:avLst>
              <a:gd name="adj1" fmla="val 29136"/>
              <a:gd name="adj2" fmla="val 14568"/>
              <a:gd name="adj3" fmla="val 25000"/>
              <a:gd name="adj4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Στείλτε ένα "0" (0 V) μέσω του D4 στην κάθοδο του κυκλώματος καθώς η άνοδος συνδέεται με +5 V μέσω της αντίστασης.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89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Τα </a:t>
            </a:r>
            <a:r>
              <a:rPr lang="el-GR" sz="2000" b="1" dirty="0">
                <a:latin typeface="+mn-lt"/>
              </a:rPr>
              <a:t>πιο βασικά </a:t>
            </a:r>
            <a:r>
              <a:rPr lang="el-GR" sz="2000" dirty="0">
                <a:latin typeface="+mn-lt"/>
              </a:rPr>
              <a:t>και </a:t>
            </a:r>
            <a:r>
              <a:rPr lang="el-GR" sz="2000" b="1" dirty="0">
                <a:latin typeface="+mn-lt"/>
              </a:rPr>
              <a:t>οικονομικά ψηφιακά περιφερειακά εισόδου </a:t>
            </a:r>
            <a:r>
              <a:rPr lang="el-GR" sz="2000" dirty="0">
                <a:latin typeface="+mn-lt"/>
              </a:rPr>
              <a:t>είναι τα απλά </a:t>
            </a:r>
            <a:r>
              <a:rPr lang="el-GR" sz="2000" b="1" dirty="0">
                <a:latin typeface="+mn-lt"/>
              </a:rPr>
              <a:t>κουμπιά πίεσης </a:t>
            </a:r>
            <a:r>
              <a:rPr lang="el-GR" sz="2000" dirty="0">
                <a:latin typeface="+mn-lt"/>
              </a:rPr>
              <a:t>και οι </a:t>
            </a:r>
            <a:r>
              <a:rPr lang="el-GR" sz="2000" b="1" dirty="0">
                <a:latin typeface="+mn-lt"/>
              </a:rPr>
              <a:t>διακόπτες</a:t>
            </a: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Το κουμπί πίεσης που είναι συνδεδεμένο στο </a:t>
            </a:r>
            <a:r>
              <a:rPr lang="en-US" sz="2000" dirty="0">
                <a:latin typeface="+mn-lt"/>
              </a:rPr>
              <a:t>D2 (</a:t>
            </a:r>
            <a:r>
              <a:rPr lang="el-GR" sz="2000" dirty="0">
                <a:latin typeface="+mn-lt"/>
              </a:rPr>
              <a:t>ακροδέκτης </a:t>
            </a:r>
            <a:r>
              <a:rPr lang="en-US" sz="2000" dirty="0">
                <a:latin typeface="+mn-lt"/>
              </a:rPr>
              <a:t>5) </a:t>
            </a:r>
            <a:r>
              <a:rPr lang="el-GR" sz="2000" dirty="0">
                <a:latin typeface="+mn-lt"/>
              </a:rPr>
              <a:t>είναι προφανώς ρυθμισμένο ως είσοδος. </a:t>
            </a:r>
            <a:r>
              <a:rPr lang="en-US" sz="2000" dirty="0">
                <a:latin typeface="+mn-lt"/>
              </a:rPr>
              <a:t>.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sz="3500" b="1" cap="all" dirty="0" err="1"/>
              <a:t>ΨΗΦΙΑΚΕς</a:t>
            </a:r>
            <a:r>
              <a:rPr lang="el-GR" sz="3500" b="1" cap="all" dirty="0"/>
              <a:t> ΕΙΣΟΔΟΙ </a:t>
            </a:r>
            <a:r>
              <a:rPr lang="en-US" sz="3500" b="1" cap="all" dirty="0"/>
              <a:t>; </a:t>
            </a:r>
            <a:r>
              <a:rPr lang="el-GR" sz="3500" b="1" cap="all" dirty="0"/>
              <a:t>ΑΝΤΙΣΤΑΣΕΙΣ </a:t>
            </a:r>
            <a:r>
              <a:rPr lang="en-US" sz="3500" b="1" cap="all" dirty="0"/>
              <a:t>PULL-UP </a:t>
            </a:r>
            <a:r>
              <a:rPr lang="el-GR" sz="3500" b="1" cap="all" dirty="0"/>
              <a:t>ΚΑΙ</a:t>
            </a:r>
            <a:r>
              <a:rPr lang="en-US" sz="3500" b="1" cap="all" dirty="0"/>
              <a:t> PULL-DOWN </a:t>
            </a:r>
            <a:endParaRPr lang="es-ES" sz="3500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334" y="2842605"/>
            <a:ext cx="5389331" cy="999831"/>
          </a:xfrm>
          <a:prstGeom prst="rect">
            <a:avLst/>
          </a:prstGeom>
        </p:spPr>
      </p:pic>
      <p:sp>
        <p:nvSpPr>
          <p:cNvPr id="7" name="Llamada de flecha hacia arriba 6"/>
          <p:cNvSpPr/>
          <p:nvPr/>
        </p:nvSpPr>
        <p:spPr>
          <a:xfrm>
            <a:off x="1877334" y="3546458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Όταν πιέζετε το κουμπί, ο ακροδέκτης </a:t>
            </a:r>
            <a:r>
              <a:rPr lang="en-US" sz="1400" dirty="0">
                <a:solidFill>
                  <a:schemeClr val="tx1"/>
                </a:solidFill>
              </a:rPr>
              <a:t>D2 </a:t>
            </a:r>
            <a:r>
              <a:rPr lang="el-GR" sz="1400" dirty="0">
                <a:solidFill>
                  <a:schemeClr val="tx1"/>
                </a:solidFill>
              </a:rPr>
              <a:t>συνδέεται με την γείωση </a:t>
            </a:r>
            <a:r>
              <a:rPr lang="en-US" sz="1400" dirty="0">
                <a:solidFill>
                  <a:schemeClr val="tx1"/>
                </a:solidFill>
              </a:rPr>
              <a:t>GND (0 V)</a:t>
            </a:r>
            <a:r>
              <a:rPr lang="el-GR" sz="1400" dirty="0">
                <a:solidFill>
                  <a:schemeClr val="tx1"/>
                </a:solidFill>
              </a:rPr>
              <a:t> και επομένως βρίσκεται σε επίπεδο </a:t>
            </a:r>
            <a:r>
              <a:rPr lang="en-US" sz="1400" dirty="0">
                <a:solidFill>
                  <a:schemeClr val="tx1"/>
                </a:solidFill>
              </a:rPr>
              <a:t>“0”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4" name="Llamada de flecha hacia arriba 13"/>
          <p:cNvSpPr/>
          <p:nvPr/>
        </p:nvSpPr>
        <p:spPr>
          <a:xfrm>
            <a:off x="4804376" y="3546458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Όταν πιέζετε το κουμπί, ο ακροδέκτης </a:t>
            </a:r>
            <a:r>
              <a:rPr lang="en-US" sz="1400" dirty="0">
                <a:solidFill>
                  <a:schemeClr val="tx1"/>
                </a:solidFill>
              </a:rPr>
              <a:t>D2 </a:t>
            </a:r>
            <a:r>
              <a:rPr lang="el-GR" sz="1400" dirty="0">
                <a:solidFill>
                  <a:schemeClr val="tx1"/>
                </a:solidFill>
              </a:rPr>
              <a:t>συνδέεται με τα 5</a:t>
            </a:r>
            <a:r>
              <a:rPr lang="en-US" sz="1400" dirty="0">
                <a:solidFill>
                  <a:schemeClr val="tx1"/>
                </a:solidFill>
              </a:rPr>
              <a:t>V</a:t>
            </a:r>
            <a:r>
              <a:rPr lang="el-GR" sz="1400" dirty="0">
                <a:solidFill>
                  <a:schemeClr val="tx1"/>
                </a:solidFill>
              </a:rPr>
              <a:t> και επομένως βρίσκεται σε επίπεδο </a:t>
            </a:r>
            <a:r>
              <a:rPr lang="en-US" sz="1400" dirty="0">
                <a:solidFill>
                  <a:schemeClr val="tx1"/>
                </a:solidFill>
              </a:rPr>
              <a:t>“</a:t>
            </a:r>
            <a:r>
              <a:rPr lang="el-GR" sz="1400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”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5438" y="5493609"/>
            <a:ext cx="88816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ΤΙ ΘΑ ΣΥΜΒΕΙ ΣΤΟΥΣ ΑΚΡΟΔΕΚΤΕΣ ΑΝ ΔΕΝ ΠΑΤΗΣΟΥΜΕ ΚΑΝΕΝΑ ΑΠΌ ΤΑ ΚΟΥΜΠΙΑ ΠΙΕΣΗΣ ΣΤΑ ΔΥΟ ΚΥΚΛΩΜΑΤΑ ;</a:t>
            </a:r>
            <a:r>
              <a:rPr lang="en-US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299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528537"/>
            <a:ext cx="8454134" cy="45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800" b="1" dirty="0">
                <a:latin typeface="+mn-lt"/>
              </a:rPr>
              <a:t>Απολύτως τίποτα.</a:t>
            </a:r>
            <a:r>
              <a:rPr lang="en-US" sz="2800" b="1" dirty="0">
                <a:latin typeface="+mn-lt"/>
              </a:rPr>
              <a:t> </a:t>
            </a:r>
            <a:r>
              <a:rPr lang="el-GR" sz="2800" b="1" dirty="0">
                <a:latin typeface="+mn-lt"/>
              </a:rPr>
              <a:t>Ο ακροδέκτης </a:t>
            </a:r>
            <a:r>
              <a:rPr lang="en-US" sz="2800" b="1" dirty="0">
                <a:latin typeface="+mn-lt"/>
              </a:rPr>
              <a:t>D2</a:t>
            </a:r>
            <a:r>
              <a:rPr lang="el-GR" sz="2800" b="1" dirty="0">
                <a:latin typeface="+mn-lt"/>
              </a:rPr>
              <a:t> παραμένει αποσυνδεδεμένος και στις δύο περιπτώσεις. Λέμε ότι </a:t>
            </a:r>
            <a:r>
              <a:rPr lang="en-US" sz="2800" b="1" dirty="0">
                <a:latin typeface="+mn-lt"/>
              </a:rPr>
              <a:t>“</a:t>
            </a:r>
            <a:r>
              <a:rPr lang="el-GR" sz="2800" b="1" dirty="0">
                <a:latin typeface="+mn-lt"/>
              </a:rPr>
              <a:t>επιπλέει</a:t>
            </a:r>
            <a:r>
              <a:rPr lang="en-US" sz="2800" b="1" dirty="0">
                <a:latin typeface="+mn-lt"/>
              </a:rPr>
              <a:t>”. 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8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800" b="1" dirty="0">
                <a:latin typeface="+mn-lt"/>
              </a:rPr>
              <a:t>Τι θα επικρατήσει</a:t>
            </a:r>
            <a:r>
              <a:rPr lang="en-US" sz="2800" b="1" dirty="0">
                <a:latin typeface="+mn-lt"/>
              </a:rPr>
              <a:t>: </a:t>
            </a:r>
            <a:r>
              <a:rPr lang="el-GR" sz="2800" b="1" dirty="0">
                <a:latin typeface="+mn-lt"/>
              </a:rPr>
              <a:t>το επίπεδο </a:t>
            </a:r>
            <a:r>
              <a:rPr lang="en-US" sz="2800" b="1" dirty="0">
                <a:latin typeface="+mn-lt"/>
              </a:rPr>
              <a:t>“1” </a:t>
            </a:r>
            <a:r>
              <a:rPr lang="el-GR" sz="2800" b="1" dirty="0">
                <a:latin typeface="+mn-lt"/>
              </a:rPr>
              <a:t>ή το</a:t>
            </a:r>
            <a:r>
              <a:rPr lang="en-US" sz="2800" b="1" dirty="0">
                <a:latin typeface="+mn-lt"/>
              </a:rPr>
              <a:t> </a:t>
            </a:r>
            <a:r>
              <a:rPr lang="el-GR" sz="2800" b="1" dirty="0">
                <a:latin typeface="+mn-lt"/>
              </a:rPr>
              <a:t>επίπεδο </a:t>
            </a:r>
            <a:r>
              <a:rPr lang="en-US" sz="2800" b="1" dirty="0">
                <a:latin typeface="+mn-lt"/>
              </a:rPr>
              <a:t>“0”</a:t>
            </a:r>
            <a:r>
              <a:rPr lang="el-GR" sz="2800" b="1" dirty="0">
                <a:latin typeface="+mn-lt"/>
              </a:rPr>
              <a:t>;</a:t>
            </a:r>
            <a:r>
              <a:rPr lang="en-US" sz="2800" b="1" dirty="0">
                <a:latin typeface="+mn-lt"/>
              </a:rPr>
              <a:t> </a:t>
            </a:r>
            <a:r>
              <a:rPr lang="el-GR" sz="2800" b="1" dirty="0">
                <a:latin typeface="+mn-lt"/>
              </a:rPr>
              <a:t>Δεν υπάρχει ξεκάθαρη απάντηση</a:t>
            </a:r>
            <a:endParaRPr lang="en-US" sz="28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8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800" b="1" dirty="0">
                <a:latin typeface="+mn-lt"/>
              </a:rPr>
              <a:t>Μερικές φορές επικρατεί το επίπεδο </a:t>
            </a:r>
            <a:r>
              <a:rPr lang="en-US" sz="2800" b="1" dirty="0">
                <a:latin typeface="+mn-lt"/>
              </a:rPr>
              <a:t>“1” </a:t>
            </a:r>
            <a:r>
              <a:rPr lang="el-GR" sz="2800" b="1" dirty="0">
                <a:latin typeface="+mn-lt"/>
              </a:rPr>
              <a:t>και άλλες το επίπεδο </a:t>
            </a:r>
            <a:r>
              <a:rPr lang="en-US" sz="2800" b="1" dirty="0">
                <a:latin typeface="+mn-lt"/>
              </a:rPr>
              <a:t>“0”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b="1" cap="all" dirty="0" err="1"/>
              <a:t>ΨΗΦΙΑΚΕς</a:t>
            </a:r>
            <a:r>
              <a:rPr lang="el-GR" b="1" cap="all" dirty="0"/>
              <a:t> ΕΙΣΟΔΟΙ </a:t>
            </a:r>
            <a:r>
              <a:rPr lang="en-US" b="1" cap="all" dirty="0"/>
              <a:t>; </a:t>
            </a:r>
            <a:r>
              <a:rPr lang="el-GR" b="1" cap="all" dirty="0"/>
              <a:t>ΑΝΤΙΣΤΑΣΕΙΣ </a:t>
            </a:r>
            <a:r>
              <a:rPr lang="en-US" b="1" cap="all" dirty="0"/>
              <a:t>PULL-UP </a:t>
            </a:r>
            <a:r>
              <a:rPr lang="el-GR" b="1" cap="all" dirty="0"/>
              <a:t>ΚΑΙ</a:t>
            </a:r>
            <a:r>
              <a:rPr lang="en-US" b="1" cap="all" dirty="0"/>
              <a:t> PULL-DOWN 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48948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091110"/>
            <a:ext cx="8454134" cy="149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800" b="1" dirty="0">
                <a:latin typeface="+mn-lt"/>
              </a:rPr>
              <a:t>Όσον αφορά το ηλεκτρικό κύκλωμα, το καλύτερο που έχουμε να κάνουμε είναι να προσθέσουμε μια αντίσταση στο κύκλωμα</a:t>
            </a:r>
            <a:r>
              <a:rPr lang="en-US" sz="2800" b="1" dirty="0">
                <a:latin typeface="+mn-lt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b="1" cap="all" dirty="0" err="1"/>
              <a:t>ΨΗΦΙΑΚΕς</a:t>
            </a:r>
            <a:r>
              <a:rPr lang="el-GR" b="1" cap="all" dirty="0"/>
              <a:t> ΕΙΣΟΔΟΙ </a:t>
            </a:r>
            <a:r>
              <a:rPr lang="en-US" b="1" cap="all" dirty="0"/>
              <a:t>; </a:t>
            </a:r>
            <a:r>
              <a:rPr lang="el-GR" b="1" cap="all" dirty="0"/>
              <a:t>ΑΝΤΙΣΤΑΣΕΙΣ </a:t>
            </a:r>
            <a:r>
              <a:rPr lang="en-US" b="1" cap="all" dirty="0"/>
              <a:t>PULL-UP </a:t>
            </a:r>
            <a:r>
              <a:rPr lang="el-GR" b="1" cap="all" dirty="0"/>
              <a:t>ΚΑΙ</a:t>
            </a:r>
            <a:r>
              <a:rPr lang="en-US" b="1" cap="all" dirty="0"/>
              <a:t> PULL-DOWN 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888274" y="2633662"/>
            <a:ext cx="7524206" cy="2128120"/>
          </a:xfrm>
          <a:prstGeom prst="rect">
            <a:avLst/>
          </a:prstGeom>
        </p:spPr>
      </p:pic>
      <p:sp>
        <p:nvSpPr>
          <p:cNvPr id="10" name="Llamada de flecha hacia arriba 9"/>
          <p:cNvSpPr/>
          <p:nvPr/>
        </p:nvSpPr>
        <p:spPr>
          <a:xfrm>
            <a:off x="1610419" y="4710439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Αν συνδέεται στα </a:t>
            </a:r>
            <a:r>
              <a:rPr lang="en-US" sz="1400" dirty="0">
                <a:solidFill>
                  <a:schemeClr val="tx1"/>
                </a:solidFill>
              </a:rPr>
              <a:t>+5 V </a:t>
            </a:r>
            <a:r>
              <a:rPr lang="el-GR" sz="1400" dirty="0">
                <a:solidFill>
                  <a:schemeClr val="tx1"/>
                </a:solidFill>
              </a:rPr>
              <a:t>ονομάζεται αντίσταση </a:t>
            </a:r>
            <a:r>
              <a:rPr lang="en-US" sz="1400" b="1" dirty="0">
                <a:solidFill>
                  <a:schemeClr val="tx1"/>
                </a:solidFill>
              </a:rPr>
              <a:t>“PULL-UP”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1" name="Llamada de flecha hacia arriba 10"/>
          <p:cNvSpPr/>
          <p:nvPr/>
        </p:nvSpPr>
        <p:spPr>
          <a:xfrm>
            <a:off x="5011449" y="4710439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Αν συνδέεται στην γείωση </a:t>
            </a:r>
            <a:r>
              <a:rPr lang="en-US" sz="1400" dirty="0">
                <a:solidFill>
                  <a:schemeClr val="tx1"/>
                </a:solidFill>
              </a:rPr>
              <a:t>GND </a:t>
            </a:r>
            <a:r>
              <a:rPr lang="el-GR" sz="1400" dirty="0">
                <a:solidFill>
                  <a:schemeClr val="tx1"/>
                </a:solidFill>
              </a:rPr>
              <a:t>ή στα </a:t>
            </a:r>
            <a:r>
              <a:rPr lang="en-US" sz="1400" dirty="0">
                <a:solidFill>
                  <a:schemeClr val="tx1"/>
                </a:solidFill>
              </a:rPr>
              <a:t>0 V, </a:t>
            </a:r>
            <a:r>
              <a:rPr lang="el-GR" sz="1400" dirty="0">
                <a:solidFill>
                  <a:schemeClr val="tx1"/>
                </a:solidFill>
              </a:rPr>
              <a:t>ονομάζεται αντίσταση </a:t>
            </a:r>
            <a:r>
              <a:rPr lang="en-US" sz="1400" b="1" dirty="0">
                <a:solidFill>
                  <a:schemeClr val="tx1"/>
                </a:solidFill>
              </a:rPr>
              <a:t>“PULL-DOWN”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2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68901" y="937409"/>
            <a:ext cx="8454134" cy="159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800" b="1" dirty="0">
                <a:latin typeface="+mn-lt"/>
              </a:rPr>
              <a:t>Πως μπορεί να μας βοηθήσει το </a:t>
            </a:r>
            <a:r>
              <a:rPr lang="en-US" sz="2800" b="1" dirty="0">
                <a:latin typeface="+mn-lt"/>
              </a:rPr>
              <a:t>Arduino</a:t>
            </a:r>
            <a:r>
              <a:rPr lang="el-GR" sz="2800" b="1" dirty="0">
                <a:latin typeface="+mn-lt"/>
              </a:rPr>
              <a:t>;</a:t>
            </a:r>
            <a:endParaRPr lang="en-US" sz="2800" b="1" dirty="0">
              <a:latin typeface="+mn-lt"/>
            </a:endParaRPr>
          </a:p>
          <a:p>
            <a:pPr marL="1371600" lvl="2" indent="-4572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Μας παρέχει την αντίσταση </a:t>
            </a:r>
            <a:r>
              <a:rPr lang="en-US" sz="1800" dirty="0">
                <a:latin typeface="+mn-lt"/>
              </a:rPr>
              <a:t>pull-up resistor </a:t>
            </a:r>
            <a:r>
              <a:rPr lang="el-GR" sz="1800" dirty="0">
                <a:latin typeface="+mn-lt"/>
              </a:rPr>
              <a:t>και έτσι δεν χρειάζεται να την εγκαταστήσετε εξωτερικά στα κυκλώματα σας</a:t>
            </a:r>
            <a:r>
              <a:rPr lang="en-US" sz="1800" dirty="0">
                <a:latin typeface="+mn-lt"/>
              </a:rPr>
              <a:t>.</a:t>
            </a:r>
          </a:p>
          <a:p>
            <a:pPr marL="1371600" lvl="2" indent="-4572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Η αντίσταση έχει ενσωματωθεί στον ελεγκτή </a:t>
            </a:r>
            <a:r>
              <a:rPr lang="el-GR" sz="1800" dirty="0" err="1">
                <a:latin typeface="+mn-lt"/>
              </a:rPr>
              <a:t>Arduino</a:t>
            </a:r>
            <a:r>
              <a:rPr lang="el-GR" sz="1800" dirty="0">
                <a:latin typeface="+mn-lt"/>
              </a:rPr>
              <a:t>.</a:t>
            </a:r>
            <a:r>
              <a:rPr lang="en-US" sz="18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b="1" cap="all" dirty="0" err="1"/>
              <a:t>ΨΗΦΙΑΚΕς</a:t>
            </a:r>
            <a:r>
              <a:rPr lang="el-GR" b="1" cap="all" dirty="0"/>
              <a:t> ΕΙΣΟΔΟΙ </a:t>
            </a:r>
            <a:r>
              <a:rPr lang="en-US" b="1" cap="all" dirty="0"/>
              <a:t>; </a:t>
            </a:r>
            <a:r>
              <a:rPr lang="el-GR" b="1" cap="all" dirty="0"/>
              <a:t>ΑΝΤΙΣΤΑΣΕΙΣ </a:t>
            </a:r>
            <a:r>
              <a:rPr lang="en-US" b="1" cap="all" dirty="0"/>
              <a:t>PULL-UP </a:t>
            </a:r>
            <a:r>
              <a:rPr lang="el-GR" b="1" cap="all" dirty="0"/>
              <a:t>ΚΑΙ</a:t>
            </a:r>
            <a:r>
              <a:rPr lang="en-US" b="1" cap="all" dirty="0"/>
              <a:t> PULL-DOWN 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068" y="2641360"/>
            <a:ext cx="2441728" cy="20361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4933" y="4618249"/>
            <a:ext cx="84541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dirty="0">
                <a:latin typeface="+mn-lt"/>
              </a:rPr>
              <a:t>Μπορείτε να ρυθμίστε αυτή την επιλογή χρησιμοποιώντας την συνάρτηση</a:t>
            </a:r>
            <a:r>
              <a:rPr lang="en-US" dirty="0">
                <a:latin typeface="+mn-lt"/>
              </a:rPr>
              <a:t>: </a:t>
            </a:r>
          </a:p>
          <a:p>
            <a:pPr algn="ctr"/>
            <a:endParaRPr lang="en-US" b="1" dirty="0">
              <a:latin typeface="+mn-lt"/>
            </a:endParaRPr>
          </a:p>
          <a:p>
            <a:pPr algn="ctr"/>
            <a:r>
              <a:rPr lang="en-US" b="1" dirty="0" err="1">
                <a:latin typeface="+mn-lt"/>
              </a:rPr>
              <a:t>pinMode</a:t>
            </a:r>
            <a:r>
              <a:rPr lang="en-US" b="1" dirty="0">
                <a:latin typeface="+mn-lt"/>
              </a:rPr>
              <a:t> (n, INPUT_PULLUP)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n </a:t>
            </a:r>
            <a:r>
              <a:rPr lang="el-GR" dirty="0">
                <a:latin typeface="+mn-lt"/>
              </a:rPr>
              <a:t>αναπαριστά τον ακροδέκτη εισόδου που θέλετε να συνδέσετε με την αντίσταση </a:t>
            </a:r>
            <a:r>
              <a:rPr lang="en-US" dirty="0">
                <a:latin typeface="+mn-lt"/>
              </a:rPr>
              <a:t>pull-up.  </a:t>
            </a:r>
          </a:p>
        </p:txBody>
      </p:sp>
    </p:spTree>
    <p:extLst>
      <p:ext uri="{BB962C8B-B14F-4D97-AF65-F5344CB8AC3E}">
        <p14:creationId xmlns:p14="http://schemas.microsoft.com/office/powerpoint/2010/main" val="336777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b="1" cap="all" dirty="0"/>
              <a:t>ΔΙΑΚΟΠΕΣ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509451" y="901337"/>
            <a:ext cx="81773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Μια </a:t>
            </a:r>
            <a:r>
              <a:rPr lang="el-GR" b="1" dirty="0">
                <a:latin typeface="+mn-lt"/>
              </a:rPr>
              <a:t>διακοπή δεν σημαίνει απαραίτητα ότι ο ελεγκτής σταματά εντελώς</a:t>
            </a:r>
            <a:r>
              <a:rPr lang="el-GR" dirty="0">
                <a:latin typeface="+mn-lt"/>
              </a:rPr>
              <a:t>. </a:t>
            </a:r>
            <a:r>
              <a:rPr lang="el-GR" b="1" dirty="0">
                <a:latin typeface="+mn-lt"/>
              </a:rPr>
              <a:t>Διακόπτει την εργασία που κάνει εκείνη την στιγμή και εκτελεί μια άλλη</a:t>
            </a: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Πως προκαλούμε μια διακοπή ;</a:t>
            </a:r>
            <a:r>
              <a:rPr lang="en-US" dirty="0">
                <a:latin typeface="+mn-lt"/>
              </a:rPr>
              <a:t>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Ο πιο συνηθισμένος τρόπος είναι τα εξωτερικά περιφερειακά να στέλνουν σήματα μέσω συγκεκριμένων ακροδεκτών του ελεγκτή</a:t>
            </a:r>
            <a:endParaRPr lang="en-US" dirty="0"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+mn-lt"/>
              </a:rPr>
              <a:t>Το </a:t>
            </a:r>
            <a:r>
              <a:rPr lang="en-US" dirty="0">
                <a:latin typeface="+mn-lt"/>
              </a:rPr>
              <a:t>Arduino UNO </a:t>
            </a:r>
            <a:r>
              <a:rPr lang="el-GR" dirty="0">
                <a:latin typeface="+mn-lt"/>
              </a:rPr>
              <a:t>έχει δύο διαφορετικές πηγές ή ακροδέκτες διακοπών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το </a:t>
            </a:r>
            <a:r>
              <a:rPr lang="en-US" dirty="0">
                <a:latin typeface="+mn-lt"/>
              </a:rPr>
              <a:t>D2/INT0 </a:t>
            </a:r>
            <a:r>
              <a:rPr lang="el-GR" dirty="0">
                <a:latin typeface="+mn-lt"/>
              </a:rPr>
              <a:t>και το</a:t>
            </a:r>
            <a:r>
              <a:rPr lang="en-US" dirty="0">
                <a:latin typeface="+mn-lt"/>
              </a:rPr>
              <a:t> D3/INT1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15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b="1" cap="all" dirty="0"/>
              <a:t>ΔΙΑΚΟΠΕΣ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509451" y="901337"/>
            <a:ext cx="817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latin typeface="+mn-lt"/>
              </a:rPr>
              <a:t>Τι συμβαίνει όταν ο ελεγκτής λάβει ένα αίτημα διακοπής</a:t>
            </a:r>
            <a:r>
              <a:rPr lang="en-US" sz="2400" b="1" dirty="0">
                <a:latin typeface="+mn-lt"/>
              </a:rPr>
              <a:t>? </a:t>
            </a:r>
            <a:endParaRPr lang="es-ES" sz="2400" b="1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297" y="1467500"/>
            <a:ext cx="3409406" cy="302143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8823" y="4637899"/>
            <a:ext cx="86084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latin typeface="+mn-lt"/>
              </a:rPr>
              <a:t>α. Ο ελεγκτής εκτελεί το κυρίως πρόγραμμα του.</a:t>
            </a:r>
            <a:endParaRPr lang="en-US" sz="1400" dirty="0">
              <a:latin typeface="+mn-lt"/>
            </a:endParaRPr>
          </a:p>
          <a:p>
            <a:r>
              <a:rPr lang="el-GR" sz="1400" dirty="0">
                <a:latin typeface="+mn-lt"/>
              </a:rPr>
              <a:t>β. Σε κάποιο σημείο ένα περιφερειακό στέλνει αίτημα και προκαλεί μια διακοπή.</a:t>
            </a:r>
            <a:endParaRPr lang="en-US" sz="1400" dirty="0">
              <a:latin typeface="+mn-lt"/>
            </a:endParaRPr>
          </a:p>
          <a:p>
            <a:r>
              <a:rPr lang="el-GR" sz="1400" dirty="0">
                <a:latin typeface="+mn-lt"/>
              </a:rPr>
              <a:t>γ. Ο ελεγκτής αναστέλλει το κυρίως πρόγραμμα και ξεκινά να εκτελεί ένα πρόγραμμα για την αντιμετώπιση του συμβάντος, γνωστό και ως ISR (</a:t>
            </a:r>
            <a:r>
              <a:rPr lang="el-GR" sz="1400" dirty="0" err="1">
                <a:latin typeface="+mn-lt"/>
              </a:rPr>
              <a:t>Routine</a:t>
            </a:r>
            <a:r>
              <a:rPr lang="el-GR" sz="1400" dirty="0">
                <a:latin typeface="+mn-lt"/>
              </a:rPr>
              <a:t> </a:t>
            </a:r>
            <a:r>
              <a:rPr lang="el-GR" sz="1400" dirty="0" err="1">
                <a:latin typeface="+mn-lt"/>
              </a:rPr>
              <a:t>Service</a:t>
            </a:r>
            <a:r>
              <a:rPr lang="el-GR" sz="1400" dirty="0">
                <a:latin typeface="+mn-lt"/>
              </a:rPr>
              <a:t> </a:t>
            </a:r>
            <a:r>
              <a:rPr lang="el-GR" sz="1400" dirty="0" err="1">
                <a:latin typeface="+mn-lt"/>
              </a:rPr>
              <a:t>Interrupt</a:t>
            </a:r>
            <a:r>
              <a:rPr lang="el-GR" sz="1400" dirty="0">
                <a:latin typeface="+mn-lt"/>
              </a:rPr>
              <a:t> – ρουτίνα εξυπηρέτησης διακοπής).</a:t>
            </a:r>
            <a:r>
              <a:rPr lang="en-US" sz="1400" dirty="0">
                <a:latin typeface="+mn-lt"/>
              </a:rPr>
              <a:t> </a:t>
            </a:r>
            <a:endParaRPr lang="el-GR" sz="1400" dirty="0">
              <a:latin typeface="+mn-lt"/>
            </a:endParaRPr>
          </a:p>
          <a:p>
            <a:r>
              <a:rPr lang="el-GR" sz="1400" dirty="0">
                <a:latin typeface="+mn-lt"/>
              </a:rPr>
              <a:t>δ. Μόλις ολοκληρωθεί η εκτέλεση της ρουτίνας εξυπηρέτησης της διακοπής, ο ελεγκτής επιστρέφει στο κυρίως πρόγραμμα.</a:t>
            </a:r>
            <a:endParaRPr lang="en-US" sz="1400" dirty="0">
              <a:latin typeface="+mn-lt"/>
            </a:endParaRPr>
          </a:p>
          <a:p>
            <a:r>
              <a:rPr lang="el-GR" sz="1400" dirty="0">
                <a:latin typeface="+mn-lt"/>
              </a:rPr>
              <a:t>ε. Η εκτέλεση συνεχίζεται από εκεί που σταμάτησε.</a:t>
            </a:r>
            <a:r>
              <a:rPr lang="en-US" sz="14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9813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65384</TotalTime>
  <Words>973</Words>
  <Application>Microsoft Office PowerPoint</Application>
  <PresentationFormat>Προβολή στην οθόνη (4:3)</PresentationFormat>
  <Paragraphs>146</Paragraphs>
  <Slides>14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Παρουσίαση του PowerPoint</vt:lpstr>
      <vt:lpstr>Σκοπός και περίγραμμα της ενότητας 2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spiros</cp:lastModifiedBy>
  <cp:revision>1851</cp:revision>
  <cp:lastPrinted>2018-01-26T17:11:53Z</cp:lastPrinted>
  <dcterms:created xsi:type="dcterms:W3CDTF">2010-11-09T19:06:29Z</dcterms:created>
  <dcterms:modified xsi:type="dcterms:W3CDTF">2018-06-19T13:38:47Z</dcterms:modified>
</cp:coreProperties>
</file>