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8" r:id="rId2"/>
  </p:sldMasterIdLst>
  <p:notesMasterIdLst>
    <p:notesMasterId r:id="rId20"/>
  </p:notesMasterIdLst>
  <p:handoutMasterIdLst>
    <p:handoutMasterId r:id="rId21"/>
  </p:handoutMasterIdLst>
  <p:sldIdLst>
    <p:sldId id="549" r:id="rId3"/>
    <p:sldId id="537" r:id="rId4"/>
    <p:sldId id="482" r:id="rId5"/>
    <p:sldId id="553" r:id="rId6"/>
    <p:sldId id="560" r:id="rId7"/>
    <p:sldId id="559" r:id="rId8"/>
    <p:sldId id="558" r:id="rId9"/>
    <p:sldId id="557" r:id="rId10"/>
    <p:sldId id="563" r:id="rId11"/>
    <p:sldId id="556" r:id="rId12"/>
    <p:sldId id="562" r:id="rId13"/>
    <p:sldId id="564" r:id="rId14"/>
    <p:sldId id="561" r:id="rId15"/>
    <p:sldId id="565" r:id="rId16"/>
    <p:sldId id="566" r:id="rId17"/>
    <p:sldId id="567" r:id="rId18"/>
    <p:sldId id="55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73">
          <p15:clr>
            <a:srgbClr val="A4A3A4"/>
          </p15:clr>
        </p15:guide>
        <p15:guide id="2" pos="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913"/>
    <a:srgbClr val="005777"/>
    <a:srgbClr val="BFDDB4"/>
    <a:srgbClr val="E6E6E6"/>
    <a:srgbClr val="DDD9C3"/>
    <a:srgbClr val="DDCFB2"/>
    <a:srgbClr val="FFCC99"/>
    <a:srgbClr val="FF9966"/>
    <a:srgbClr val="0066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48" autoAdjust="0"/>
    <p:restoredTop sz="93039" autoAdjust="0"/>
  </p:normalViewPr>
  <p:slideViewPr>
    <p:cSldViewPr snapToGrid="0">
      <p:cViewPr varScale="1">
        <p:scale>
          <a:sx n="72" d="100"/>
          <a:sy n="72" d="100"/>
        </p:scale>
        <p:origin x="1722" y="66"/>
      </p:cViewPr>
      <p:guideLst>
        <p:guide orient="horz" pos="773"/>
        <p:guide pos="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53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7ADA-1638-0643-890A-87F56AED39E9}" type="datetimeFigureOut">
              <a:rPr lang="en-US" smtClean="0"/>
              <a:t>19-Jun-18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E7830-05BA-0F48-BBED-6CDD62CC9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6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BE53219-3A05-3D4B-895A-3050F53C4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0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7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64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2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77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61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30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31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29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72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8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22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57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36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49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480-73E2-41E9-8038-AB1D1AC0B473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1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4110-ADAF-4F03-80B9-170642E5484D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36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80D3-900E-422F-9FAD-55CC391E966A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035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5" name="Θέση αριθμού διαφάνειας 5">
            <a:extLst>
              <a:ext uri="{FF2B5EF4-FFF2-40B4-BE49-F238E27FC236}">
                <a16:creationId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397473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8" name="Θέση αριθμού διαφάνειας 5">
            <a:extLst>
              <a:ext uri="{FF2B5EF4-FFF2-40B4-BE49-F238E27FC236}">
                <a16:creationId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5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27923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74869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81394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00635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249939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6169-1127-4362-8540-AC4E97E8AA5C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630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625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32363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90013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4072264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385988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6CCA-63C4-4CF9-AE39-DAD6F533A7F9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892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74A-DA73-4F45-A5DB-BD9EAE214494}" type="datetime1">
              <a:rPr lang="el-GR" smtClean="0"/>
              <a:t>19/6/2018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1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B3C0-A42E-43C6-B463-F993698F7A97}" type="datetime1">
              <a:rPr lang="el-GR" smtClean="0"/>
              <a:t>19/6/2018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24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D79E-706B-4D49-A0E4-1F8E35DF1797}" type="datetime1">
              <a:rPr lang="el-GR" smtClean="0"/>
              <a:t>19/6/2018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55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B233-2020-4E2E-8C15-84DAA0EF36E8}" type="datetime1">
              <a:rPr lang="el-GR" smtClean="0"/>
              <a:t>19/6/2018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863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A766-CA29-40F2-83BC-EF09261BB5FC}" type="datetime1">
              <a:rPr lang="el-GR" smtClean="0"/>
              <a:t>19/6/2018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48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54C4-4236-43A6-B912-090A3C0F9032}" type="datetime1">
              <a:rPr lang="el-GR" smtClean="0"/>
              <a:t>19/6/2018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209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E18B-A9AC-444A-8F3D-6587E3DE7D78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64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53" r:id="rId12"/>
    <p:sldLayoutId id="214748366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96632" y="3174542"/>
            <a:ext cx="2174773" cy="2273625"/>
          </a:xfrm>
          <a:prstGeom prst="rect">
            <a:avLst/>
          </a:prstGeom>
        </p:spPr>
      </p:pic>
      <p:sp>
        <p:nvSpPr>
          <p:cNvPr id="603144" name="Rectangle 8"/>
          <p:cNvSpPr>
            <a:spLocks noChangeArrowheads="1"/>
          </p:cNvSpPr>
          <p:nvPr userDrawn="1"/>
        </p:nvSpPr>
        <p:spPr bwMode="auto">
          <a:xfrm>
            <a:off x="-1" y="5384800"/>
            <a:ext cx="8766770" cy="1282700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616075" eaLnBrk="0" hangingPunct="0">
              <a:lnSpc>
                <a:spcPct val="110000"/>
              </a:lnSpc>
              <a:defRPr/>
            </a:pP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TEICrete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b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Heraklion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Crete, Greece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051" name="Oval 15"/>
          <p:cNvSpPr>
            <a:spLocks noChangeArrowheads="1"/>
          </p:cNvSpPr>
          <p:nvPr userDrawn="1"/>
        </p:nvSpPr>
        <p:spPr bwMode="auto">
          <a:xfrm>
            <a:off x="101600" y="5241925"/>
            <a:ext cx="1487488" cy="1539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pic>
        <p:nvPicPr>
          <p:cNvPr id="2052" name="Picture 7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5213350"/>
            <a:ext cx="15732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ChangeArrowheads="1"/>
          </p:cNvSpPr>
          <p:nvPr userDrawn="1"/>
        </p:nvSpPr>
        <p:spPr bwMode="auto">
          <a:xfrm>
            <a:off x="0" y="1319213"/>
            <a:ext cx="9209088" cy="1774825"/>
          </a:xfrm>
          <a:prstGeom prst="rect">
            <a:avLst/>
          </a:prstGeom>
          <a:solidFill>
            <a:srgbClr val="80808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18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-3175" y="1317625"/>
            <a:ext cx="6991350" cy="77788"/>
          </a:xfrm>
          <a:prstGeom prst="rect">
            <a:avLst/>
          </a:prstGeom>
          <a:solidFill>
            <a:srgbClr val="005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l-G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31838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175" algn="r" eaLnBrk="0" hangingPunct="0">
              <a:lnSpc>
                <a:spcPct val="110000"/>
              </a:lnSpc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Technological Educational Institute of Crete</a:t>
            </a:r>
            <a:endParaRPr 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>
            <a:off x="2505075" y="3022600"/>
            <a:ext cx="6667500" cy="77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l-GR" sz="2400" dirty="0">
              <a:solidFill>
                <a:srgbClr val="000000"/>
              </a:solidFill>
              <a:latin typeface="Times New Roman" pitchFamily="18" charset="0"/>
              <a:ea typeface="ＭＳ Ｐゴシック" pitchFamily="-111" charset="-128"/>
              <a:cs typeface="+mn-cs"/>
            </a:endParaRPr>
          </a:p>
        </p:txBody>
      </p:sp>
      <p:pic>
        <p:nvPicPr>
          <p:cNvPr id="11" name="Imagen 34"/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62" y="4559984"/>
            <a:ext cx="3131798" cy="681941"/>
          </a:xfrm>
          <a:prstGeom prst="rect">
            <a:avLst/>
          </a:prstGeom>
        </p:spPr>
      </p:pic>
      <p:pic>
        <p:nvPicPr>
          <p:cNvPr id="12" name="Imagen 50"/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05" y="5467537"/>
            <a:ext cx="3106436" cy="111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9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9pPr>
    </p:titleStyle>
    <p:bodyStyle>
      <a:lvl1pPr marL="269875" indent="-269875" algn="l" rtl="0" eaLnBrk="0" fontAlgn="base" hangingPunct="0">
        <a:spcBef>
          <a:spcPct val="25000"/>
        </a:spcBef>
        <a:spcAft>
          <a:spcPct val="0"/>
        </a:spcAft>
        <a:buFont typeface="Wingdings" charset="0"/>
        <a:buChar char="§"/>
        <a:defRPr sz="1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7063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□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0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978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0"/>
        </a:defRPr>
      </a:lvl5pPr>
      <a:lvl6pPr marL="24352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8924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3496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068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UNIT 1</a:t>
            </a:r>
          </a:p>
          <a:p>
            <a:pPr algn="ctr"/>
            <a:r>
              <a:rPr lang="el-GR" sz="3600" dirty="0">
                <a:solidFill>
                  <a:prstClr val="white"/>
                </a:solidFill>
              </a:rPr>
              <a:t>Τα Πρώτα Προγράμματα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81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185651" y="1168631"/>
            <a:ext cx="845413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600" u="sng" cap="all" dirty="0"/>
              <a:t>Η ΣΥΝΑΡΤΗΣΗ </a:t>
            </a:r>
            <a:r>
              <a:rPr lang="en-GB" sz="1600" u="sng" cap="all" dirty="0"/>
              <a:t>PINMODE() </a:t>
            </a:r>
          </a:p>
          <a:p>
            <a:pPr lvl="1"/>
            <a:endParaRPr lang="en-GB" sz="1600" cap="all" dirty="0"/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l-GR" sz="1800" dirty="0">
                <a:latin typeface="+mn-lt"/>
              </a:rPr>
              <a:t>Καθορίζει έναν από τους ακροδέκτες του ελεγκτή </a:t>
            </a:r>
            <a:r>
              <a:rPr lang="en-US" sz="1800" dirty="0">
                <a:latin typeface="+mn-lt"/>
              </a:rPr>
              <a:t>Arduino </a:t>
            </a:r>
            <a:r>
              <a:rPr lang="el-GR" sz="1800" dirty="0">
                <a:latin typeface="+mn-lt"/>
              </a:rPr>
              <a:t>ως είσοδο ή έξοδο</a:t>
            </a:r>
            <a:endParaRPr lang="en-US" sz="1800" dirty="0">
              <a:latin typeface="+mn-lt"/>
            </a:endParaRPr>
          </a:p>
          <a:p>
            <a:pPr lvl="3"/>
            <a:endParaRPr lang="en-GB" sz="1800" dirty="0">
              <a:latin typeface="+mn-lt"/>
            </a:endParaRP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l-GR" sz="1800" dirty="0">
                <a:latin typeface="+mn-lt"/>
              </a:rPr>
              <a:t>Συνήθως βρίσκεται στην αρχή του προγράμματος μέσα στην συνάρτηση </a:t>
            </a:r>
            <a:r>
              <a:rPr lang="en-US" sz="1800" dirty="0">
                <a:latin typeface="+mn-lt"/>
              </a:rPr>
              <a:t>setup() </a:t>
            </a:r>
          </a:p>
          <a:p>
            <a:pPr lvl="3"/>
            <a:endParaRPr lang="en-GB" sz="1800" dirty="0">
              <a:latin typeface="+mn-lt"/>
            </a:endParaRP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l-GR" sz="1800" dirty="0">
                <a:latin typeface="+mn-lt"/>
              </a:rPr>
              <a:t>Όλοι οι ακροδέκτες ορίζονται αυτόματα ως είσοδοι όταν </a:t>
            </a:r>
            <a:r>
              <a:rPr lang="el-GR" sz="1800" dirty="0" err="1">
                <a:latin typeface="+mn-lt"/>
              </a:rPr>
              <a:t>επανεκκινείται</a:t>
            </a:r>
            <a:r>
              <a:rPr lang="el-GR" sz="1800" dirty="0">
                <a:latin typeface="+mn-lt"/>
              </a:rPr>
              <a:t> το σύστημα. </a:t>
            </a:r>
            <a:r>
              <a:rPr lang="en-US" sz="1800" dirty="0">
                <a:latin typeface="+mn-lt"/>
              </a:rPr>
              <a:t> </a:t>
            </a:r>
            <a:endParaRPr lang="en-GB" sz="1600" cap="all" dirty="0"/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s-ES" sz="1600" cap="al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l-GR" cap="all" dirty="0"/>
              <a:t>ΔΗΛΩΣΕΙΣ ΠΡΟΓΡΑΜΜΑΤΟΣ</a:t>
            </a:r>
            <a:endParaRPr lang="es-ES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10</a:t>
            </a:fld>
            <a:endParaRPr lang="el-GR" sz="1000" dirty="0"/>
          </a:p>
        </p:txBody>
      </p:sp>
      <p:sp>
        <p:nvSpPr>
          <p:cNvPr id="5" name="Rectángulo 4"/>
          <p:cNvSpPr/>
          <p:nvPr/>
        </p:nvSpPr>
        <p:spPr>
          <a:xfrm>
            <a:off x="185651" y="3970747"/>
            <a:ext cx="8292143" cy="17081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l-GR" b="1" dirty="0"/>
              <a:t>Σύνταξη</a:t>
            </a:r>
            <a:r>
              <a:rPr lang="es-ES" b="1" dirty="0"/>
              <a:t>:</a:t>
            </a:r>
          </a:p>
          <a:p>
            <a:pPr algn="ctr"/>
            <a:r>
              <a:rPr lang="es-ES" dirty="0"/>
              <a:t>	</a:t>
            </a:r>
            <a:r>
              <a:rPr lang="en-US" b="1" dirty="0" err="1">
                <a:latin typeface="+mn-lt"/>
              </a:rPr>
              <a:t>pinMode</a:t>
            </a:r>
            <a:r>
              <a:rPr lang="en-US" b="1" dirty="0">
                <a:latin typeface="+mn-lt"/>
              </a:rPr>
              <a:t>(</a:t>
            </a:r>
            <a:r>
              <a:rPr lang="en-US" b="1" dirty="0" err="1">
                <a:latin typeface="+mn-lt"/>
              </a:rPr>
              <a:t>pin,mode</a:t>
            </a:r>
            <a:r>
              <a:rPr lang="en-US" b="1" dirty="0">
                <a:latin typeface="+mn-lt"/>
              </a:rPr>
              <a:t>);</a:t>
            </a:r>
          </a:p>
          <a:p>
            <a:endParaRPr lang="en-US" dirty="0"/>
          </a:p>
          <a:p>
            <a:r>
              <a:rPr lang="en-US" sz="1600" dirty="0">
                <a:latin typeface="+mn-lt"/>
              </a:rPr>
              <a:t>pin: </a:t>
            </a:r>
            <a:r>
              <a:rPr lang="el-GR" sz="1600" dirty="0">
                <a:latin typeface="+mn-lt"/>
              </a:rPr>
              <a:t>ο αριθμός του ακροδέκτη που θέλουμε να ορίσουμε.</a:t>
            </a:r>
            <a:r>
              <a:rPr lang="en-US" sz="1600" dirty="0">
                <a:latin typeface="+mn-lt"/>
              </a:rPr>
              <a:t> </a:t>
            </a:r>
            <a:r>
              <a:rPr lang="el-GR" sz="1600" dirty="0">
                <a:latin typeface="+mn-lt"/>
              </a:rPr>
              <a:t>Στον ελεγκτή </a:t>
            </a:r>
            <a:r>
              <a:rPr lang="en-US" sz="1600" dirty="0">
                <a:latin typeface="+mn-lt"/>
              </a:rPr>
              <a:t>Arduino</a:t>
            </a:r>
            <a:r>
              <a:rPr lang="el-GR" sz="1600" dirty="0">
                <a:latin typeface="+mn-lt"/>
              </a:rPr>
              <a:t> ο αριθμός αυτός μπορεί να είναι από </a:t>
            </a:r>
            <a:r>
              <a:rPr lang="en-US" sz="1600" dirty="0">
                <a:latin typeface="+mn-lt"/>
              </a:rPr>
              <a:t>0 </a:t>
            </a:r>
            <a:r>
              <a:rPr lang="el-GR" sz="1600" dirty="0">
                <a:latin typeface="+mn-lt"/>
              </a:rPr>
              <a:t>έως</a:t>
            </a:r>
            <a:r>
              <a:rPr lang="en-US" sz="1600" dirty="0">
                <a:latin typeface="+mn-lt"/>
              </a:rPr>
              <a:t> 13 </a:t>
            </a:r>
            <a:endParaRPr lang="el-GR" sz="1600" dirty="0">
              <a:latin typeface="+mn-lt"/>
            </a:endParaRPr>
          </a:p>
          <a:p>
            <a:r>
              <a:rPr lang="en-US" sz="1600" dirty="0">
                <a:latin typeface="+mn-lt"/>
              </a:rPr>
              <a:t>Mode: </a:t>
            </a:r>
            <a:r>
              <a:rPr lang="el-GR" sz="1600" dirty="0">
                <a:latin typeface="+mn-lt"/>
              </a:rPr>
              <a:t>Καθορίζει αν λειτουργεί ως ΕΙΣΟΔΟΣ ή ΕΞΟΔΟΣ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7408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185651" y="1168631"/>
            <a:ext cx="845413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600" u="sng" cap="all" dirty="0"/>
              <a:t>Η </a:t>
            </a:r>
            <a:r>
              <a:rPr lang="el-GR" sz="1600" u="sng" cap="all" dirty="0" err="1"/>
              <a:t>συναρτηση</a:t>
            </a:r>
            <a:r>
              <a:rPr lang="el-GR" sz="1600" u="sng" cap="all" dirty="0"/>
              <a:t> </a:t>
            </a:r>
            <a:r>
              <a:rPr lang="en-GB" sz="1600" u="sng" cap="all" dirty="0" err="1"/>
              <a:t>digitalread</a:t>
            </a:r>
            <a:r>
              <a:rPr lang="en-GB" sz="1600" u="sng" cap="all" dirty="0"/>
              <a:t>() </a:t>
            </a:r>
          </a:p>
          <a:p>
            <a:pPr lvl="1"/>
            <a:endParaRPr lang="en-GB" sz="1600" cap="all" dirty="0"/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l-GR" sz="1800" dirty="0">
                <a:latin typeface="+mn-lt"/>
              </a:rPr>
              <a:t>Αυτή η συνάρτηση διαβάζει και επιστρέφει την δυαδική λογική κατάσταση </a:t>
            </a:r>
            <a:r>
              <a:rPr lang="en-US" sz="1800" dirty="0">
                <a:latin typeface="+mn-lt"/>
              </a:rPr>
              <a:t>(“1” </a:t>
            </a:r>
            <a:r>
              <a:rPr lang="el-GR" sz="1800" dirty="0">
                <a:latin typeface="+mn-lt"/>
              </a:rPr>
              <a:t>ή</a:t>
            </a:r>
            <a:r>
              <a:rPr lang="en-US" sz="1800" dirty="0">
                <a:latin typeface="+mn-lt"/>
              </a:rPr>
              <a:t> “0”) </a:t>
            </a:r>
            <a:r>
              <a:rPr lang="el-GR" sz="1800" dirty="0">
                <a:latin typeface="+mn-lt"/>
              </a:rPr>
              <a:t>οποιουδήποτε ακροδέκτη του ελεγκτή </a:t>
            </a:r>
            <a:r>
              <a:rPr lang="en-US" sz="1800" dirty="0">
                <a:latin typeface="+mn-lt"/>
              </a:rPr>
              <a:t>Arduino</a:t>
            </a:r>
            <a:endParaRPr lang="en-GB" sz="1800" dirty="0">
              <a:latin typeface="+mn-lt"/>
            </a:endParaRPr>
          </a:p>
          <a:p>
            <a:pPr lvl="3"/>
            <a:endParaRPr lang="en-GB" sz="1600" cap="all" dirty="0"/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s-ES" sz="1600" cap="al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l-GR" cap="all" dirty="0"/>
              <a:t>ΔΗΛΩΣΕΙΣ ΠΡΟΓΡΑΜΜΑΤΟΣ</a:t>
            </a:r>
            <a:endParaRPr lang="es-ES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11</a:t>
            </a:fld>
            <a:endParaRPr lang="el-GR" sz="1000" dirty="0"/>
          </a:p>
        </p:txBody>
      </p:sp>
      <p:sp>
        <p:nvSpPr>
          <p:cNvPr id="5" name="Rectángulo 4"/>
          <p:cNvSpPr/>
          <p:nvPr/>
        </p:nvSpPr>
        <p:spPr>
          <a:xfrm>
            <a:off x="185651" y="2798185"/>
            <a:ext cx="8657903" cy="14619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l-GR" b="1" dirty="0"/>
              <a:t>Σύνταξη</a:t>
            </a:r>
            <a:r>
              <a:rPr lang="es-ES" b="1" dirty="0"/>
              <a:t>:</a:t>
            </a:r>
          </a:p>
          <a:p>
            <a:pPr algn="ctr"/>
            <a:r>
              <a:rPr lang="es-ES" dirty="0"/>
              <a:t>	</a:t>
            </a:r>
            <a:r>
              <a:rPr lang="en-US" b="1" dirty="0" err="1">
                <a:latin typeface="+mn-lt"/>
              </a:rPr>
              <a:t>digitalRead</a:t>
            </a:r>
            <a:r>
              <a:rPr lang="en-US" b="1" dirty="0">
                <a:latin typeface="+mn-lt"/>
              </a:rPr>
              <a:t>(pin);</a:t>
            </a:r>
          </a:p>
          <a:p>
            <a:pPr algn="ctr"/>
            <a:endParaRPr lang="en-US" b="1" dirty="0">
              <a:latin typeface="+mn-lt"/>
            </a:endParaRPr>
          </a:p>
          <a:p>
            <a:r>
              <a:rPr lang="en-US" sz="1600" dirty="0">
                <a:latin typeface="+mn-lt"/>
              </a:rPr>
              <a:t>pin: </a:t>
            </a:r>
            <a:r>
              <a:rPr lang="el-GR" sz="1600" dirty="0">
                <a:latin typeface="+mn-lt"/>
              </a:rPr>
              <a:t>Δείχνει τον αριθμό του ακροδέκτη που θα διαβάσουμε.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Στον ελεγκτή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Arduino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 ο αριθμός αυτός μπορεί να είναι από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0 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έως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13 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0739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185651" y="1168631"/>
            <a:ext cx="845413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600" u="sng" cap="all" dirty="0"/>
              <a:t>Η </a:t>
            </a:r>
            <a:r>
              <a:rPr lang="el-GR" sz="1600" u="sng" cap="all" dirty="0" err="1"/>
              <a:t>συναρτηση</a:t>
            </a:r>
            <a:r>
              <a:rPr lang="el-GR" sz="1600" u="sng" cap="all" dirty="0"/>
              <a:t> </a:t>
            </a:r>
            <a:r>
              <a:rPr lang="en-GB" sz="1600" u="sng" cap="all" dirty="0" err="1"/>
              <a:t>digitalwrite</a:t>
            </a:r>
            <a:r>
              <a:rPr lang="en-GB" sz="1600" u="sng" cap="all" dirty="0"/>
              <a:t>() </a:t>
            </a:r>
          </a:p>
          <a:p>
            <a:pPr lvl="1"/>
            <a:endParaRPr lang="en-GB" sz="1600" cap="all" dirty="0"/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l-GR" sz="1800" dirty="0">
                <a:latin typeface="+mn-lt"/>
              </a:rPr>
              <a:t>Γράφει ή θέτει μια δυαδική τιμή </a:t>
            </a:r>
            <a:r>
              <a:rPr lang="en-US" sz="1800" dirty="0">
                <a:latin typeface="+mn-lt"/>
              </a:rPr>
              <a:t>(“1” </a:t>
            </a:r>
            <a:r>
              <a:rPr lang="el-GR" sz="1800" dirty="0">
                <a:latin typeface="+mn-lt"/>
              </a:rPr>
              <a:t>ή</a:t>
            </a:r>
            <a:r>
              <a:rPr lang="en-US" sz="1800" dirty="0">
                <a:latin typeface="+mn-lt"/>
              </a:rPr>
              <a:t> “0”) </a:t>
            </a:r>
            <a:r>
              <a:rPr lang="el-GR" sz="1800" dirty="0">
                <a:latin typeface="+mn-lt"/>
              </a:rPr>
              <a:t>μέσω ενός </a:t>
            </a:r>
            <a:r>
              <a:rPr lang="el-GR" sz="1800" b="1" dirty="0">
                <a:latin typeface="+mn-lt"/>
              </a:rPr>
              <a:t>ακροδέκτη εξόδου</a:t>
            </a:r>
            <a:endParaRPr lang="en-GB" sz="1600" b="1" cap="all" dirty="0"/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s-ES" sz="1600" cap="al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l-GR" cap="all" dirty="0"/>
              <a:t>ΔΗΛΩΣΕΙΣ ΠΡΟΓΡΑΜΜΑΤΟΣ</a:t>
            </a:r>
            <a:endParaRPr lang="es-ES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12</a:t>
            </a:fld>
            <a:endParaRPr lang="el-GR" sz="1000" dirty="0"/>
          </a:p>
        </p:txBody>
      </p:sp>
      <p:sp>
        <p:nvSpPr>
          <p:cNvPr id="5" name="Rectángulo 4"/>
          <p:cNvSpPr/>
          <p:nvPr/>
        </p:nvSpPr>
        <p:spPr>
          <a:xfrm>
            <a:off x="185651" y="2798185"/>
            <a:ext cx="8657903" cy="17081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l-GR" b="1" dirty="0"/>
              <a:t>Σύνταξη</a:t>
            </a:r>
            <a:r>
              <a:rPr lang="es-ES" b="1" dirty="0"/>
              <a:t>:</a:t>
            </a:r>
          </a:p>
          <a:p>
            <a:pPr algn="ctr"/>
            <a:r>
              <a:rPr lang="es-ES" dirty="0"/>
              <a:t>	</a:t>
            </a:r>
            <a:r>
              <a:rPr lang="en-US" b="1" dirty="0" err="1">
                <a:latin typeface="+mn-lt"/>
              </a:rPr>
              <a:t>digitalWrite</a:t>
            </a:r>
            <a:r>
              <a:rPr lang="en-US" b="1" dirty="0">
                <a:latin typeface="+mn-lt"/>
              </a:rPr>
              <a:t>(pin, value);</a:t>
            </a:r>
          </a:p>
          <a:p>
            <a:pPr algn="ctr"/>
            <a:endParaRPr lang="en-US" b="1" dirty="0">
              <a:latin typeface="+mn-lt"/>
            </a:endParaRPr>
          </a:p>
          <a:p>
            <a:r>
              <a:rPr lang="en-US" sz="1600" dirty="0">
                <a:latin typeface="+mn-lt"/>
              </a:rPr>
              <a:t>pin: </a:t>
            </a:r>
            <a:r>
              <a:rPr lang="el-GR" sz="1600" dirty="0">
                <a:latin typeface="+mn-lt"/>
              </a:rPr>
              <a:t>Δείχνει τον αριθμό του ακροδέκτη που θα διαβάσουμε. Στον ελεγκτή </a:t>
            </a:r>
            <a:r>
              <a:rPr lang="el-GR" sz="1600" dirty="0" err="1">
                <a:latin typeface="+mn-lt"/>
              </a:rPr>
              <a:t>Arduino</a:t>
            </a:r>
            <a:r>
              <a:rPr lang="el-GR" sz="1600" dirty="0">
                <a:latin typeface="+mn-lt"/>
              </a:rPr>
              <a:t> ο αριθμός αυτός μπορεί να είναι από 0 έως 13 </a:t>
            </a:r>
          </a:p>
          <a:p>
            <a:r>
              <a:rPr lang="en-GB" sz="1600" dirty="0">
                <a:latin typeface="+mn-lt"/>
              </a:rPr>
              <a:t>Value: </a:t>
            </a:r>
            <a:r>
              <a:rPr lang="el-GR" sz="1600" dirty="0">
                <a:latin typeface="+mn-lt"/>
              </a:rPr>
              <a:t>Προσδιορίζει την τιμή που θα τεθεί</a:t>
            </a:r>
            <a:r>
              <a:rPr lang="en-GB" sz="1600" dirty="0">
                <a:latin typeface="+mn-lt"/>
              </a:rPr>
              <a:t> (“1” </a:t>
            </a:r>
            <a:r>
              <a:rPr lang="el-GR" sz="1600" dirty="0">
                <a:latin typeface="+mn-lt"/>
              </a:rPr>
              <a:t>ή</a:t>
            </a:r>
            <a:r>
              <a:rPr lang="en-GB" sz="1600" dirty="0">
                <a:latin typeface="+mn-lt"/>
              </a:rPr>
              <a:t> “0”).</a:t>
            </a:r>
            <a:endParaRPr lang="es-E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578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185651" y="1168631"/>
            <a:ext cx="8454134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600" u="sng" cap="all" dirty="0"/>
              <a:t>Ο </a:t>
            </a:r>
            <a:r>
              <a:rPr lang="el-GR" sz="1600" u="sng" cap="all" dirty="0" err="1"/>
              <a:t>τελεστησ</a:t>
            </a:r>
            <a:r>
              <a:rPr lang="el-GR" sz="1600" u="sng" cap="all" dirty="0"/>
              <a:t> </a:t>
            </a:r>
            <a:r>
              <a:rPr lang="en-GB" sz="1600" u="sng" cap="all" dirty="0"/>
              <a:t>not</a:t>
            </a:r>
          </a:p>
          <a:p>
            <a:pPr lvl="1"/>
            <a:endParaRPr lang="en-GB" sz="1600" cap="all" dirty="0"/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l-GR" sz="1800" dirty="0">
                <a:latin typeface="+mn-lt"/>
              </a:rPr>
              <a:t>Ο τελεστής αυτός, </a:t>
            </a:r>
            <a:r>
              <a:rPr lang="el-GR" sz="1800" b="1" dirty="0">
                <a:latin typeface="+mn-lt"/>
              </a:rPr>
              <a:t>εκφράζει άρνηση </a:t>
            </a:r>
            <a:r>
              <a:rPr lang="en-US" sz="1800" b="1" dirty="0">
                <a:latin typeface="+mn-lt"/>
              </a:rPr>
              <a:t>(NOT) </a:t>
            </a:r>
            <a:r>
              <a:rPr lang="el-GR" sz="1800" dirty="0">
                <a:latin typeface="+mn-lt"/>
              </a:rPr>
              <a:t>και αναπαρίσταται</a:t>
            </a:r>
            <a:r>
              <a:rPr lang="el-GR" sz="1800" b="1" dirty="0">
                <a:latin typeface="+mn-lt"/>
              </a:rPr>
              <a:t> με ένα θαυμαστικό </a:t>
            </a:r>
            <a:r>
              <a:rPr lang="en-US" sz="1800" b="1" dirty="0">
                <a:latin typeface="+mn-lt"/>
              </a:rPr>
              <a:t>(!)</a:t>
            </a:r>
          </a:p>
          <a:p>
            <a:pPr lvl="3"/>
            <a:endParaRPr lang="en-GB" sz="1800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l-GR" cap="all" dirty="0" err="1"/>
              <a:t>Λογικοι</a:t>
            </a:r>
            <a:r>
              <a:rPr lang="el-GR" cap="all" dirty="0"/>
              <a:t> </a:t>
            </a:r>
            <a:r>
              <a:rPr lang="el-GR" cap="all" dirty="0" err="1"/>
              <a:t>τελεστεσ</a:t>
            </a:r>
            <a:endParaRPr lang="es-ES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13</a:t>
            </a:fld>
            <a:endParaRPr lang="el-GR" sz="1000" dirty="0"/>
          </a:p>
        </p:txBody>
      </p:sp>
      <p:sp>
        <p:nvSpPr>
          <p:cNvPr id="5" name="Rectángulo 4"/>
          <p:cNvSpPr/>
          <p:nvPr/>
        </p:nvSpPr>
        <p:spPr>
          <a:xfrm>
            <a:off x="1610418" y="2563199"/>
            <a:ext cx="6676331" cy="184665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l-GR" dirty="0"/>
              <a:t>Παράδειγμα</a:t>
            </a:r>
            <a:r>
              <a:rPr lang="es-ES" dirty="0"/>
              <a:t>:</a:t>
            </a:r>
          </a:p>
          <a:p>
            <a:endParaRPr lang="es-ES" dirty="0"/>
          </a:p>
          <a:p>
            <a:pPr algn="ctr"/>
            <a:r>
              <a:rPr lang="en-GB" b="1" dirty="0">
                <a:latin typeface="+mn-lt"/>
              </a:rPr>
              <a:t>Value = ! </a:t>
            </a:r>
            <a:r>
              <a:rPr lang="en-GB" b="1" dirty="0" err="1">
                <a:latin typeface="+mn-lt"/>
              </a:rPr>
              <a:t>digitalRead</a:t>
            </a:r>
            <a:r>
              <a:rPr lang="en-GB" b="1" dirty="0">
                <a:latin typeface="+mn-lt"/>
              </a:rPr>
              <a:t>(12);</a:t>
            </a:r>
            <a:endParaRPr lang="es-ES" dirty="0">
              <a:latin typeface="+mn-lt"/>
            </a:endParaRPr>
          </a:p>
          <a:p>
            <a:endParaRPr lang="es-ES" dirty="0"/>
          </a:p>
          <a:p>
            <a:pPr algn="ctr"/>
            <a:r>
              <a:rPr lang="es-ES" dirty="0" err="1">
                <a:latin typeface="+mn-lt"/>
              </a:rPr>
              <a:t>Value</a:t>
            </a:r>
            <a:r>
              <a:rPr lang="es-ES" dirty="0">
                <a:latin typeface="+mn-lt"/>
              </a:rPr>
              <a:t> </a:t>
            </a:r>
            <a:r>
              <a:rPr lang="el-GR" dirty="0">
                <a:latin typeface="+mn-lt"/>
              </a:rPr>
              <a:t>ισούται με </a:t>
            </a:r>
            <a:r>
              <a:rPr lang="es-ES" dirty="0">
                <a:latin typeface="+mn-lt"/>
              </a:rPr>
              <a:t>1 </a:t>
            </a:r>
            <a:r>
              <a:rPr lang="el-GR" dirty="0">
                <a:latin typeface="+mn-lt"/>
              </a:rPr>
              <a:t>αν</a:t>
            </a:r>
            <a:r>
              <a:rPr lang="es-ES" dirty="0">
                <a:latin typeface="+mn-lt"/>
              </a:rPr>
              <a:t> </a:t>
            </a:r>
            <a:r>
              <a:rPr lang="es-ES" dirty="0">
                <a:latin typeface="+mn-lt"/>
                <a:sym typeface="Wingdings" panose="05000000000000000000" pitchFamily="2" charset="2"/>
              </a:rPr>
              <a:t> pin12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είναι στο επίπεδο </a:t>
            </a:r>
            <a:r>
              <a:rPr lang="es-ES" dirty="0">
                <a:latin typeface="+mn-lt"/>
                <a:sym typeface="Wingdings" panose="05000000000000000000" pitchFamily="2" charset="2"/>
              </a:rPr>
              <a:t>0</a:t>
            </a:r>
          </a:p>
          <a:p>
            <a:pPr algn="ctr"/>
            <a:r>
              <a:rPr lang="el-GR" dirty="0">
                <a:latin typeface="+mn-lt"/>
              </a:rPr>
              <a:t>  </a:t>
            </a:r>
            <a:r>
              <a:rPr lang="es-ES" dirty="0" err="1">
                <a:latin typeface="+mn-lt"/>
              </a:rPr>
              <a:t>Value</a:t>
            </a:r>
            <a:r>
              <a:rPr lang="es-ES" dirty="0">
                <a:latin typeface="+mn-lt"/>
              </a:rPr>
              <a:t> </a:t>
            </a:r>
            <a:r>
              <a:rPr lang="el-GR" dirty="0">
                <a:latin typeface="+mn-lt"/>
              </a:rPr>
              <a:t>ισούται με 0</a:t>
            </a:r>
            <a:r>
              <a:rPr lang="es-ES" dirty="0">
                <a:latin typeface="+mn-lt"/>
              </a:rPr>
              <a:t> </a:t>
            </a:r>
            <a:r>
              <a:rPr lang="el-GR" dirty="0">
                <a:latin typeface="+mn-lt"/>
              </a:rPr>
              <a:t>αν</a:t>
            </a:r>
            <a:r>
              <a:rPr lang="es-ES" dirty="0">
                <a:latin typeface="+mn-lt"/>
              </a:rPr>
              <a:t> </a:t>
            </a:r>
            <a:r>
              <a:rPr lang="es-ES" dirty="0">
                <a:latin typeface="+mn-lt"/>
                <a:sym typeface="Wingdings" panose="05000000000000000000" pitchFamily="2" charset="2"/>
              </a:rPr>
              <a:t> pin12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είναι στο επίπεδο </a:t>
            </a:r>
            <a:r>
              <a:rPr lang="es-ES" dirty="0">
                <a:latin typeface="+mn-lt"/>
                <a:sym typeface="Wingdings" panose="05000000000000000000" pitchFamily="2" charset="2"/>
              </a:rPr>
              <a:t>1</a:t>
            </a:r>
            <a:endParaRPr lang="es-E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9717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l-GR" cap="all" dirty="0" err="1"/>
              <a:t>Λογικοι</a:t>
            </a:r>
            <a:r>
              <a:rPr lang="el-GR" cap="all" dirty="0"/>
              <a:t> </a:t>
            </a:r>
            <a:r>
              <a:rPr lang="el-GR" cap="all" dirty="0" err="1"/>
              <a:t>τελεστεσ</a:t>
            </a:r>
            <a:endParaRPr lang="es-ES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14</a:t>
            </a:fld>
            <a:endParaRPr lang="el-GR" sz="1000" dirty="0"/>
          </a:p>
        </p:txBody>
      </p:sp>
      <p:sp>
        <p:nvSpPr>
          <p:cNvPr id="5" name="Rectángulo 4"/>
          <p:cNvSpPr/>
          <p:nvPr/>
        </p:nvSpPr>
        <p:spPr>
          <a:xfrm>
            <a:off x="1214847" y="3400629"/>
            <a:ext cx="6904116" cy="184665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l-GR" dirty="0"/>
              <a:t>Παράδειγμα</a:t>
            </a:r>
            <a:r>
              <a:rPr lang="es-ES" dirty="0"/>
              <a:t>:</a:t>
            </a:r>
          </a:p>
          <a:p>
            <a:endParaRPr lang="es-ES" dirty="0"/>
          </a:p>
          <a:p>
            <a:pPr algn="ctr"/>
            <a:r>
              <a:rPr lang="en-GB" b="1" dirty="0">
                <a:latin typeface="+mn-lt"/>
              </a:rPr>
              <a:t>Value =</a:t>
            </a:r>
            <a:r>
              <a:rPr lang="en-GB" b="1" dirty="0" err="1">
                <a:latin typeface="+mn-lt"/>
              </a:rPr>
              <a:t>digitalRead</a:t>
            </a:r>
            <a:r>
              <a:rPr lang="en-GB" b="1" dirty="0">
                <a:latin typeface="+mn-lt"/>
              </a:rPr>
              <a:t>(4) &amp;&amp; </a:t>
            </a:r>
            <a:r>
              <a:rPr lang="en-GB" b="1" dirty="0" err="1">
                <a:latin typeface="+mn-lt"/>
              </a:rPr>
              <a:t>digitalRead</a:t>
            </a:r>
            <a:r>
              <a:rPr lang="en-GB" b="1" dirty="0">
                <a:latin typeface="+mn-lt"/>
              </a:rPr>
              <a:t>(8) &amp;&amp; </a:t>
            </a:r>
            <a:r>
              <a:rPr lang="en-GB" b="1" dirty="0" err="1">
                <a:latin typeface="+mn-lt"/>
              </a:rPr>
              <a:t>digitalRead</a:t>
            </a:r>
            <a:r>
              <a:rPr lang="en-GB" b="1" dirty="0">
                <a:latin typeface="+mn-lt"/>
              </a:rPr>
              <a:t>(12);</a:t>
            </a:r>
          </a:p>
          <a:p>
            <a:pPr algn="ctr"/>
            <a:endParaRPr lang="es-ES" dirty="0"/>
          </a:p>
          <a:p>
            <a:pPr algn="ctr"/>
            <a:r>
              <a:rPr lang="es-ES" dirty="0" err="1">
                <a:latin typeface="+mn-lt"/>
              </a:rPr>
              <a:t>Value</a:t>
            </a:r>
            <a:r>
              <a:rPr lang="es-ES" dirty="0">
                <a:latin typeface="+mn-lt"/>
              </a:rPr>
              <a:t> </a:t>
            </a:r>
            <a:r>
              <a:rPr lang="el-GR" dirty="0">
                <a:latin typeface="+mn-lt"/>
              </a:rPr>
              <a:t>ισούται με </a:t>
            </a:r>
            <a:r>
              <a:rPr lang="es-ES" dirty="0">
                <a:latin typeface="+mn-lt"/>
              </a:rPr>
              <a:t>1 </a:t>
            </a:r>
            <a:r>
              <a:rPr lang="el-GR" dirty="0">
                <a:latin typeface="+mn-lt"/>
              </a:rPr>
              <a:t>αν</a:t>
            </a:r>
            <a:r>
              <a:rPr lang="es-ES" dirty="0">
                <a:latin typeface="+mn-lt"/>
              </a:rPr>
              <a:t> </a:t>
            </a:r>
            <a:r>
              <a:rPr lang="es-ES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τα </a:t>
            </a:r>
            <a:r>
              <a:rPr lang="es-ES" dirty="0" err="1">
                <a:latin typeface="+mn-lt"/>
                <a:sym typeface="Wingdings" panose="05000000000000000000" pitchFamily="2" charset="2"/>
              </a:rPr>
              <a:t>pins</a:t>
            </a:r>
            <a:r>
              <a:rPr lang="es-ES" dirty="0">
                <a:latin typeface="+mn-lt"/>
                <a:sym typeface="Wingdings" panose="05000000000000000000" pitchFamily="2" charset="2"/>
              </a:rPr>
              <a:t> 4,8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και</a:t>
            </a:r>
            <a:r>
              <a:rPr lang="es-ES" dirty="0">
                <a:latin typeface="+mn-lt"/>
                <a:sym typeface="Wingdings" panose="05000000000000000000" pitchFamily="2" charset="2"/>
              </a:rPr>
              <a:t> 12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είναι στο επίπεδο</a:t>
            </a:r>
            <a:r>
              <a:rPr lang="es-ES" dirty="0">
                <a:latin typeface="+mn-lt"/>
                <a:sym typeface="Wingdings" panose="05000000000000000000" pitchFamily="2" charset="2"/>
              </a:rPr>
              <a:t> 1</a:t>
            </a:r>
          </a:p>
          <a:p>
            <a:pPr algn="ctr"/>
            <a:r>
              <a:rPr lang="es-ES" dirty="0" err="1">
                <a:latin typeface="+mn-lt"/>
              </a:rPr>
              <a:t>Value</a:t>
            </a:r>
            <a:r>
              <a:rPr lang="es-ES" dirty="0">
                <a:latin typeface="+mn-lt"/>
              </a:rPr>
              <a:t> </a:t>
            </a:r>
            <a:r>
              <a:rPr lang="el-GR" dirty="0">
                <a:latin typeface="+mn-lt"/>
              </a:rPr>
              <a:t>ισούται με 0</a:t>
            </a:r>
            <a:r>
              <a:rPr lang="es-ES" dirty="0">
                <a:latin typeface="+mn-lt"/>
              </a:rPr>
              <a:t> </a:t>
            </a:r>
            <a:r>
              <a:rPr lang="el-GR" dirty="0">
                <a:latin typeface="+mn-lt"/>
              </a:rPr>
              <a:t>αν</a:t>
            </a:r>
            <a:r>
              <a:rPr lang="es-ES" dirty="0">
                <a:latin typeface="+mn-lt"/>
              </a:rPr>
              <a:t> </a:t>
            </a:r>
            <a:r>
              <a:rPr lang="es-ES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τα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pins 4,8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ή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 12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είναι στο επίπεδο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0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95943" y="1168631"/>
            <a:ext cx="7724796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600" u="sng" cap="all" dirty="0"/>
              <a:t>Ο </a:t>
            </a:r>
            <a:r>
              <a:rPr lang="el-GR" sz="1600" u="sng" cap="all" dirty="0" err="1"/>
              <a:t>τελεστησ</a:t>
            </a:r>
            <a:r>
              <a:rPr lang="el-GR" sz="1600" u="sng" cap="all" dirty="0"/>
              <a:t> </a:t>
            </a:r>
            <a:r>
              <a:rPr lang="en-US" sz="1600" u="sng" cap="all" dirty="0"/>
              <a:t>AND </a:t>
            </a:r>
          </a:p>
          <a:p>
            <a:endParaRPr lang="en-US" dirty="0"/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l-GR" sz="1800" dirty="0">
                <a:latin typeface="+mn-lt"/>
              </a:rPr>
              <a:t>Αυτή η λειτουργία παράγει ένα επίπεδο </a:t>
            </a:r>
            <a:r>
              <a:rPr lang="en-US" sz="1800" dirty="0">
                <a:latin typeface="+mn-lt"/>
              </a:rPr>
              <a:t>“1”</a:t>
            </a:r>
            <a:r>
              <a:rPr lang="el-GR" sz="1800" dirty="0">
                <a:latin typeface="+mn-lt"/>
              </a:rPr>
              <a:t> (</a:t>
            </a:r>
            <a:r>
              <a:rPr lang="en-US" sz="1800" dirty="0">
                <a:latin typeface="+mn-lt"/>
              </a:rPr>
              <a:t>“</a:t>
            </a:r>
            <a:r>
              <a:rPr lang="el-GR" sz="1800" dirty="0">
                <a:latin typeface="+mn-lt"/>
              </a:rPr>
              <a:t>αληθές</a:t>
            </a:r>
            <a:r>
              <a:rPr lang="en-US" sz="1800" dirty="0">
                <a:latin typeface="+mn-lt"/>
              </a:rPr>
              <a:t>”</a:t>
            </a:r>
            <a:r>
              <a:rPr lang="el-GR" sz="1800" dirty="0">
                <a:latin typeface="+mn-lt"/>
              </a:rPr>
              <a:t>)</a:t>
            </a:r>
            <a:r>
              <a:rPr lang="en-US" sz="1800" dirty="0">
                <a:latin typeface="+mn-lt"/>
              </a:rPr>
              <a:t>, </a:t>
            </a:r>
            <a:r>
              <a:rPr lang="el-GR" sz="1800" b="1" dirty="0">
                <a:latin typeface="+mn-lt"/>
              </a:rPr>
              <a:t>όταν ΟΛΑ τα στοιχεία </a:t>
            </a:r>
            <a:r>
              <a:rPr lang="el-GR" sz="1800" dirty="0">
                <a:latin typeface="+mn-lt"/>
              </a:rPr>
              <a:t>που σχετίζονται μεταξύ τους είναι στο </a:t>
            </a:r>
            <a:r>
              <a:rPr lang="el-GR" sz="1800" b="1" dirty="0">
                <a:latin typeface="+mn-lt"/>
              </a:rPr>
              <a:t>επίπεδο</a:t>
            </a:r>
            <a:r>
              <a:rPr lang="el-GR" sz="1800" dirty="0">
                <a:latin typeface="+mn-lt"/>
              </a:rPr>
              <a:t> </a:t>
            </a:r>
            <a:r>
              <a:rPr lang="en-US" sz="1800" b="1" dirty="0">
                <a:latin typeface="+mn-lt"/>
              </a:rPr>
              <a:t>“1”</a:t>
            </a:r>
          </a:p>
          <a:p>
            <a:pPr lvl="3"/>
            <a:endParaRPr lang="en-US" sz="1800" dirty="0">
              <a:latin typeface="+mn-lt"/>
            </a:endParaRP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l-GR" sz="1800" dirty="0">
                <a:latin typeface="+mn-lt"/>
              </a:rPr>
              <a:t>Αναπαρίσταται με τα σύμβολα</a:t>
            </a:r>
            <a:r>
              <a:rPr lang="en-GB" sz="1800" dirty="0">
                <a:latin typeface="+mn-lt"/>
              </a:rPr>
              <a:t>: “</a:t>
            </a:r>
            <a:r>
              <a:rPr lang="en-GB" sz="1800" b="1" dirty="0">
                <a:latin typeface="+mn-lt"/>
              </a:rPr>
              <a:t>&amp;&amp;</a:t>
            </a:r>
            <a:r>
              <a:rPr lang="en-GB" sz="1800" dirty="0">
                <a:latin typeface="+mn-lt"/>
              </a:rPr>
              <a:t>”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834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l-GR" cap="all" dirty="0" err="1"/>
              <a:t>Λογικοι</a:t>
            </a:r>
            <a:r>
              <a:rPr lang="el-GR" cap="all" dirty="0"/>
              <a:t> </a:t>
            </a:r>
            <a:r>
              <a:rPr lang="el-GR" cap="all" dirty="0" err="1"/>
              <a:t>τελεστεσ</a:t>
            </a:r>
            <a:endParaRPr lang="es-ES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15</a:t>
            </a:fld>
            <a:endParaRPr lang="el-GR" sz="1000" dirty="0"/>
          </a:p>
        </p:txBody>
      </p:sp>
      <p:sp>
        <p:nvSpPr>
          <p:cNvPr id="5" name="Rectángulo 4"/>
          <p:cNvSpPr/>
          <p:nvPr/>
        </p:nvSpPr>
        <p:spPr>
          <a:xfrm>
            <a:off x="1214847" y="3400629"/>
            <a:ext cx="6904116" cy="184665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l-GR" dirty="0"/>
              <a:t>Παράδειγμα</a:t>
            </a:r>
            <a:r>
              <a:rPr lang="es-ES" dirty="0"/>
              <a:t>:</a:t>
            </a:r>
          </a:p>
          <a:p>
            <a:endParaRPr lang="es-ES" dirty="0"/>
          </a:p>
          <a:p>
            <a:pPr algn="ctr"/>
            <a:r>
              <a:rPr lang="en-GB" b="1" dirty="0">
                <a:latin typeface="+mn-lt"/>
              </a:rPr>
              <a:t>Value =</a:t>
            </a:r>
            <a:r>
              <a:rPr lang="en-GB" b="1" dirty="0" err="1">
                <a:latin typeface="+mn-lt"/>
              </a:rPr>
              <a:t>digitalRead</a:t>
            </a:r>
            <a:r>
              <a:rPr lang="en-GB" b="1" dirty="0">
                <a:latin typeface="+mn-lt"/>
              </a:rPr>
              <a:t>(4) || </a:t>
            </a:r>
            <a:r>
              <a:rPr lang="en-GB" b="1" dirty="0" err="1">
                <a:latin typeface="+mn-lt"/>
              </a:rPr>
              <a:t>digitalRead</a:t>
            </a:r>
            <a:r>
              <a:rPr lang="en-GB" b="1" dirty="0">
                <a:latin typeface="+mn-lt"/>
              </a:rPr>
              <a:t>(8) || </a:t>
            </a:r>
            <a:r>
              <a:rPr lang="en-GB" b="1" dirty="0" err="1">
                <a:latin typeface="+mn-lt"/>
              </a:rPr>
              <a:t>digitalRead</a:t>
            </a:r>
            <a:r>
              <a:rPr lang="en-GB" b="1" dirty="0">
                <a:latin typeface="+mn-lt"/>
              </a:rPr>
              <a:t>(12);</a:t>
            </a:r>
          </a:p>
          <a:p>
            <a:pPr algn="ctr"/>
            <a:endParaRPr lang="es-ES" dirty="0"/>
          </a:p>
          <a:p>
            <a:pPr algn="ctr"/>
            <a:r>
              <a:rPr lang="es-ES" dirty="0" err="1">
                <a:latin typeface="+mn-lt"/>
              </a:rPr>
              <a:t>Value</a:t>
            </a:r>
            <a:r>
              <a:rPr lang="es-ES" dirty="0">
                <a:latin typeface="+mn-lt"/>
              </a:rPr>
              <a:t> </a:t>
            </a:r>
            <a:r>
              <a:rPr lang="el-GR" dirty="0">
                <a:latin typeface="+mn-lt"/>
              </a:rPr>
              <a:t>ισούται με </a:t>
            </a:r>
            <a:r>
              <a:rPr lang="es-ES" dirty="0">
                <a:latin typeface="+mn-lt"/>
              </a:rPr>
              <a:t>1 </a:t>
            </a:r>
            <a:r>
              <a:rPr lang="el-GR" dirty="0">
                <a:latin typeface="+mn-lt"/>
              </a:rPr>
              <a:t>αν</a:t>
            </a:r>
            <a:r>
              <a:rPr lang="es-ES" dirty="0">
                <a:latin typeface="+mn-lt"/>
              </a:rPr>
              <a:t> </a:t>
            </a:r>
            <a:r>
              <a:rPr lang="es-ES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τα </a:t>
            </a:r>
            <a:r>
              <a:rPr lang="es-ES" dirty="0" err="1">
                <a:latin typeface="+mn-lt"/>
                <a:sym typeface="Wingdings" panose="05000000000000000000" pitchFamily="2" charset="2"/>
              </a:rPr>
              <a:t>pins</a:t>
            </a:r>
            <a:r>
              <a:rPr lang="es-ES" dirty="0">
                <a:latin typeface="+mn-lt"/>
                <a:sym typeface="Wingdings" panose="05000000000000000000" pitchFamily="2" charset="2"/>
              </a:rPr>
              <a:t> 4,8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ή</a:t>
            </a:r>
            <a:r>
              <a:rPr lang="es-ES" dirty="0">
                <a:latin typeface="+mn-lt"/>
                <a:sym typeface="Wingdings" panose="05000000000000000000" pitchFamily="2" charset="2"/>
              </a:rPr>
              <a:t> 12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είναι στο επίπεδο</a:t>
            </a:r>
            <a:r>
              <a:rPr lang="es-ES" dirty="0">
                <a:latin typeface="+mn-lt"/>
                <a:sym typeface="Wingdings" panose="05000000000000000000" pitchFamily="2" charset="2"/>
              </a:rPr>
              <a:t> 1</a:t>
            </a:r>
          </a:p>
          <a:p>
            <a:pPr algn="ctr"/>
            <a:r>
              <a:rPr lang="es-ES" dirty="0" err="1">
                <a:latin typeface="+mn-lt"/>
              </a:rPr>
              <a:t>Value</a:t>
            </a:r>
            <a:r>
              <a:rPr lang="es-ES" dirty="0">
                <a:latin typeface="+mn-lt"/>
              </a:rPr>
              <a:t> </a:t>
            </a:r>
            <a:r>
              <a:rPr lang="el-GR" dirty="0">
                <a:latin typeface="+mn-lt"/>
              </a:rPr>
              <a:t>ισούται με 0</a:t>
            </a:r>
            <a:r>
              <a:rPr lang="es-ES" dirty="0">
                <a:latin typeface="+mn-lt"/>
              </a:rPr>
              <a:t> </a:t>
            </a:r>
            <a:r>
              <a:rPr lang="el-GR" dirty="0">
                <a:latin typeface="+mn-lt"/>
              </a:rPr>
              <a:t>αν</a:t>
            </a:r>
            <a:r>
              <a:rPr lang="es-ES" dirty="0">
                <a:latin typeface="+mn-lt"/>
              </a:rPr>
              <a:t> </a:t>
            </a:r>
            <a:r>
              <a:rPr lang="es-ES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τα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pins 4,8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και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 12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είναι στο επίπεδο</a:t>
            </a:r>
            <a:r>
              <a:rPr lang="es-ES" dirty="0">
                <a:latin typeface="+mn-lt"/>
                <a:sym typeface="Wingdings" panose="05000000000000000000" pitchFamily="2" charset="2"/>
              </a:rPr>
              <a:t>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0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95943" y="1168631"/>
            <a:ext cx="7724796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600" u="sng" cap="all" dirty="0"/>
              <a:t>Ο </a:t>
            </a:r>
            <a:r>
              <a:rPr lang="el-GR" sz="1600" u="sng" cap="all" dirty="0" err="1"/>
              <a:t>τελεστησ</a:t>
            </a:r>
            <a:r>
              <a:rPr lang="el-GR" sz="1600" u="sng" cap="all" dirty="0"/>
              <a:t> </a:t>
            </a:r>
            <a:r>
              <a:rPr lang="en-US" sz="1600" u="sng" cap="all" dirty="0"/>
              <a:t>or</a:t>
            </a:r>
          </a:p>
          <a:p>
            <a:endParaRPr lang="en-US" dirty="0"/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l-GR" sz="1800" dirty="0">
                <a:latin typeface="+mn-lt"/>
              </a:rPr>
              <a:t>Αυτή η λειτουργία παράγει ένα επίπεδο “1” (“αληθές”), </a:t>
            </a:r>
            <a:r>
              <a:rPr lang="el-GR" sz="1800" b="1" dirty="0">
                <a:latin typeface="+mn-lt"/>
              </a:rPr>
              <a:t>όταν ΚΑΠΟΙΟ από τα στοιχεία</a:t>
            </a:r>
            <a:r>
              <a:rPr lang="el-GR" sz="1800" dirty="0">
                <a:latin typeface="+mn-lt"/>
              </a:rPr>
              <a:t> που σχετίζονται μεταξύ τους είναι στο επίπεδο “1”</a:t>
            </a:r>
          </a:p>
          <a:p>
            <a:pPr lvl="3"/>
            <a:endParaRPr lang="en-US" sz="1800" dirty="0">
              <a:latin typeface="+mn-lt"/>
            </a:endParaRP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l-GR" sz="1800" dirty="0"/>
              <a:t>Αναπαρίσταται με τα σύμβολα </a:t>
            </a:r>
            <a:r>
              <a:rPr lang="en-GB" sz="1800" dirty="0">
                <a:latin typeface="+mn-lt"/>
              </a:rPr>
              <a:t>: “</a:t>
            </a:r>
            <a:r>
              <a:rPr lang="en-GB" sz="1800" b="1" dirty="0">
                <a:latin typeface="+mn-lt"/>
              </a:rPr>
              <a:t>||</a:t>
            </a:r>
            <a:r>
              <a:rPr lang="en-GB" sz="1800" dirty="0">
                <a:latin typeface="+mn-lt"/>
              </a:rPr>
              <a:t>”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7214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l-GR" cap="all" dirty="0" err="1"/>
              <a:t>Λογικοι</a:t>
            </a:r>
            <a:r>
              <a:rPr lang="el-GR" cap="all" dirty="0"/>
              <a:t> </a:t>
            </a:r>
            <a:r>
              <a:rPr lang="el-GR" cap="all" dirty="0" err="1"/>
              <a:t>τελεστεσ</a:t>
            </a:r>
            <a:endParaRPr lang="es-ES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16</a:t>
            </a:fld>
            <a:endParaRPr lang="el-GR" sz="1000" dirty="0"/>
          </a:p>
        </p:txBody>
      </p:sp>
      <p:sp>
        <p:nvSpPr>
          <p:cNvPr id="5" name="Rectángulo 4"/>
          <p:cNvSpPr/>
          <p:nvPr/>
        </p:nvSpPr>
        <p:spPr>
          <a:xfrm>
            <a:off x="1214847" y="3400629"/>
            <a:ext cx="6904116" cy="243143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l-GR" dirty="0"/>
              <a:t>Παράδειγμα </a:t>
            </a:r>
            <a:r>
              <a:rPr lang="es-ES" dirty="0"/>
              <a:t>:</a:t>
            </a:r>
          </a:p>
          <a:p>
            <a:endParaRPr lang="es-ES" dirty="0"/>
          </a:p>
          <a:p>
            <a:pPr algn="ctr"/>
            <a:r>
              <a:rPr lang="en-GB" b="1" dirty="0">
                <a:latin typeface="+mn-lt"/>
              </a:rPr>
              <a:t>Value = (</a:t>
            </a:r>
            <a:r>
              <a:rPr lang="en-GB" b="1" dirty="0" err="1">
                <a:latin typeface="+mn-lt"/>
              </a:rPr>
              <a:t>digitalRead</a:t>
            </a:r>
            <a:r>
              <a:rPr lang="en-GB" b="1" dirty="0">
                <a:latin typeface="+mn-lt"/>
              </a:rPr>
              <a:t>(8) &amp;&amp; ! </a:t>
            </a:r>
            <a:r>
              <a:rPr lang="en-GB" b="1" dirty="0" err="1">
                <a:latin typeface="+mn-lt"/>
              </a:rPr>
              <a:t>digitalRead</a:t>
            </a:r>
            <a:r>
              <a:rPr lang="en-GB" b="1" dirty="0">
                <a:latin typeface="+mn-lt"/>
              </a:rPr>
              <a:t>(12)) || </a:t>
            </a:r>
            <a:r>
              <a:rPr lang="en-GB" b="1" dirty="0" err="1">
                <a:latin typeface="+mn-lt"/>
              </a:rPr>
              <a:t>digitalRead</a:t>
            </a:r>
            <a:r>
              <a:rPr lang="en-GB" b="1" dirty="0">
                <a:latin typeface="+mn-lt"/>
              </a:rPr>
              <a:t>(4));</a:t>
            </a:r>
          </a:p>
          <a:p>
            <a:pPr algn="ctr"/>
            <a:endParaRPr lang="es-ES" dirty="0"/>
          </a:p>
          <a:p>
            <a:pPr algn="ctr"/>
            <a:r>
              <a:rPr lang="es-ES" dirty="0" err="1">
                <a:latin typeface="+mn-lt"/>
              </a:rPr>
              <a:t>Value</a:t>
            </a:r>
            <a:r>
              <a:rPr lang="es-ES" dirty="0">
                <a:latin typeface="+mn-lt"/>
              </a:rPr>
              <a:t> </a:t>
            </a:r>
            <a:r>
              <a:rPr lang="el-GR" dirty="0">
                <a:latin typeface="+mn-lt"/>
              </a:rPr>
              <a:t>ισούται με </a:t>
            </a:r>
            <a:r>
              <a:rPr lang="es-ES" dirty="0">
                <a:latin typeface="+mn-lt"/>
              </a:rPr>
              <a:t>1 </a:t>
            </a:r>
            <a:r>
              <a:rPr lang="el-GR" dirty="0">
                <a:latin typeface="+mn-lt"/>
              </a:rPr>
              <a:t>αν</a:t>
            </a:r>
            <a:r>
              <a:rPr lang="es-ES" dirty="0">
                <a:latin typeface="+mn-lt"/>
              </a:rPr>
              <a:t> </a:t>
            </a:r>
            <a:r>
              <a:rPr lang="es-ES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το </a:t>
            </a:r>
            <a:r>
              <a:rPr lang="es-ES" dirty="0">
                <a:latin typeface="+mn-lt"/>
                <a:sym typeface="Wingdings" panose="05000000000000000000" pitchFamily="2" charset="2"/>
              </a:rPr>
              <a:t>pin 8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είναι στο επίπεδο</a:t>
            </a:r>
            <a:r>
              <a:rPr lang="es-ES" dirty="0">
                <a:latin typeface="+mn-lt"/>
                <a:sym typeface="Wingdings" panose="05000000000000000000" pitchFamily="2" charset="2"/>
              </a:rPr>
              <a:t> 1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και το</a:t>
            </a:r>
            <a:r>
              <a:rPr lang="es-ES" dirty="0">
                <a:latin typeface="+mn-lt"/>
                <a:sym typeface="Wingdings" panose="05000000000000000000" pitchFamily="2" charset="2"/>
              </a:rPr>
              <a:t> pin 12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είναι στο επίπεδο</a:t>
            </a:r>
            <a:r>
              <a:rPr lang="es-ES" dirty="0">
                <a:latin typeface="+mn-lt"/>
                <a:sym typeface="Wingdings" panose="05000000000000000000" pitchFamily="2" charset="2"/>
              </a:rPr>
              <a:t> 0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ή το</a:t>
            </a:r>
            <a:r>
              <a:rPr lang="es-ES" dirty="0">
                <a:latin typeface="+mn-lt"/>
                <a:sym typeface="Wingdings" panose="05000000000000000000" pitchFamily="2" charset="2"/>
              </a:rPr>
              <a:t> pin 4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είναι στο επίπεδο</a:t>
            </a:r>
            <a:r>
              <a:rPr lang="es-ES" dirty="0">
                <a:latin typeface="+mn-lt"/>
                <a:sym typeface="Wingdings" panose="05000000000000000000" pitchFamily="2" charset="2"/>
              </a:rPr>
              <a:t> 1</a:t>
            </a:r>
          </a:p>
          <a:p>
            <a:pPr algn="ctr"/>
            <a:r>
              <a:rPr lang="es-ES" dirty="0" err="1">
                <a:latin typeface="+mn-lt"/>
              </a:rPr>
              <a:t>Value</a:t>
            </a:r>
            <a:r>
              <a:rPr lang="es-ES" dirty="0">
                <a:latin typeface="+mn-lt"/>
              </a:rPr>
              <a:t> </a:t>
            </a:r>
            <a:r>
              <a:rPr lang="el-GR" dirty="0">
                <a:latin typeface="+mn-lt"/>
              </a:rPr>
              <a:t>ισούται με 0</a:t>
            </a:r>
            <a:r>
              <a:rPr lang="es-ES" dirty="0">
                <a:latin typeface="+mn-lt"/>
              </a:rPr>
              <a:t> </a:t>
            </a:r>
            <a:r>
              <a:rPr lang="el-GR" dirty="0">
                <a:latin typeface="+mn-lt"/>
              </a:rPr>
              <a:t>αν</a:t>
            </a:r>
            <a:r>
              <a:rPr lang="es-ES" dirty="0">
                <a:latin typeface="+mn-lt"/>
              </a:rPr>
              <a:t> </a:t>
            </a:r>
            <a:r>
              <a:rPr lang="es-ES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το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pin 8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είναι στο επίπεδο</a:t>
            </a:r>
            <a:r>
              <a:rPr lang="es-ES" dirty="0">
                <a:latin typeface="+mn-lt"/>
                <a:sym typeface="Wingdings" panose="05000000000000000000" pitchFamily="2" charset="2"/>
              </a:rPr>
              <a:t>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0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ή το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pin 12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είναι στο επίπεδο</a:t>
            </a:r>
            <a:r>
              <a:rPr lang="es-ES" dirty="0">
                <a:latin typeface="+mn-lt"/>
                <a:sym typeface="Wingdings" panose="05000000000000000000" pitchFamily="2" charset="2"/>
              </a:rPr>
              <a:t>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1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και το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pin 4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είναι στο επίπεδο</a:t>
            </a:r>
            <a:r>
              <a:rPr lang="es-ES" dirty="0">
                <a:latin typeface="+mn-lt"/>
                <a:sym typeface="Wingdings" panose="05000000000000000000" pitchFamily="2" charset="2"/>
              </a:rPr>
              <a:t>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0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95943" y="1168631"/>
            <a:ext cx="7724796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600" u="sng" cap="all" dirty="0" err="1"/>
              <a:t>Συνδυαζοντασ</a:t>
            </a:r>
            <a:r>
              <a:rPr lang="el-GR" sz="1600" u="sng" cap="all" dirty="0"/>
              <a:t> </a:t>
            </a:r>
            <a:r>
              <a:rPr lang="el-GR" sz="1600" u="sng" cap="all" dirty="0" err="1"/>
              <a:t>τελεστεσ</a:t>
            </a:r>
            <a:endParaRPr lang="en-US" sz="1600" u="sng" cap="all" dirty="0"/>
          </a:p>
          <a:p>
            <a:endParaRPr lang="en-US" dirty="0"/>
          </a:p>
          <a:p>
            <a:pPr marL="1657350" lvl="3" indent="-285750" algn="just">
              <a:buFont typeface="Wingdings" panose="05000000000000000000" pitchFamily="2" charset="2"/>
              <a:buChar char="ü"/>
            </a:pPr>
            <a:r>
              <a:rPr lang="el-GR" sz="1800" dirty="0">
                <a:latin typeface="+mn-lt"/>
              </a:rPr>
              <a:t>Μπορείτε φυσικά να συνδυάσετε διάφορους λογικούς τελεστές μέσα στην ίδια συνάρτηση</a:t>
            </a:r>
            <a:endParaRPr lang="en-US" sz="1800" dirty="0">
              <a:latin typeface="+mn-lt"/>
            </a:endParaRPr>
          </a:p>
          <a:p>
            <a:pPr lvl="3" algn="just"/>
            <a:endParaRPr lang="en-US" sz="1800" dirty="0">
              <a:latin typeface="+mn-lt"/>
            </a:endParaRPr>
          </a:p>
          <a:p>
            <a:pPr marL="1657350" lvl="3" indent="-285750" algn="just">
              <a:buFont typeface="Wingdings" panose="05000000000000000000" pitchFamily="2" charset="2"/>
              <a:buChar char="ü"/>
            </a:pPr>
            <a:r>
              <a:rPr lang="el-GR" sz="1800" dirty="0">
                <a:latin typeface="+mn-lt"/>
              </a:rPr>
              <a:t>Πρέπει να χρησιμοποιείτε παρενθέσεις για να δείξετε με ποια σειρά θα γίνουν οι υπολογισμοί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8764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55760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prstClr val="white"/>
                </a:solidFill>
              </a:rPr>
              <a:t>ΕΝΟΤΗΤΑ</a:t>
            </a:r>
            <a:r>
              <a:rPr lang="en-US" sz="3600" b="1" dirty="0">
                <a:solidFill>
                  <a:prstClr val="white"/>
                </a:solidFill>
              </a:rPr>
              <a:t> 1: </a:t>
            </a:r>
            <a:r>
              <a:rPr lang="el-GR" sz="3600" b="1" dirty="0">
                <a:solidFill>
                  <a:prstClr val="white"/>
                </a:solidFill>
              </a:rPr>
              <a:t>Τα Πρώτα Προγράμματα</a:t>
            </a:r>
            <a:endParaRPr lang="en-US" sz="3600" b="1" dirty="0">
              <a:solidFill>
                <a:prstClr val="white"/>
              </a:solidFill>
            </a:endParaRPr>
          </a:p>
          <a:p>
            <a:pPr algn="ctr"/>
            <a:r>
              <a:rPr lang="el-GR" sz="3600" dirty="0">
                <a:solidFill>
                  <a:prstClr val="white"/>
                </a:solidFill>
              </a:rPr>
              <a:t>Ευχαριστούμε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8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581777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l-GR" sz="3600" dirty="0"/>
              <a:t>Στόχος και περίγραμμα της Ενότητας </a:t>
            </a:r>
            <a:r>
              <a:rPr lang="en-US" sz="3600" dirty="0"/>
              <a:t>1  </a:t>
            </a:r>
            <a:endParaRPr lang="el-GR" sz="3600" dirty="0"/>
          </a:p>
        </p:txBody>
      </p:sp>
      <p:sp>
        <p:nvSpPr>
          <p:cNvPr id="11" name="Στρογγυλεμένο ορθογώνιο 7"/>
          <p:cNvSpPr/>
          <p:nvPr/>
        </p:nvSpPr>
        <p:spPr>
          <a:xfrm>
            <a:off x="432079" y="2882116"/>
            <a:ext cx="8434573" cy="321175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6"/>
          <p:cNvSpPr/>
          <p:nvPr/>
        </p:nvSpPr>
        <p:spPr>
          <a:xfrm>
            <a:off x="432080" y="829710"/>
            <a:ext cx="8335926" cy="175149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Η δημιουργία ορισμένων αρχικών προγραμμάτων που σας επιτρέπουν να εργάζεστε γρήγορα και εύκολα με ψηφιακή είσοδο και έξοδο (I / O). Θα ρίξουμε μια ματιά στις βασικές δηλώσεις που χρειάζεστε για να χρησιμοποιήσετε ψηφιακή είσοδο και έξοδο.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13" name="Σύμβολο κράτησης θέσης περιεχομένου 2"/>
          <p:cNvSpPr txBox="1">
            <a:spLocks/>
          </p:cNvSpPr>
          <p:nvPr/>
        </p:nvSpPr>
        <p:spPr>
          <a:xfrm>
            <a:off x="534566" y="3438114"/>
            <a:ext cx="8229600" cy="2931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dirty="0"/>
              <a:t>Επεξήγηση για το πώς είναι δομημένο ένα πρόγραμμα</a:t>
            </a:r>
            <a:endParaRPr lang="en-US" sz="1800" dirty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dirty="0"/>
              <a:t>Παρουσίαση δηλώσεων προγράμματος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dirty="0"/>
              <a:t>Λογικοί τελεστές</a:t>
            </a:r>
            <a:endParaRPr lang="en-US" sz="1800" dirty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l-GR" sz="1800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3130837" y="830883"/>
            <a:ext cx="2573140" cy="38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sz="18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Σκοπός της παρουσίασης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3945162" y="3026673"/>
            <a:ext cx="944489" cy="38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lang="el-GR" sz="1800" b="1" i="1" kern="0" dirty="0">
                <a:latin typeface="+mn-lt"/>
                <a:ea typeface="+mn-ea"/>
                <a:cs typeface="+mn-cs"/>
              </a:rPr>
              <a:t>Σύνοψη</a:t>
            </a:r>
            <a:endParaRPr kumimoji="0" lang="el-GR" sz="18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1B48E73-6241-44FB-9EDB-1A1229FC3D83}" type="slidenum">
              <a:rPr lang="el-GR" smtClean="0"/>
              <a:t>2</a:t>
            </a:fld>
            <a:endParaRPr lang="el-GR"/>
          </a:p>
        </p:txBody>
      </p:sp>
      <p:pic>
        <p:nvPicPr>
          <p:cNvPr id="25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7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135005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76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ΠΩΣ ΜΟΙΑΖΕΙ ΕΝΑ ΠΡΟΓΡΑΜΜΑ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</a:t>
            </a:fld>
            <a:endParaRPr lang="el-GR" sz="1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4278" y="866659"/>
            <a:ext cx="6410175" cy="540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0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2769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1800" u="sng" dirty="0">
                <a:latin typeface="+mn-lt"/>
                <a:cs typeface="Arial" panose="020B0604020202020204" pitchFamily="34" charset="0"/>
              </a:rPr>
              <a:t>ΤΜΗΜΑ ΣΧΟΛΙΑΣΜΟΥ</a:t>
            </a:r>
            <a:endParaRPr lang="en-US" sz="1800" u="sng" dirty="0">
              <a:latin typeface="+mn-lt"/>
              <a:cs typeface="Arial" panose="020B0604020202020204" pitchFamily="34" charset="0"/>
            </a:endParaRP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1800" dirty="0">
                <a:latin typeface="+mn-lt"/>
              </a:rPr>
              <a:t>Όλα τα προγράμματα θα πρέπει να ξεκινάνε παρέχοντας βασικές πληροφορίες</a:t>
            </a:r>
            <a:endParaRPr lang="en-GB" sz="1800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1800" dirty="0">
                <a:latin typeface="+mn-lt"/>
              </a:rPr>
              <a:t>Αυτές οι πληροφορίες λέγονται </a:t>
            </a:r>
            <a:r>
              <a:rPr lang="en-GB" sz="1800" dirty="0">
                <a:latin typeface="+mn-lt"/>
              </a:rPr>
              <a:t>“</a:t>
            </a:r>
            <a:r>
              <a:rPr lang="el-GR" sz="1800" dirty="0">
                <a:latin typeface="+mn-lt"/>
              </a:rPr>
              <a:t>Πληροφορίες Επικεφαλίδας - </a:t>
            </a:r>
            <a:r>
              <a:rPr lang="en-GB" sz="1800" dirty="0">
                <a:latin typeface="+mn-lt"/>
              </a:rPr>
              <a:t>Header Comments”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1800" dirty="0">
                <a:latin typeface="+mn-lt"/>
              </a:rPr>
              <a:t>Μπορείτε να συμπεριλάβετε όλα τα σχόλια οπουδήποτε θέλετε, αρκεί αυτά να βρίσκονται μεταξύ των συμβόλων </a:t>
            </a:r>
            <a:r>
              <a:rPr lang="en-GB" sz="1800" dirty="0">
                <a:latin typeface="+mn-lt"/>
              </a:rPr>
              <a:t>“/*” and “*/”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ΠΩΣ ΜΟΙΑΖΕΙ ΕΝΑ ΠΡΟΓΡΑΜΜΑ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</a:t>
            </a:fld>
            <a:endParaRPr lang="el-GR" sz="1000" dirty="0"/>
          </a:p>
        </p:txBody>
      </p:sp>
      <p:grpSp>
        <p:nvGrpSpPr>
          <p:cNvPr id="10" name="Grupo 9"/>
          <p:cNvGrpSpPr/>
          <p:nvPr/>
        </p:nvGrpSpPr>
        <p:grpSpPr>
          <a:xfrm>
            <a:off x="1113410" y="3915819"/>
            <a:ext cx="6917180" cy="2039264"/>
            <a:chOff x="0" y="0"/>
            <a:chExt cx="5991225" cy="1295400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893"/>
            <a:stretch/>
          </p:blipFill>
          <p:spPr bwMode="auto">
            <a:xfrm>
              <a:off x="0" y="0"/>
              <a:ext cx="5743575" cy="12954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Rectángulo 11"/>
            <p:cNvSpPr/>
            <p:nvPr/>
          </p:nvSpPr>
          <p:spPr>
            <a:xfrm>
              <a:off x="0" y="304800"/>
              <a:ext cx="5734050" cy="876300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  <p:sp>
          <p:nvSpPr>
            <p:cNvPr id="13" name="Elipse 12"/>
            <p:cNvSpPr/>
            <p:nvPr/>
          </p:nvSpPr>
          <p:spPr>
            <a:xfrm>
              <a:off x="5486400" y="485775"/>
              <a:ext cx="504825" cy="466725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8019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310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1800" u="sng" dirty="0">
                <a:latin typeface="+mn-lt"/>
              </a:rPr>
              <a:t>ΔΗΛΩΣΗ ΜΕΤΑΒΛΗΤΩΝ ΚΑΙ ΣΥΝΑΡΤΗΣΕΩΝ </a:t>
            </a: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1800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1800" dirty="0">
                <a:latin typeface="+mn-lt"/>
              </a:rPr>
              <a:t>Χρησιμοποιήστε το δεύτερο τμήμα για την δήλωση μεταβλητών και συναρτήσεων</a:t>
            </a:r>
            <a:endParaRPr lang="en-GB" sz="1800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1800" dirty="0">
                <a:latin typeface="+mn-lt"/>
              </a:rPr>
              <a:t>Σκεφτείτε μια μεταβλητή ως ένα είδος κουτιού ή υποδοχής που αντιστοιχίζετε ένα όνομα και πιθανώς μια τιμή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1800" dirty="0">
                <a:latin typeface="+mn-lt"/>
              </a:rPr>
              <a:t>Σε γενικές γραμμές, οι μεταβλητές και οι συναρτήσεις πρέπει να δηλώνονται ΠΡΙΝ χρησιμοποιηθούν στο πρόγραμμα</a:t>
            </a:r>
            <a:r>
              <a:rPr lang="en-US" sz="1800" dirty="0">
                <a:latin typeface="+mn-lt"/>
              </a:rPr>
              <a:t>. 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-16892" y="0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ΠΩΣ ΜΟΙΑΖΕΙ ΕΝΑ ΠΡΟΓΡΑΜΜΑ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5</a:t>
            </a:fld>
            <a:endParaRPr lang="el-GR" sz="1000" dirty="0"/>
          </a:p>
        </p:txBody>
      </p:sp>
      <p:grpSp>
        <p:nvGrpSpPr>
          <p:cNvPr id="14" name="Grupo 13"/>
          <p:cNvGrpSpPr/>
          <p:nvPr/>
        </p:nvGrpSpPr>
        <p:grpSpPr>
          <a:xfrm>
            <a:off x="1377248" y="4344711"/>
            <a:ext cx="7123355" cy="1418305"/>
            <a:chOff x="0" y="0"/>
            <a:chExt cx="6077585" cy="829310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75" y="0"/>
              <a:ext cx="3858895" cy="829310"/>
            </a:xfrm>
            <a:prstGeom prst="rect">
              <a:avLst/>
            </a:prstGeom>
            <a:noFill/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575"/>
              <a:ext cx="6077585" cy="8001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197011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243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1800" u="sng" dirty="0">
                <a:latin typeface="+mn-lt"/>
              </a:rPr>
              <a:t>ΤΜΗΜΑ ΔΙΑΜΟΡΦΩΣΗΣ</a:t>
            </a:r>
            <a:endParaRPr lang="en-US" sz="1800" u="sng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1800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1800" dirty="0">
                <a:latin typeface="+mn-lt"/>
              </a:rPr>
              <a:t>Τα προγράμματα που είναι γραμμένα σε γλώσσα </a:t>
            </a:r>
            <a:r>
              <a:rPr lang="en-US" sz="1800" dirty="0">
                <a:latin typeface="+mn-lt"/>
              </a:rPr>
              <a:t>Arduino </a:t>
            </a:r>
            <a:r>
              <a:rPr lang="el-GR" sz="1800" dirty="0">
                <a:latin typeface="+mn-lt"/>
              </a:rPr>
              <a:t>ξεκινούν εκτελώντας μερικές εντολές διαμόρφωσης ή συναρτήσεις. </a:t>
            </a:r>
            <a:endParaRPr lang="en-US" sz="1800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1800" dirty="0">
                <a:latin typeface="+mn-lt"/>
              </a:rPr>
              <a:t>Γενικότερα</a:t>
            </a:r>
            <a:r>
              <a:rPr lang="en-US" sz="1800" dirty="0">
                <a:latin typeface="+mn-lt"/>
              </a:rPr>
              <a:t>, </a:t>
            </a:r>
            <a:r>
              <a:rPr lang="el-GR" sz="1800" dirty="0">
                <a:latin typeface="+mn-lt"/>
              </a:rPr>
              <a:t>οι δηλώσεις διαμόρφωσης ή οι συναρτήσεις εκτελούνται μόνο όταν κάνετε </a:t>
            </a:r>
            <a:r>
              <a:rPr lang="en-US" sz="1800" dirty="0">
                <a:latin typeface="+mn-lt"/>
              </a:rPr>
              <a:t>RESET </a:t>
            </a:r>
            <a:r>
              <a:rPr lang="el-GR" sz="1800" dirty="0">
                <a:latin typeface="+mn-lt"/>
              </a:rPr>
              <a:t>στο σύστημα ή όταν το συνδέσετε σε μια πηγή ισχύος. </a:t>
            </a:r>
            <a:r>
              <a:rPr lang="en-US" sz="1800" dirty="0">
                <a:latin typeface="+mn-lt"/>
              </a:rPr>
              <a:t> 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ΠΩΣ ΜΟΙΑΖΕΙ ΕΝΑ ΠΡΟΓΡΑΜΜΑ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6</a:t>
            </a:fld>
            <a:endParaRPr lang="el-GR" sz="1000" dirty="0"/>
          </a:p>
        </p:txBody>
      </p:sp>
      <p:grpSp>
        <p:nvGrpSpPr>
          <p:cNvPr id="5" name="Grupo 4"/>
          <p:cNvGrpSpPr/>
          <p:nvPr/>
        </p:nvGrpSpPr>
        <p:grpSpPr>
          <a:xfrm>
            <a:off x="1182188" y="3909899"/>
            <a:ext cx="6779623" cy="1907177"/>
            <a:chOff x="1514157" y="2867025"/>
            <a:chExt cx="6115685" cy="1123950"/>
          </a:xfrm>
        </p:grpSpPr>
        <p:pic>
          <p:nvPicPr>
            <p:cNvPr id="10" name="Imagen 9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157" y="2867025"/>
              <a:ext cx="6115685" cy="112395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419" y="2874463"/>
              <a:ext cx="5353050" cy="105473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069060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371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1800" u="sng" dirty="0">
                <a:latin typeface="+mn-lt"/>
              </a:rPr>
              <a:t>ΚΥΡΙΩΣ ΜΕΡΟΣ ΤΟΥ ΠΡΟΓΡΑΜΜΑΤΟΣ</a:t>
            </a:r>
            <a:endParaRPr lang="en-US" sz="1800" u="sng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1800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1800" dirty="0">
                <a:latin typeface="+mn-lt"/>
              </a:rPr>
              <a:t>Σε αυτό το τμήμα, πρέπει να γράψετε όλες τις εντολές, δηλώσεις και συναρτήσεις που χρειάζονται για το πρόγραμμα σας. </a:t>
            </a:r>
            <a:endParaRPr lang="en-US" sz="1800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1800" dirty="0">
                <a:latin typeface="+mn-lt"/>
              </a:rPr>
              <a:t>Ο ελεγκτής εκτελεί όλες τις συναρτήσεις που απαρτίζουν το κυρίως μέρος του προγράμματος όσο το δυνατόν πιο γρήγορα. Τις εκτελεί συνεχώς και επ’ αόριστόν από την πρώτη στην τελευταία. </a:t>
            </a:r>
            <a:r>
              <a:rPr lang="en-US" sz="1800" dirty="0">
                <a:latin typeface="+mn-lt"/>
              </a:rPr>
              <a:t> 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1800" dirty="0">
                <a:latin typeface="+mn-lt"/>
              </a:rPr>
              <a:t>Σημαντικό</a:t>
            </a:r>
            <a:r>
              <a:rPr lang="en-US" sz="1800" dirty="0">
                <a:latin typeface="+mn-lt"/>
              </a:rPr>
              <a:t>: </a:t>
            </a:r>
            <a:r>
              <a:rPr lang="el-GR" sz="1800" dirty="0">
                <a:latin typeface="+mn-lt"/>
              </a:rPr>
              <a:t>Όταν δηλώνετε μεταβλητές ή</a:t>
            </a:r>
            <a:r>
              <a:rPr lang="en-US" sz="1800" dirty="0">
                <a:latin typeface="+mn-lt"/>
              </a:rPr>
              <a:t> </a:t>
            </a:r>
            <a:r>
              <a:rPr lang="el-GR" sz="1800" dirty="0">
                <a:latin typeface="+mn-lt"/>
              </a:rPr>
              <a:t>είστε στο τμήμα διαμόρφωσης ή  καλείτε συναρτήσεις στο κυρίως πρόγραμμα, βεβαιωθείτε ότι ΠΑΝΤΟΤΕ τελειώνουν με το σύμβολο </a:t>
            </a:r>
            <a:r>
              <a:rPr lang="en-US" sz="1800" dirty="0">
                <a:latin typeface="+mn-lt"/>
              </a:rPr>
              <a:t> “;”.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ΠΩΣ ΜΟΙΑΖΕΙ ΕΝΑ ΠΡΟΓΡΑΜΜΑ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7</a:t>
            </a:fld>
            <a:endParaRPr lang="el-GR" sz="1000" dirty="0"/>
          </a:p>
        </p:txBody>
      </p:sp>
      <p:grpSp>
        <p:nvGrpSpPr>
          <p:cNvPr id="5" name="Grupo 4"/>
          <p:cNvGrpSpPr/>
          <p:nvPr/>
        </p:nvGrpSpPr>
        <p:grpSpPr>
          <a:xfrm>
            <a:off x="1097280" y="4617546"/>
            <a:ext cx="6949440" cy="1738804"/>
            <a:chOff x="1581150" y="2971800"/>
            <a:chExt cx="5981700" cy="914400"/>
          </a:xfrm>
        </p:grpSpPr>
        <p:grpSp>
          <p:nvGrpSpPr>
            <p:cNvPr id="10" name="Grupo 9"/>
            <p:cNvGrpSpPr/>
            <p:nvPr/>
          </p:nvGrpSpPr>
          <p:grpSpPr>
            <a:xfrm>
              <a:off x="1581150" y="2971800"/>
              <a:ext cx="5981700" cy="914400"/>
              <a:chOff x="0" y="0"/>
              <a:chExt cx="5981700" cy="914400"/>
            </a:xfrm>
          </p:grpSpPr>
          <p:sp>
            <p:nvSpPr>
              <p:cNvPr id="11" name="Rectángulo 10"/>
              <p:cNvSpPr/>
              <p:nvPr/>
            </p:nvSpPr>
            <p:spPr>
              <a:xfrm>
                <a:off x="0" y="0"/>
                <a:ext cx="5772150" cy="9144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12" name="Elipse 11"/>
              <p:cNvSpPr/>
              <p:nvPr/>
            </p:nvSpPr>
            <p:spPr>
              <a:xfrm>
                <a:off x="5581650" y="285750"/>
                <a:ext cx="400050" cy="424815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Bef>
                    <a:spcPts val="500"/>
                  </a:spcBef>
                  <a:spcAft>
                    <a:spcPts val="1000"/>
                  </a:spcAft>
                </a:pPr>
                <a:r>
                  <a:rPr lang="es-ES" sz="100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pic>
          <p:nvPicPr>
            <p:cNvPr id="13" name="Imagen 12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890" y="3011862"/>
              <a:ext cx="3999276" cy="83427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33037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1036887"/>
            <a:ext cx="8454134" cy="338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1800" u="sng" dirty="0">
                <a:latin typeface="+mn-lt"/>
              </a:rPr>
              <a:t>ΤΜΗΜΑ ΜΗΝΥΜΑΤΩΝ </a:t>
            </a:r>
            <a:endParaRPr lang="en-GB" sz="1800" u="sng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GB" sz="1800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1800" dirty="0">
                <a:latin typeface="+mn-lt"/>
              </a:rPr>
              <a:t>Σας ενημερώνει για το αν αποθηκεύετε,</a:t>
            </a:r>
            <a:r>
              <a:rPr lang="en-GB" sz="1800" dirty="0">
                <a:latin typeface="+mn-lt"/>
              </a:rPr>
              <a:t> </a:t>
            </a:r>
            <a:r>
              <a:rPr lang="el-GR" sz="1800" dirty="0">
                <a:latin typeface="+mn-lt"/>
              </a:rPr>
              <a:t>‘’μεταφράζετε’’ ή καταγράφετε ένα πρόγραμμα στην μνήμη του ελεγκτή</a:t>
            </a:r>
            <a:endParaRPr lang="en-GB" sz="1800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1800" dirty="0">
                <a:latin typeface="+mn-lt"/>
              </a:rPr>
              <a:t>Σας ενημερώνει επίσης αν υπάρχουν σφάλματα, το είδος του σφάλματος και που αυτά συνέβησαν. </a:t>
            </a:r>
            <a:endParaRPr lang="es-ES" sz="1800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1800" dirty="0">
                <a:latin typeface="+mn-lt"/>
              </a:rPr>
              <a:t>“</a:t>
            </a:r>
            <a:r>
              <a:rPr lang="el-GR" sz="1800" dirty="0">
                <a:latin typeface="+mn-lt"/>
              </a:rPr>
              <a:t>Μετάφραση</a:t>
            </a:r>
            <a:r>
              <a:rPr lang="en-GB" sz="1800" dirty="0">
                <a:latin typeface="+mn-lt"/>
              </a:rPr>
              <a:t>” </a:t>
            </a:r>
            <a:r>
              <a:rPr lang="el-GR" sz="1800" dirty="0">
                <a:latin typeface="+mn-lt"/>
              </a:rPr>
              <a:t>ενός προγράμματος είναι η μετατροπή του από γλώσσα </a:t>
            </a:r>
            <a:r>
              <a:rPr lang="en-GB" sz="1800" dirty="0">
                <a:latin typeface="+mn-lt"/>
              </a:rPr>
              <a:t>Arduino </a:t>
            </a:r>
            <a:r>
              <a:rPr lang="el-GR" sz="1800" dirty="0">
                <a:latin typeface="+mn-lt"/>
              </a:rPr>
              <a:t>σε δυαδικό κώδικα </a:t>
            </a:r>
            <a:r>
              <a:rPr lang="en-GB" sz="1800" dirty="0">
                <a:latin typeface="+mn-lt"/>
              </a:rPr>
              <a:t>(</a:t>
            </a:r>
            <a:r>
              <a:rPr lang="el-GR" sz="1800" dirty="0">
                <a:latin typeface="+mn-lt"/>
              </a:rPr>
              <a:t>επίσης γνωστό ως γλώσσα μηχανής). Ο δυαδικός κώδικας είναι αυτός που στην πραγματικότητα καταγράφετε στην μνήμη </a:t>
            </a:r>
            <a:r>
              <a:rPr lang="en-GB" sz="1800" dirty="0">
                <a:latin typeface="+mn-lt"/>
              </a:rPr>
              <a:t>FLASH </a:t>
            </a:r>
            <a:r>
              <a:rPr lang="el-GR" sz="1800" dirty="0">
                <a:latin typeface="+mn-lt"/>
              </a:rPr>
              <a:t>του ελεγκτή. </a:t>
            </a:r>
            <a:endParaRPr lang="en-US" sz="18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ΠΩΣ ΜΟΙΑΖΕΙ ΕΝΑ ΠΡΟΓΡΑΜΜΑ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8</a:t>
            </a:fld>
            <a:endParaRPr lang="el-GR" sz="1000" dirty="0"/>
          </a:p>
        </p:txBody>
      </p:sp>
      <p:pic>
        <p:nvPicPr>
          <p:cNvPr id="10" name="Imagen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419" y="4333948"/>
            <a:ext cx="6410175" cy="2060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9960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185651" y="1168631"/>
            <a:ext cx="8454134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600" u="sng" cap="all" dirty="0"/>
              <a:t>Η </a:t>
            </a:r>
            <a:r>
              <a:rPr lang="el-GR" sz="1600" u="sng" cap="all" dirty="0" err="1"/>
              <a:t>συναρτηση</a:t>
            </a:r>
            <a:r>
              <a:rPr lang="en-GB" sz="1600" u="sng" cap="all" dirty="0"/>
              <a:t> setup() </a:t>
            </a:r>
          </a:p>
          <a:p>
            <a:pPr lvl="1"/>
            <a:endParaRPr lang="en-GB" sz="1600" cap="all" dirty="0"/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l-GR" sz="1800" dirty="0">
                <a:latin typeface="+mn-lt"/>
              </a:rPr>
              <a:t>Αυτή η συνάρτηση καθώς και όλες οι υπόλοιπες που περιέχονται σε αυτήν </a:t>
            </a:r>
            <a:r>
              <a:rPr lang="el-GR" sz="1800" b="1" dirty="0">
                <a:latin typeface="+mn-lt"/>
              </a:rPr>
              <a:t>εκτελούνται ΜΟΝΟ όταν γίνεται </a:t>
            </a:r>
            <a:r>
              <a:rPr lang="en-GB" sz="1800" b="1" dirty="0">
                <a:latin typeface="+mn-lt"/>
              </a:rPr>
              <a:t>reset</a:t>
            </a:r>
            <a:r>
              <a:rPr lang="el-GR" sz="1800" b="1" dirty="0">
                <a:latin typeface="+mn-lt"/>
              </a:rPr>
              <a:t> στο σύστημα.</a:t>
            </a:r>
            <a:endParaRPr lang="en-GB" sz="1800" b="1" dirty="0">
              <a:latin typeface="+mn-lt"/>
            </a:endParaRPr>
          </a:p>
          <a:p>
            <a:pPr lvl="3"/>
            <a:endParaRPr lang="en-GB" sz="1800" dirty="0">
              <a:latin typeface="+mn-lt"/>
            </a:endParaRP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l-GR" sz="1800" dirty="0">
                <a:latin typeface="+mn-lt"/>
              </a:rPr>
              <a:t>Υπάρχουν συνήθως πολλές συναρτήσεις μέσα σε αυτήν</a:t>
            </a:r>
            <a:r>
              <a:rPr lang="en-GB" sz="1800" dirty="0">
                <a:latin typeface="+mn-lt"/>
              </a:rPr>
              <a:t>: </a:t>
            </a:r>
            <a:r>
              <a:rPr lang="el-GR" sz="1800" dirty="0">
                <a:latin typeface="+mn-lt"/>
              </a:rPr>
              <a:t>συναρτήσεις εισόδου / εξόδου, συναρτήσεις ρύθμισης ακροδεκτών εισόδου / εξόδου</a:t>
            </a:r>
            <a:r>
              <a:rPr lang="en-GB" sz="1800" dirty="0">
                <a:latin typeface="+mn-lt"/>
              </a:rPr>
              <a:t>, </a:t>
            </a:r>
            <a:r>
              <a:rPr lang="el-GR" sz="1800" dirty="0">
                <a:latin typeface="+mn-lt"/>
              </a:rPr>
              <a:t>βασικές ρυθμίσεις μεταβλητών, βιβλιοθήκες κτλ. </a:t>
            </a:r>
            <a:r>
              <a:rPr lang="en-GB" sz="1800" dirty="0">
                <a:latin typeface="+mn-lt"/>
              </a:rPr>
              <a:t> 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endParaRPr lang="en-GB" sz="1800" dirty="0">
              <a:latin typeface="+mn-lt"/>
            </a:endParaRP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l-GR" sz="1800" dirty="0">
                <a:latin typeface="+mn-lt"/>
              </a:rPr>
              <a:t>Μπορείτε να βάλετε οποιεσδήποτε δηλώσεις και συναρτήσεις θέλετε μέσα στην </a:t>
            </a:r>
            <a:r>
              <a:rPr lang="en-GB" sz="1800" dirty="0">
                <a:latin typeface="+mn-lt"/>
              </a:rPr>
              <a:t>setup() </a:t>
            </a:r>
            <a:r>
              <a:rPr lang="el-GR" sz="1800" dirty="0">
                <a:latin typeface="+mn-lt"/>
              </a:rPr>
              <a:t>αρκεί </a:t>
            </a:r>
            <a:r>
              <a:rPr lang="el-GR" sz="1800" b="1" dirty="0">
                <a:latin typeface="+mn-lt"/>
              </a:rPr>
              <a:t>να περικλείονται από άγκιστρα</a:t>
            </a:r>
            <a:r>
              <a:rPr lang="en-GB" sz="1800" b="1" dirty="0">
                <a:latin typeface="+mn-lt"/>
              </a:rPr>
              <a:t>: “{...}”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endParaRPr lang="en-GB" sz="1600" cap="all" dirty="0"/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s-ES" sz="1600" cap="al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l-GR" cap="all" dirty="0"/>
              <a:t>ΔΗΛΩΣΕΙΣ ΠΡΟΓΡΑΜΜΑΤΟΣ</a:t>
            </a:r>
            <a:endParaRPr lang="es-ES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9</a:t>
            </a:fld>
            <a:endParaRPr lang="el-GR" sz="1000" dirty="0"/>
          </a:p>
        </p:txBody>
      </p:sp>
      <p:sp>
        <p:nvSpPr>
          <p:cNvPr id="5" name="Rectángulo 4"/>
          <p:cNvSpPr/>
          <p:nvPr/>
        </p:nvSpPr>
        <p:spPr>
          <a:xfrm>
            <a:off x="2016540" y="4361272"/>
            <a:ext cx="5720520" cy="155427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l-GR" dirty="0"/>
              <a:t>Σύνταξη</a:t>
            </a:r>
            <a:r>
              <a:rPr lang="es-ES" dirty="0"/>
              <a:t>:</a:t>
            </a:r>
          </a:p>
          <a:p>
            <a:r>
              <a:rPr lang="es-ES" dirty="0"/>
              <a:t>	</a:t>
            </a:r>
            <a:r>
              <a:rPr lang="es-ES" dirty="0" err="1"/>
              <a:t>Void</a:t>
            </a:r>
            <a:r>
              <a:rPr lang="es-ES" dirty="0"/>
              <a:t> </a:t>
            </a:r>
            <a:r>
              <a:rPr lang="es-ES" dirty="0" err="1"/>
              <a:t>setup</a:t>
            </a:r>
            <a:r>
              <a:rPr lang="es-ES" dirty="0"/>
              <a:t>()</a:t>
            </a:r>
          </a:p>
          <a:p>
            <a:r>
              <a:rPr lang="es-ES" dirty="0"/>
              <a:t>	{</a:t>
            </a:r>
          </a:p>
          <a:p>
            <a:r>
              <a:rPr lang="es-ES" dirty="0"/>
              <a:t>	.......</a:t>
            </a:r>
          </a:p>
          <a:p>
            <a:r>
              <a:rPr lang="es-ES" dirty="0"/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344787910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D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3F6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rebuchet M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D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D3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65190</TotalTime>
  <Words>939</Words>
  <Application>Microsoft Office PowerPoint</Application>
  <PresentationFormat>Προβολή στην οθόνη (4:3)</PresentationFormat>
  <Paragraphs>177</Paragraphs>
  <Slides>17</Slides>
  <Notes>15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17</vt:i4>
      </vt:variant>
    </vt:vector>
  </HeadingPairs>
  <TitlesOfParts>
    <vt:vector size="27" baseType="lpstr">
      <vt:lpstr>ＭＳ Ｐゴシック</vt:lpstr>
      <vt:lpstr>Arial</vt:lpstr>
      <vt:lpstr>Arial Narrow</vt:lpstr>
      <vt:lpstr>Book Antiqua</vt:lpstr>
      <vt:lpstr>Calibri</vt:lpstr>
      <vt:lpstr>Times New Roman</vt:lpstr>
      <vt:lpstr>Trebuchet MS</vt:lpstr>
      <vt:lpstr>Wingdings</vt:lpstr>
      <vt:lpstr>Custom Design</vt:lpstr>
      <vt:lpstr>3_Default Design</vt:lpstr>
      <vt:lpstr>Παρουσίαση του PowerPoint</vt:lpstr>
      <vt:lpstr>Στόχος και περίγραμμα της Ενότητας 1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tei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circBalance_nodither_ts500_sine_55deg_6sec</dc:title>
  <dc:creator>Michail Sfakiotakis</dc:creator>
  <cp:lastModifiedBy>spiros</cp:lastModifiedBy>
  <cp:revision>1835</cp:revision>
  <cp:lastPrinted>2018-01-26T17:11:53Z</cp:lastPrinted>
  <dcterms:created xsi:type="dcterms:W3CDTF">2010-11-09T19:06:29Z</dcterms:created>
  <dcterms:modified xsi:type="dcterms:W3CDTF">2018-06-19T13:43:47Z</dcterms:modified>
</cp:coreProperties>
</file>