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42"/>
  </p:notesMasterIdLst>
  <p:handoutMasterIdLst>
    <p:handoutMasterId r:id="rId43"/>
  </p:handoutMasterIdLst>
  <p:sldIdLst>
    <p:sldId id="549" r:id="rId3"/>
    <p:sldId id="537" r:id="rId4"/>
    <p:sldId id="584" r:id="rId5"/>
    <p:sldId id="585" r:id="rId6"/>
    <p:sldId id="482" r:id="rId7"/>
    <p:sldId id="554" r:id="rId8"/>
    <p:sldId id="555" r:id="rId9"/>
    <p:sldId id="556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586" r:id="rId18"/>
    <p:sldId id="564" r:id="rId19"/>
    <p:sldId id="565" r:id="rId20"/>
    <p:sldId id="588" r:id="rId21"/>
    <p:sldId id="589" r:id="rId22"/>
    <p:sldId id="566" r:id="rId23"/>
    <p:sldId id="567" r:id="rId24"/>
    <p:sldId id="568" r:id="rId25"/>
    <p:sldId id="569" r:id="rId26"/>
    <p:sldId id="570" r:id="rId27"/>
    <p:sldId id="571" r:id="rId28"/>
    <p:sldId id="587" r:id="rId29"/>
    <p:sldId id="572" r:id="rId30"/>
    <p:sldId id="573" r:id="rId31"/>
    <p:sldId id="574" r:id="rId32"/>
    <p:sldId id="575" r:id="rId33"/>
    <p:sldId id="576" r:id="rId34"/>
    <p:sldId id="577" r:id="rId35"/>
    <p:sldId id="578" r:id="rId36"/>
    <p:sldId id="579" r:id="rId37"/>
    <p:sldId id="580" r:id="rId38"/>
    <p:sldId id="581" r:id="rId39"/>
    <p:sldId id="582" r:id="rId40"/>
    <p:sldId id="552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72" d="100"/>
          <a:sy n="72" d="100"/>
        </p:scale>
        <p:origin x="1722" y="66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19-Jun-18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82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10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5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26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24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65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1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7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09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0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43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92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0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37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29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43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48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92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5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46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9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27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104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556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6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9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5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57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6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75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19/6/2018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19/6/2018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19/6/2018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14</a:t>
            </a: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Πρωτόκολλα Επικοινωνίας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Bluetooth: </a:t>
            </a:r>
            <a:r>
              <a:rPr lang="el-GR" dirty="0"/>
              <a:t>Η Εφαρμογή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2535E791-FE7C-4B63-B5AE-08FFD5F0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1" y="1297746"/>
            <a:ext cx="8200239" cy="419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Υπάρχουν διάφορες εφαρμογές για την επικοινωνία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μέσω μίας ζεύξης </a:t>
            </a:r>
            <a:r>
              <a:rPr lang="en-US" sz="2000" dirty="0">
                <a:latin typeface="Calibri" pitchFamily="34" charset="0"/>
              </a:rPr>
              <a:t>Bluetooth. </a:t>
            </a:r>
            <a:r>
              <a:rPr lang="el-GR" sz="2000" dirty="0">
                <a:latin typeface="Calibri" pitchFamily="34" charset="0"/>
              </a:rPr>
              <a:t>Είναι διαθέσιμες για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τις περισσότερες πλατφόρμες, </a:t>
            </a:r>
            <a:r>
              <a:rPr lang="el-GR" sz="2000" dirty="0" err="1">
                <a:latin typeface="Calibri" pitchFamily="34" charset="0"/>
              </a:rPr>
              <a:t>συμπεριλαμβανο</a:t>
            </a:r>
            <a:r>
              <a:rPr lang="el-GR" sz="2000" dirty="0">
                <a:latin typeface="Calibri" pitchFamily="34" charset="0"/>
              </a:rPr>
              <a:t>-</a:t>
            </a:r>
          </a:p>
          <a:p>
            <a:pPr algn="just">
              <a:lnSpc>
                <a:spcPct val="150000"/>
              </a:lnSpc>
            </a:pPr>
            <a:r>
              <a:rPr lang="el-GR" sz="2000" dirty="0" err="1">
                <a:latin typeface="Calibri" pitchFamily="34" charset="0"/>
              </a:rPr>
              <a:t>μένων</a:t>
            </a:r>
            <a:r>
              <a:rPr lang="el-GR" sz="2000" dirty="0">
                <a:latin typeface="Calibri" pitchFamily="34" charset="0"/>
              </a:rPr>
              <a:t> των </a:t>
            </a:r>
            <a:r>
              <a:rPr lang="en-US" sz="2000" dirty="0">
                <a:latin typeface="Calibri" pitchFamily="34" charset="0"/>
              </a:rPr>
              <a:t>Android </a:t>
            </a:r>
            <a:r>
              <a:rPr lang="el-GR" sz="2000" dirty="0">
                <a:latin typeface="Calibri" pitchFamily="34" charset="0"/>
              </a:rPr>
              <a:t>και </a:t>
            </a:r>
            <a:r>
              <a:rPr lang="en-US" sz="2000" dirty="0">
                <a:latin typeface="Calibri" pitchFamily="34" charset="0"/>
              </a:rPr>
              <a:t>iOS.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Μιας και θα ανταλλάσσουμε σειριακά δεδομένων και θέλουμε λίγο παραπάνω έλεγχο στη διαδικασία, επιλέξαμε την εφαρμογή </a:t>
            </a:r>
            <a:r>
              <a:rPr lang="en-US" sz="2000" b="1" dirty="0">
                <a:latin typeface="Calibri" pitchFamily="34" charset="0"/>
              </a:rPr>
              <a:t>Serial Bluetooth Terminal </a:t>
            </a:r>
            <a:r>
              <a:rPr lang="el-GR" sz="2000" dirty="0">
                <a:latin typeface="Calibri" pitchFamily="34" charset="0"/>
              </a:rPr>
              <a:t>για το λειτουργικό σύστημα </a:t>
            </a:r>
            <a:r>
              <a:rPr lang="en-US" sz="2000" dirty="0">
                <a:latin typeface="Calibri" pitchFamily="34" charset="0"/>
              </a:rPr>
              <a:t>Android </a:t>
            </a:r>
            <a:r>
              <a:rPr lang="el-GR" sz="2000" dirty="0">
                <a:latin typeface="Calibri" pitchFamily="34" charset="0"/>
              </a:rPr>
              <a:t>από τον </a:t>
            </a:r>
            <a:r>
              <a:rPr lang="en-US" sz="2000" dirty="0">
                <a:latin typeface="Calibri" pitchFamily="34" charset="0"/>
              </a:rPr>
              <a:t>Kai </a:t>
            </a:r>
            <a:r>
              <a:rPr lang="en-US" sz="2000" dirty="0" err="1">
                <a:latin typeface="Calibri" pitchFamily="34" charset="0"/>
              </a:rPr>
              <a:t>Morich</a:t>
            </a:r>
            <a:r>
              <a:rPr lang="en-US" sz="2000" dirty="0">
                <a:latin typeface="Calibri" pitchFamily="34" charset="0"/>
              </a:rPr>
              <a:t> (</a:t>
            </a:r>
            <a:r>
              <a:rPr lang="el-GR" sz="2000" dirty="0">
                <a:latin typeface="Calibri" pitchFamily="34" charset="0"/>
              </a:rPr>
              <a:t>διαθέσιμη στο </a:t>
            </a:r>
            <a:r>
              <a:rPr lang="en-US" sz="2000" dirty="0">
                <a:latin typeface="Calibri" pitchFamily="34" charset="0"/>
              </a:rPr>
              <a:t>Google Play). </a:t>
            </a:r>
            <a:r>
              <a:rPr lang="el-GR" sz="2000" dirty="0">
                <a:latin typeface="Calibri" pitchFamily="34" charset="0"/>
              </a:rPr>
              <a:t>Όπως δηλώνει και το όνομά της, είναι μία εφαρμογή τερματικού για σειριακές συσκευές.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1" name="Εικόνα 5">
            <a:extLst>
              <a:ext uri="{FF2B5EF4-FFF2-40B4-BE49-F238E27FC236}">
                <a16:creationId xmlns:a16="http://schemas.microsoft.com/office/drawing/2014/main" id="{F316B6B2-9604-473E-8869-A27D10E063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1307" y="81419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849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1A93469-0A74-41A7-88E3-C2E092A8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45" y="532262"/>
            <a:ext cx="4744499" cy="507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Η εφαρμογή θα μας καλωσορίσει με μία άδεια οθόνη κατά την εκκίνησή της. Θα χρειαστεί να συνδέσουμε μία συσκευή </a:t>
            </a:r>
            <a:r>
              <a:rPr lang="en-US" sz="2000" dirty="0">
                <a:latin typeface="Calibri" pitchFamily="34" charset="0"/>
              </a:rPr>
              <a:t>Bluetooth </a:t>
            </a:r>
            <a:r>
              <a:rPr lang="el-GR" sz="2000" dirty="0">
                <a:latin typeface="Calibri" pitchFamily="34" charset="0"/>
              </a:rPr>
              <a:t>πριν να μπορέσουμε να ανταλλάξουμε σειριακά δεδομένα.</a:t>
            </a: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Πατήστε στο εικονίδιο δίπλα στο κείμενο ‘</a:t>
            </a:r>
            <a:r>
              <a:rPr lang="en-US" sz="2000" dirty="0">
                <a:latin typeface="Calibri" pitchFamily="34" charset="0"/>
              </a:rPr>
              <a:t>Label’, </a:t>
            </a:r>
            <a:r>
              <a:rPr lang="el-GR" sz="2000" dirty="0">
                <a:latin typeface="Calibri" pitchFamily="34" charset="0"/>
              </a:rPr>
              <a:t>ώστε να ανοίξει το μενού της εφαρμογής.</a:t>
            </a: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5" name="Εικόνα 2">
            <a:extLst>
              <a:ext uri="{FF2B5EF4-FFF2-40B4-BE49-F238E27FC236}">
                <a16:creationId xmlns:a16="http://schemas.microsoft.com/office/drawing/2014/main" id="{816A66F7-D296-44BF-B298-E0D33146D4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3700" y="1168631"/>
            <a:ext cx="3213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120B1B6C-563A-4642-AC1D-ACCDD0274DC1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Bluetooth: </a:t>
            </a:r>
            <a:r>
              <a:rPr lang="el-GR" dirty="0"/>
              <a:t>Η Εφαρμογή</a:t>
            </a:r>
          </a:p>
        </p:txBody>
      </p:sp>
    </p:spTree>
    <p:extLst>
      <p:ext uri="{BB962C8B-B14F-4D97-AF65-F5344CB8AC3E}">
        <p14:creationId xmlns:p14="http://schemas.microsoft.com/office/powerpoint/2010/main" val="213198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E02D3FCF-702A-4BA7-BE2C-FC6360C80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114039"/>
            <a:ext cx="4706937" cy="27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Μόλις το μενού ανοίξει, επιλέξτε το ‘</a:t>
            </a:r>
            <a:r>
              <a:rPr lang="en-US" sz="2000" dirty="0">
                <a:latin typeface="Calibri" pitchFamily="34" charset="0"/>
              </a:rPr>
              <a:t>Devices’.</a:t>
            </a: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1" name="Εικόνα 2">
            <a:extLst>
              <a:ext uri="{FF2B5EF4-FFF2-40B4-BE49-F238E27FC236}">
                <a16:creationId xmlns:a16="http://schemas.microsoft.com/office/drawing/2014/main" id="{F0F0014F-C1EC-48E2-964E-54C8606371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75" y="1114039"/>
            <a:ext cx="320992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87398505-30CC-442C-8624-1BB05296DA46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Bluetooth: </a:t>
            </a:r>
            <a:r>
              <a:rPr lang="el-GR" dirty="0"/>
              <a:t>Η Εφαρμογή</a:t>
            </a:r>
          </a:p>
        </p:txBody>
      </p:sp>
    </p:spTree>
    <p:extLst>
      <p:ext uri="{BB962C8B-B14F-4D97-AF65-F5344CB8AC3E}">
        <p14:creationId xmlns:p14="http://schemas.microsoft.com/office/powerpoint/2010/main" val="230991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863FB6-B5BC-4528-A7C4-62D4CCEB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73" y="809243"/>
            <a:ext cx="8208628" cy="18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(</a:t>
            </a:r>
            <a:r>
              <a:rPr lang="en-US" sz="2000" b="1" dirty="0">
                <a:latin typeface="Calibri" pitchFamily="34" charset="0"/>
              </a:rPr>
              <a:t>1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l-GR" sz="2000" dirty="0">
                <a:latin typeface="Calibri" pitchFamily="34" charset="0"/>
              </a:rPr>
              <a:t>Διαλέξτε ανάμεσα σε </a:t>
            </a:r>
            <a:r>
              <a:rPr lang="en-US" sz="2000" dirty="0">
                <a:latin typeface="Calibri" pitchFamily="34" charset="0"/>
              </a:rPr>
              <a:t>Bluetooth Classic </a:t>
            </a:r>
            <a:r>
              <a:rPr lang="el-GR" sz="2000" dirty="0">
                <a:latin typeface="Calibri" pitchFamily="34" charset="0"/>
              </a:rPr>
              <a:t>ή</a:t>
            </a:r>
            <a:r>
              <a:rPr lang="en-US" sz="2000" dirty="0">
                <a:latin typeface="Calibri" pitchFamily="34" charset="0"/>
              </a:rPr>
              <a:t> BLE (</a:t>
            </a:r>
            <a:r>
              <a:rPr lang="el-GR" sz="2000" dirty="0">
                <a:latin typeface="Calibri" pitchFamily="34" charset="0"/>
              </a:rPr>
              <a:t>αναλόγως το </a:t>
            </a:r>
            <a:r>
              <a:rPr lang="en-US" sz="2000" dirty="0">
                <a:latin typeface="Calibri" pitchFamily="34" charset="0"/>
              </a:rPr>
              <a:t>module </a:t>
            </a:r>
            <a:r>
              <a:rPr lang="el-GR" sz="2000" dirty="0">
                <a:latin typeface="Calibri" pitchFamily="34" charset="0"/>
              </a:rPr>
              <a:t>που χρησιμοποιείτε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l-GR" sz="2000" dirty="0">
                <a:latin typeface="Calibri" pitchFamily="34" charset="0"/>
              </a:rPr>
              <a:t>και έπειτα </a:t>
            </a:r>
            <a:r>
              <a:rPr lang="en-US" sz="2000" dirty="0">
                <a:latin typeface="Calibri" pitchFamily="34" charset="0"/>
              </a:rPr>
              <a:t>(</a:t>
            </a:r>
            <a:r>
              <a:rPr lang="en-US" sz="2000" b="1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l-GR" sz="2000" dirty="0">
                <a:latin typeface="Calibri" pitchFamily="34" charset="0"/>
              </a:rPr>
              <a:t>πατήστε πάνω στο όνομά του</a:t>
            </a:r>
            <a:r>
              <a:rPr lang="en-US" sz="2000" dirty="0">
                <a:latin typeface="Calibri" pitchFamily="34" charset="0"/>
              </a:rPr>
              <a:t>. </a:t>
            </a:r>
            <a:r>
              <a:rPr lang="el-GR" sz="2000" dirty="0">
                <a:latin typeface="Calibri" pitchFamily="34" charset="0"/>
              </a:rPr>
              <a:t>Τέλος</a:t>
            </a:r>
            <a:r>
              <a:rPr lang="en-US" sz="2000" dirty="0">
                <a:latin typeface="Calibri" pitchFamily="34" charset="0"/>
              </a:rPr>
              <a:t>, (</a:t>
            </a:r>
            <a:r>
              <a:rPr lang="en-US" sz="2000" b="1" dirty="0">
                <a:latin typeface="Calibri" pitchFamily="34" charset="0"/>
              </a:rPr>
              <a:t>3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l-GR" sz="2000" dirty="0">
                <a:latin typeface="Calibri" pitchFamily="34" charset="0"/>
              </a:rPr>
              <a:t>πατήστε ξανά το εικονίδιο του μενού και επιλέξτε ‘</a:t>
            </a:r>
            <a:r>
              <a:rPr lang="en-US" sz="2000" dirty="0">
                <a:latin typeface="Calibri" pitchFamily="34" charset="0"/>
              </a:rPr>
              <a:t>Terminal’ </a:t>
            </a:r>
            <a:r>
              <a:rPr lang="el-GR" sz="2000" dirty="0">
                <a:latin typeface="Calibri" pitchFamily="34" charset="0"/>
              </a:rPr>
              <a:t>ώστε να μεταβείτε ξανά στην κύρια οθόνη του προγράμματος.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3" name="Εικόνα 5">
            <a:extLst>
              <a:ext uri="{FF2B5EF4-FFF2-40B4-BE49-F238E27FC236}">
                <a16:creationId xmlns:a16="http://schemas.microsoft.com/office/drawing/2014/main" id="{3F9882B8-C400-4A06-97CB-31AE9A30A6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0419" y="2873406"/>
            <a:ext cx="6210375" cy="34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6D3AB50F-4DD1-479B-9B18-8664079F0EDA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Bluetooth: </a:t>
            </a:r>
            <a:r>
              <a:rPr lang="el-GR" dirty="0"/>
              <a:t>Η Εφαρμογή</a:t>
            </a:r>
          </a:p>
        </p:txBody>
      </p:sp>
    </p:spTree>
    <p:extLst>
      <p:ext uri="{BB962C8B-B14F-4D97-AF65-F5344CB8AC3E}">
        <p14:creationId xmlns:p14="http://schemas.microsoft.com/office/powerpoint/2010/main" val="1162302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E126F3E-7C31-47EF-BC83-F423C1F9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66" y="1114039"/>
            <a:ext cx="8229600" cy="373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Το τελευταίο βήμα είναι να πατήσετε πάνω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Στο εικονίδιο ‘</a:t>
            </a:r>
            <a:r>
              <a:rPr lang="en-US" sz="2000" dirty="0">
                <a:latin typeface="Calibri" pitchFamily="34" charset="0"/>
              </a:rPr>
              <a:t>Connect’. </a:t>
            </a:r>
            <a:r>
              <a:rPr lang="el-GR" sz="2000" dirty="0">
                <a:latin typeface="Calibri" pitchFamily="34" charset="0"/>
              </a:rPr>
              <a:t>Αυτό θα </a:t>
            </a:r>
            <a:r>
              <a:rPr lang="el-GR" sz="2000" dirty="0" err="1">
                <a:latin typeface="Calibri" pitchFamily="34" charset="0"/>
              </a:rPr>
              <a:t>εγκαθι</a:t>
            </a:r>
            <a:r>
              <a:rPr lang="el-GR" sz="2000" dirty="0">
                <a:latin typeface="Calibri" pitchFamily="34" charset="0"/>
              </a:rPr>
              <a:t>-</a:t>
            </a:r>
          </a:p>
          <a:p>
            <a:pPr algn="just">
              <a:lnSpc>
                <a:spcPct val="150000"/>
              </a:lnSpc>
            </a:pPr>
            <a:r>
              <a:rPr lang="el-GR" sz="2000" dirty="0" err="1">
                <a:latin typeface="Calibri" pitchFamily="34" charset="0"/>
              </a:rPr>
              <a:t>δρύσει</a:t>
            </a:r>
            <a:r>
              <a:rPr lang="el-GR" sz="2000" dirty="0">
                <a:latin typeface="Calibri" pitchFamily="34" charset="0"/>
              </a:rPr>
              <a:t> την επικοινωνία ανάμεσα στη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συσκευή σας και το </a:t>
            </a:r>
            <a:r>
              <a:rPr lang="en-US" sz="2000" dirty="0">
                <a:latin typeface="Calibri" pitchFamily="34" charset="0"/>
              </a:rPr>
              <a:t>Bluetooth module </a:t>
            </a:r>
            <a:r>
              <a:rPr lang="el-GR" sz="2000" dirty="0">
                <a:latin typeface="Calibri" pitchFamily="34" charset="0"/>
              </a:rPr>
              <a:t>που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επιλέξατε.</a:t>
            </a: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Αυτό ήταν! Τώρα η εφαρμογή είναι έτοιμη να ανταλλάξει δεδομένα με το </a:t>
            </a:r>
            <a:r>
              <a:rPr lang="en-US" sz="2000" dirty="0">
                <a:latin typeface="Calibri" pitchFamily="34" charset="0"/>
              </a:rPr>
              <a:t>Bluetooth module.</a:t>
            </a:r>
          </a:p>
        </p:txBody>
      </p:sp>
      <p:pic>
        <p:nvPicPr>
          <p:cNvPr id="11" name="Εικόνα 2">
            <a:extLst>
              <a:ext uri="{FF2B5EF4-FFF2-40B4-BE49-F238E27FC236}">
                <a16:creationId xmlns:a16="http://schemas.microsoft.com/office/drawing/2014/main" id="{7B579A69-82D2-4A5E-8B57-01CD730EEC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9960" y="1322001"/>
            <a:ext cx="32131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0100620B-589E-4AFA-BD61-FB6034EA3898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Bluetooth: </a:t>
            </a:r>
            <a:r>
              <a:rPr lang="el-GR" dirty="0"/>
              <a:t>Η Εφαρμογή</a:t>
            </a:r>
          </a:p>
        </p:txBody>
      </p:sp>
    </p:spTree>
    <p:extLst>
      <p:ext uri="{BB962C8B-B14F-4D97-AF65-F5344CB8AC3E}">
        <p14:creationId xmlns:p14="http://schemas.microsoft.com/office/powerpoint/2010/main" val="2973992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A59AFF-0078-44A8-AB6C-E5FBC00AA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49" y="1114039"/>
            <a:ext cx="8369301" cy="46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Εφόσον μεταγλωττίσατε και 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ανεβάσατε τον παρεχόμενο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κώδικα στο </a:t>
            </a:r>
            <a:r>
              <a:rPr lang="en-US" sz="2000" dirty="0">
                <a:latin typeface="Calibri" pitchFamily="34" charset="0"/>
              </a:rPr>
              <a:t>Arduino </a:t>
            </a:r>
            <a:r>
              <a:rPr lang="el-GR" sz="2000" dirty="0">
                <a:latin typeface="Calibri" pitchFamily="34" charset="0"/>
              </a:rPr>
              <a:t>σας, θα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πρέπει να βλέπετε τα </a:t>
            </a:r>
            <a:r>
              <a:rPr lang="el-GR" sz="2000" dirty="0" err="1">
                <a:latin typeface="Calibri" pitchFamily="34" charset="0"/>
              </a:rPr>
              <a:t>εισερ</a:t>
            </a:r>
            <a:r>
              <a:rPr lang="el-GR" sz="2000" dirty="0">
                <a:latin typeface="Calibri" pitchFamily="34" charset="0"/>
              </a:rPr>
              <a:t>-</a:t>
            </a:r>
          </a:p>
          <a:p>
            <a:pPr algn="just">
              <a:lnSpc>
                <a:spcPct val="150000"/>
              </a:lnSpc>
            </a:pPr>
            <a:r>
              <a:rPr lang="el-GR" sz="2000" dirty="0" err="1">
                <a:latin typeface="Calibri" pitchFamily="34" charset="0"/>
              </a:rPr>
              <a:t>χόμενα</a:t>
            </a:r>
            <a:r>
              <a:rPr lang="el-GR" sz="2000" dirty="0">
                <a:latin typeface="Calibri" pitchFamily="34" charset="0"/>
              </a:rPr>
              <a:t> δεδομένα στην οθόνη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της εφαρμογής.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Πέραν τούτου, θα πρέπει να είστε σε θέση να αλλάξετε την κατάσταση του συνδεδεμένου </a:t>
            </a:r>
            <a:r>
              <a:rPr lang="en-US" sz="2000" dirty="0">
                <a:latin typeface="Calibri" pitchFamily="34" charset="0"/>
              </a:rPr>
              <a:t>LED, </a:t>
            </a:r>
            <a:r>
              <a:rPr lang="el-GR" sz="2000" dirty="0">
                <a:latin typeface="Calibri" pitchFamily="34" charset="0"/>
              </a:rPr>
              <a:t>στέλνοντας απλά ένα αλφαριθμητικό ενός χαρακτήρα ‘1’ ή ‘0’.</a:t>
            </a:r>
            <a:endParaRPr lang="en-US" sz="1800" dirty="0">
              <a:latin typeface="Calibri" pitchFamily="34" charset="0"/>
            </a:endParaRPr>
          </a:p>
        </p:txBody>
      </p:sp>
      <p:pic>
        <p:nvPicPr>
          <p:cNvPr id="15" name="Εικόνα 8">
            <a:extLst>
              <a:ext uri="{FF2B5EF4-FFF2-40B4-BE49-F238E27FC236}">
                <a16:creationId xmlns:a16="http://schemas.microsoft.com/office/drawing/2014/main" id="{E21CBA71-5D23-4080-B573-E6E3B23F0B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1228" y="1114039"/>
            <a:ext cx="5500627" cy="30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93775D26-0311-4777-8649-CB2C69F36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775" y="3316638"/>
            <a:ext cx="245932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alibri" pitchFamily="34" charset="0"/>
              </a:rPr>
              <a:t>ΠΛΗΚΤΡΟ ΑΠΟΣΤΟΛΗΣ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A3E47412-B253-4985-80E3-77E281609ED5}"/>
              </a:ext>
            </a:extLst>
          </p:cNvPr>
          <p:cNvCxnSpPr>
            <a:cxnSpLocks/>
          </p:cNvCxnSpPr>
          <p:nvPr/>
        </p:nvCxnSpPr>
        <p:spPr>
          <a:xfrm>
            <a:off x="7892103" y="3509587"/>
            <a:ext cx="3857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Τίτλος 1">
            <a:extLst>
              <a:ext uri="{FF2B5EF4-FFF2-40B4-BE49-F238E27FC236}">
                <a16:creationId xmlns:a16="http://schemas.microsoft.com/office/drawing/2014/main" id="{46E65D08-19C5-4072-8EBD-980A54716626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Bluetooth: </a:t>
            </a:r>
            <a:r>
              <a:rPr lang="el-GR" dirty="0"/>
              <a:t>Κατακλείδα</a:t>
            </a:r>
          </a:p>
        </p:txBody>
      </p:sp>
    </p:spTree>
    <p:extLst>
      <p:ext uri="{BB962C8B-B14F-4D97-AF65-F5344CB8AC3E}">
        <p14:creationId xmlns:p14="http://schemas.microsoft.com/office/powerpoint/2010/main" val="275487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ETHERNET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24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72514" y="1063249"/>
            <a:ext cx="8191495" cy="512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</a:rPr>
              <a:t>Το </a:t>
            </a:r>
            <a:r>
              <a:rPr lang="en-US" sz="2000" dirty="0">
                <a:latin typeface="Calibri" pitchFamily="34" charset="0"/>
              </a:rPr>
              <a:t>Ethernet </a:t>
            </a:r>
            <a:r>
              <a:rPr lang="el-GR" sz="2000" dirty="0">
                <a:latin typeface="Calibri" pitchFamily="34" charset="0"/>
              </a:rPr>
              <a:t>είναι ένα ακόμα δημοφιλές και εύχρηστο πρωτόκολλα επικοινωνίας που μας επιτρέπει την μέσω καλωδίου επικοινωνία με τον κόσμο του </a:t>
            </a:r>
            <a:r>
              <a:rPr lang="en-US" sz="2000" dirty="0">
                <a:latin typeface="Calibri" pitchFamily="34" charset="0"/>
              </a:rPr>
              <a:t>internet. </a:t>
            </a:r>
            <a:r>
              <a:rPr lang="el-GR" sz="2000" dirty="0">
                <a:latin typeface="Calibri" pitchFamily="34" charset="0"/>
              </a:rPr>
              <a:t>Χρησιμοποιώντας το </a:t>
            </a:r>
            <a:r>
              <a:rPr lang="en-US" sz="2000" dirty="0">
                <a:latin typeface="Calibri" pitchFamily="34" charset="0"/>
              </a:rPr>
              <a:t>Ethernet, </a:t>
            </a:r>
            <a:r>
              <a:rPr lang="el-GR" sz="2000" dirty="0">
                <a:latin typeface="Calibri" pitchFamily="34" charset="0"/>
              </a:rPr>
              <a:t>μία εφαρμογή </a:t>
            </a:r>
            <a:r>
              <a:rPr lang="en-US" sz="2000" dirty="0">
                <a:latin typeface="Calibri" pitchFamily="34" charset="0"/>
              </a:rPr>
              <a:t>Arduino </a:t>
            </a:r>
            <a:r>
              <a:rPr lang="el-GR" sz="2000" dirty="0">
                <a:latin typeface="Calibri" pitchFamily="34" charset="0"/>
              </a:rPr>
              <a:t>μπορεί να επικοινωνήσει με οποιαδήποτε </a:t>
            </a:r>
            <a:r>
              <a:rPr lang="en-US" sz="2000" dirty="0">
                <a:latin typeface="Calibri" pitchFamily="34" charset="0"/>
              </a:rPr>
              <a:t>TCP/IP </a:t>
            </a:r>
            <a:r>
              <a:rPr lang="el-GR" sz="2000" dirty="0">
                <a:latin typeface="Calibri" pitchFamily="34" charset="0"/>
              </a:rPr>
              <a:t>εφαρμογή, συμπεριλαμβανομένων και </a:t>
            </a:r>
            <a:r>
              <a:rPr lang="en-US" sz="2000" dirty="0">
                <a:latin typeface="Calibri" pitchFamily="34" charset="0"/>
              </a:rPr>
              <a:t>RIAs.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</a:rPr>
              <a:t>Η ευρέως διαθέσιμη πλακέτα </a:t>
            </a:r>
            <a:r>
              <a:rPr lang="en-US" sz="2000" dirty="0">
                <a:latin typeface="Calibri" pitchFamily="34" charset="0"/>
              </a:rPr>
              <a:t>Ethernet (Ethernet Shield</a:t>
            </a:r>
            <a:r>
              <a:rPr lang="el-GR" sz="2000" dirty="0">
                <a:latin typeface="Calibri" pitchFamily="34" charset="0"/>
              </a:rPr>
              <a:t>) είναι μία προσιτή, αξιόπιστη και εύκολα προγραμματιζόμενη λύση για να εμπλουτίσουμε μία εφαρμογή </a:t>
            </a:r>
            <a:r>
              <a:rPr lang="en-US" sz="2000" dirty="0">
                <a:latin typeface="Calibri" pitchFamily="34" charset="0"/>
              </a:rPr>
              <a:t>Arduino </a:t>
            </a:r>
            <a:r>
              <a:rPr lang="el-GR" sz="2000" dirty="0">
                <a:latin typeface="Calibri" pitchFamily="34" charset="0"/>
              </a:rPr>
              <a:t>με δυνατότητες </a:t>
            </a:r>
            <a:r>
              <a:rPr lang="en-US" sz="2000" dirty="0">
                <a:latin typeface="Calibri" pitchFamily="34" charset="0"/>
              </a:rPr>
              <a:t>Ethernet.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</a:rPr>
              <a:t>Θα χρησιμοποιήσουμε το </a:t>
            </a:r>
            <a:r>
              <a:rPr lang="en-US" sz="2000" dirty="0">
                <a:latin typeface="Calibri" pitchFamily="34" charset="0"/>
              </a:rPr>
              <a:t>Ethernet Shield </a:t>
            </a:r>
            <a:r>
              <a:rPr lang="el-GR" sz="2000" dirty="0">
                <a:latin typeface="Calibri" pitchFamily="34" charset="0"/>
              </a:rPr>
              <a:t>έτσι ώστε να επιτύχουμε αμφίδρομη επικοινωνία με την ειδική </a:t>
            </a:r>
            <a:r>
              <a:rPr lang="en-US" sz="2000" dirty="0">
                <a:latin typeface="Calibri" pitchFamily="34" charset="0"/>
              </a:rPr>
              <a:t>web </a:t>
            </a:r>
            <a:r>
              <a:rPr lang="el-GR" sz="2000" dirty="0">
                <a:latin typeface="Calibri" pitchFamily="34" charset="0"/>
              </a:rPr>
              <a:t>εφαρμογή που έχουμε κατασκευάσει γι’ αυτό το σκοπό.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ETHERNET - </a:t>
            </a:r>
            <a:r>
              <a:rPr lang="el-GR" dirty="0"/>
              <a:t>Εισαγωγή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46819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03338" y="1236937"/>
            <a:ext cx="8191495" cy="46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</a:rPr>
              <a:t>Σε αυτή την άσκηση θα συνδυάσουμε ένα </a:t>
            </a:r>
            <a:r>
              <a:rPr lang="en-US" sz="2000" dirty="0">
                <a:latin typeface="Calibri" pitchFamily="34" charset="0"/>
              </a:rPr>
              <a:t>Arduino </a:t>
            </a:r>
            <a:r>
              <a:rPr lang="el-GR" sz="2000" dirty="0">
                <a:latin typeface="Calibri" pitchFamily="34" charset="0"/>
              </a:rPr>
              <a:t>με ένα </a:t>
            </a:r>
            <a:r>
              <a:rPr lang="en-US" sz="2000" dirty="0">
                <a:latin typeface="Calibri" pitchFamily="34" charset="0"/>
              </a:rPr>
              <a:t>Ethernet Shield. </a:t>
            </a:r>
            <a:r>
              <a:rPr lang="el-GR" sz="2000" dirty="0">
                <a:latin typeface="Calibri" pitchFamily="34" charset="0"/>
              </a:rPr>
              <a:t>Το </a:t>
            </a:r>
            <a:r>
              <a:rPr lang="en-US" sz="2000" dirty="0">
                <a:latin typeface="Calibri" pitchFamily="34" charset="0"/>
              </a:rPr>
              <a:t>Arduino, </a:t>
            </a:r>
            <a:r>
              <a:rPr lang="el-GR" sz="2000" dirty="0">
                <a:latin typeface="Calibri" pitchFamily="34" charset="0"/>
              </a:rPr>
              <a:t>με το πάτημα ενός πλήκτρου, θα διαβάζει αναλογικές τιμές τάσης από μία φωτοευαίσθητη αντίσταση οι οποίες θα αντιστοιχούν στη φωτεινότητα του χώρου. Τα δεδομένα θα αποστέλλονται μέσω </a:t>
            </a:r>
            <a:r>
              <a:rPr lang="en-US" sz="2000" dirty="0">
                <a:latin typeface="Calibri" pitchFamily="34" charset="0"/>
              </a:rPr>
              <a:t>SPI </a:t>
            </a:r>
            <a:r>
              <a:rPr lang="el-GR" sz="2000" dirty="0">
                <a:latin typeface="Calibri" pitchFamily="34" charset="0"/>
              </a:rPr>
              <a:t>στο </a:t>
            </a:r>
            <a:r>
              <a:rPr lang="en-US" sz="2000" dirty="0">
                <a:latin typeface="Calibri" pitchFamily="34" charset="0"/>
              </a:rPr>
              <a:t>Ethernet Shield, </a:t>
            </a:r>
            <a:r>
              <a:rPr lang="el-GR" sz="2000" dirty="0">
                <a:latin typeface="Calibri" pitchFamily="34" charset="0"/>
              </a:rPr>
              <a:t>το οποίο με τη σειρά του, θα τα στέλνει σε έναν </a:t>
            </a:r>
            <a:r>
              <a:rPr lang="en-US" sz="2000" dirty="0">
                <a:latin typeface="Calibri" pitchFamily="34" charset="0"/>
              </a:rPr>
              <a:t>HTTP server </a:t>
            </a:r>
            <a:r>
              <a:rPr lang="el-GR" sz="2000" dirty="0">
                <a:latin typeface="Calibri" pitchFamily="34" charset="0"/>
              </a:rPr>
              <a:t>που φιλοξενεί μία ιστοσελίδα ειδικά διαμορφωμένη γι’ αυτό το σκοπό.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</a:rPr>
              <a:t>Ο 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χρήστης θα έχει την επιλογή να ελέγξει ένα </a:t>
            </a:r>
            <a:r>
              <a:rPr lang="en-US" sz="2000" dirty="0">
                <a:latin typeface="Calibri" pitchFamily="34" charset="0"/>
              </a:rPr>
              <a:t>LED </a:t>
            </a:r>
            <a:r>
              <a:rPr lang="el-GR" sz="2000" dirty="0">
                <a:latin typeface="Calibri" pitchFamily="34" charset="0"/>
              </a:rPr>
              <a:t>συνδεδεμένο στο </a:t>
            </a:r>
            <a:r>
              <a:rPr lang="en-US" sz="2000" dirty="0">
                <a:latin typeface="Calibri" pitchFamily="34" charset="0"/>
              </a:rPr>
              <a:t>Arduino</a:t>
            </a:r>
            <a:r>
              <a:rPr lang="el-GR" sz="2000" dirty="0">
                <a:latin typeface="Calibri" pitchFamily="34" charset="0"/>
              </a:rPr>
              <a:t>, πατώντας στο αντίστοιχο </a:t>
            </a:r>
            <a:r>
              <a:rPr lang="en-US" sz="2000" dirty="0">
                <a:latin typeface="Calibri" pitchFamily="34" charset="0"/>
              </a:rPr>
              <a:t>link </a:t>
            </a:r>
            <a:r>
              <a:rPr lang="el-GR" sz="2000" dirty="0">
                <a:latin typeface="Calibri" pitchFamily="34" charset="0"/>
              </a:rPr>
              <a:t>στην ιστοσελίδα.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ETHERNET: </a:t>
            </a:r>
            <a:r>
              <a:rPr lang="el-GR" dirty="0"/>
              <a:t>Περιγραφή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18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771805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ETHERNET: </a:t>
            </a:r>
            <a:r>
              <a:rPr lang="el-GR" dirty="0"/>
              <a:t>Σχηματικό Διάγραμμα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19</a:t>
            </a:fld>
            <a:endParaRPr lang="el-GR" sz="10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D90A339-1D07-4FF7-AB71-A7594D4B39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00" y="1417133"/>
            <a:ext cx="3597729" cy="4049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269C7B-B51E-499C-AA3D-90318FB81718}"/>
              </a:ext>
            </a:extLst>
          </p:cNvPr>
          <p:cNvSpPr txBox="1"/>
          <p:nvPr/>
        </p:nvSpPr>
        <p:spPr>
          <a:xfrm>
            <a:off x="119271" y="1422682"/>
            <a:ext cx="5019674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800" dirty="0">
                <a:latin typeface="+mj-lt"/>
              </a:rPr>
              <a:t>Η φωτοευαίσθητη αντίσταση (</a:t>
            </a:r>
            <a:r>
              <a:rPr lang="en-US" sz="1800" dirty="0">
                <a:latin typeface="+mj-lt"/>
              </a:rPr>
              <a:t>LDR) </a:t>
            </a:r>
            <a:r>
              <a:rPr lang="el-GR" sz="1800" dirty="0">
                <a:latin typeface="+mj-lt"/>
              </a:rPr>
              <a:t>μαζί με την </a:t>
            </a:r>
            <a:r>
              <a:rPr lang="en-US" sz="1800" dirty="0">
                <a:latin typeface="+mj-lt"/>
              </a:rPr>
              <a:t>R</a:t>
            </a:r>
            <a:r>
              <a:rPr lang="el-GR" sz="18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, </a:t>
            </a:r>
            <a:r>
              <a:rPr lang="el-GR" sz="1800" dirty="0">
                <a:latin typeface="+mj-lt"/>
              </a:rPr>
              <a:t>σχηματίζουν ένα διαιρέτη τάσης, από τον οποίο θα διαβάζουμε αναλογικές τιμές τάσης.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latin typeface="+mj-lt"/>
              </a:rPr>
              <a:t>Το πλήκτρο </a:t>
            </a:r>
            <a:r>
              <a:rPr lang="en-US" sz="1800" dirty="0">
                <a:latin typeface="+mj-lt"/>
              </a:rPr>
              <a:t>(S1) </a:t>
            </a:r>
            <a:r>
              <a:rPr lang="el-GR" sz="1800" dirty="0">
                <a:latin typeface="+mj-lt"/>
              </a:rPr>
              <a:t>θα πυροδοτεί μία διακοπή (</a:t>
            </a:r>
            <a:r>
              <a:rPr lang="en-US" sz="1800" dirty="0">
                <a:latin typeface="+mj-lt"/>
              </a:rPr>
              <a:t>interrupt) </a:t>
            </a:r>
            <a:r>
              <a:rPr lang="el-GR" sz="1800" dirty="0">
                <a:latin typeface="+mj-lt"/>
              </a:rPr>
              <a:t>στον ακροδέκτη </a:t>
            </a:r>
            <a:r>
              <a:rPr lang="en-US" sz="1800" dirty="0">
                <a:latin typeface="+mj-lt"/>
              </a:rPr>
              <a:t>GPIO 2 </a:t>
            </a:r>
            <a:r>
              <a:rPr lang="el-GR" sz="1800" dirty="0">
                <a:latin typeface="+mj-lt"/>
              </a:rPr>
              <a:t>κάθε φορά που αυτό πατιέται</a:t>
            </a:r>
            <a:r>
              <a:rPr lang="en-US" sz="1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92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400" dirty="0"/>
              <a:t>Στόχος και Περίγραμμα της Ενότητας </a:t>
            </a:r>
            <a:r>
              <a:rPr lang="en-US" sz="2400" dirty="0"/>
              <a:t>14  </a:t>
            </a:r>
            <a:endParaRPr lang="el-GR" sz="2400" dirty="0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85243" y="936439"/>
            <a:ext cx="8335926" cy="16332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l-GR" dirty="0"/>
              <a:t>Εξοικείωση των φοιτητών με τα πιο δημοφιλή πρωτόκολλα για τη δημιουργία εφαρμογών «διαδικτύου των αντικειμένων» (</a:t>
            </a:r>
            <a:r>
              <a:rPr lang="en-US" dirty="0"/>
              <a:t>IoT)</a:t>
            </a:r>
            <a:r>
              <a:rPr lang="el-GR" dirty="0"/>
              <a:t>, όπως </a:t>
            </a:r>
            <a:r>
              <a:rPr lang="en-US" dirty="0"/>
              <a:t>Bluetooth, Ethernet </a:t>
            </a:r>
            <a:r>
              <a:rPr lang="el-GR" dirty="0"/>
              <a:t>και</a:t>
            </a:r>
            <a:r>
              <a:rPr lang="en-US" dirty="0"/>
              <a:t> WiFi.</a:t>
            </a:r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485243" y="2370596"/>
            <a:ext cx="8229600" cy="18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480"/>
              </a:spcBef>
              <a:buNone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297452" y="1029827"/>
            <a:ext cx="2549096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l-GR" sz="1800" b="1" i="1" kern="0" dirty="0">
                <a:latin typeface="+mn-lt"/>
                <a:ea typeface="+mn-ea"/>
                <a:cs typeface="+mn-cs"/>
              </a:rPr>
              <a:t>Στόχος της Παρουσίασης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4622F079-2642-4EEB-8C22-7809E331B8D8}"/>
              </a:ext>
            </a:extLst>
          </p:cNvPr>
          <p:cNvGrpSpPr/>
          <p:nvPr/>
        </p:nvGrpSpPr>
        <p:grpSpPr>
          <a:xfrm>
            <a:off x="485243" y="2879816"/>
            <a:ext cx="8374498" cy="2564324"/>
            <a:chOff x="435705" y="2780645"/>
            <a:chExt cx="8374498" cy="2558958"/>
          </a:xfrm>
        </p:grpSpPr>
        <p:sp>
          <p:nvSpPr>
            <p:cNvPr id="17" name="Στρογγυλεμένο ορθογώνιο 7">
              <a:extLst>
                <a:ext uri="{FF2B5EF4-FFF2-40B4-BE49-F238E27FC236}">
                  <a16:creationId xmlns:a16="http://schemas.microsoft.com/office/drawing/2014/main" id="{3AC07904-AD1C-4576-B74D-DB4B4810EDC7}"/>
                </a:ext>
              </a:extLst>
            </p:cNvPr>
            <p:cNvSpPr/>
            <p:nvPr/>
          </p:nvSpPr>
          <p:spPr>
            <a:xfrm>
              <a:off x="435705" y="2780645"/>
              <a:ext cx="8374498" cy="2558958"/>
            </a:xfrm>
            <a:prstGeom prst="roundRect">
              <a:avLst>
                <a:gd name="adj" fmla="val 1694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Σύμβολο κράτησης θέσης περιεχομένου 2">
              <a:extLst>
                <a:ext uri="{FF2B5EF4-FFF2-40B4-BE49-F238E27FC236}">
                  <a16:creationId xmlns:a16="http://schemas.microsoft.com/office/drawing/2014/main" id="{01B1CE7F-D9A1-4568-9109-54206B95D939}"/>
                </a:ext>
              </a:extLst>
            </p:cNvPr>
            <p:cNvSpPr txBox="1">
              <a:spLocks/>
            </p:cNvSpPr>
            <p:nvPr/>
          </p:nvSpPr>
          <p:spPr>
            <a:xfrm>
              <a:off x="508154" y="3383240"/>
              <a:ext cx="8229600" cy="18451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r>
                <a:rPr lang="el-GR" sz="1800" dirty="0"/>
                <a:t>Διασύνδεση του</a:t>
              </a:r>
              <a:r>
                <a:rPr lang="en-US" sz="1800" dirty="0"/>
                <a:t> Arduino </a:t>
              </a:r>
              <a:r>
                <a:rPr lang="el-GR" sz="1800" dirty="0"/>
                <a:t>με μία εφαρμογή κινητής πλατφόρμας (</a:t>
              </a:r>
              <a:r>
                <a:rPr lang="en-US" sz="1800" dirty="0"/>
                <a:t>mobile application) </a:t>
              </a:r>
              <a:r>
                <a:rPr lang="el-GR" sz="1800" dirty="0"/>
                <a:t>μέσω</a:t>
              </a:r>
              <a:r>
                <a:rPr lang="en-US" sz="1800" dirty="0"/>
                <a:t> Bluetooth</a:t>
              </a:r>
              <a:r>
                <a:rPr lang="el-GR" sz="1800" dirty="0"/>
                <a:t>.</a:t>
              </a:r>
              <a:endParaRPr lang="en-US" sz="1800" dirty="0"/>
            </a:p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r>
                <a:rPr lang="el-GR" sz="1800" dirty="0"/>
                <a:t>Διασύνδεση του</a:t>
              </a:r>
              <a:r>
                <a:rPr lang="en-US" sz="1800" dirty="0"/>
                <a:t> Arduino </a:t>
              </a:r>
              <a:r>
                <a:rPr lang="el-GR" sz="1800" dirty="0"/>
                <a:t>με μία </a:t>
              </a:r>
              <a:r>
                <a:rPr lang="en-US" sz="1800" dirty="0"/>
                <a:t>web </a:t>
              </a:r>
              <a:r>
                <a:rPr lang="el-GR" sz="1800" dirty="0"/>
                <a:t>εφαρμογή μέσω</a:t>
              </a:r>
              <a:r>
                <a:rPr lang="en-US" sz="1800" dirty="0"/>
                <a:t> Ethernet.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r>
                <a:rPr lang="el-GR" sz="1800" dirty="0"/>
                <a:t>Διασύνδεση του</a:t>
              </a:r>
              <a:r>
                <a:rPr lang="en-US" sz="1800" dirty="0"/>
                <a:t> Arduino </a:t>
              </a:r>
              <a:r>
                <a:rPr lang="el-GR" sz="1800" dirty="0"/>
                <a:t>με μία </a:t>
              </a:r>
              <a:r>
                <a:rPr lang="en-US" sz="1800" dirty="0"/>
                <a:t>web </a:t>
              </a:r>
              <a:r>
                <a:rPr lang="el-GR" sz="1800" dirty="0"/>
                <a:t>εφαρμογή μέσω</a:t>
              </a:r>
              <a:r>
                <a:rPr lang="en-US" sz="1800" dirty="0"/>
                <a:t> WiFi</a:t>
              </a:r>
              <a:r>
                <a:rPr lang="el-GR" sz="1800" dirty="0"/>
                <a:t>.</a:t>
              </a:r>
              <a:endParaRPr lang="en-US" sz="1800" dirty="0"/>
            </a:p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r>
                <a:rPr lang="el-GR" sz="1800" dirty="0"/>
                <a:t>Ασκήσεις για εξάσκηση</a:t>
              </a:r>
              <a:r>
                <a:rPr lang="en-US" sz="1800" dirty="0"/>
                <a:t>.</a:t>
              </a:r>
              <a:endParaRPr lang="el-GR" sz="14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endParaRPr lang="el-GR" sz="18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97EF76-A85E-434A-98AC-DDC3193E3207}"/>
                </a:ext>
              </a:extLst>
            </p:cNvPr>
            <p:cNvSpPr txBox="1"/>
            <p:nvPr/>
          </p:nvSpPr>
          <p:spPr bwMode="auto">
            <a:xfrm>
              <a:off x="4050217" y="2902142"/>
              <a:ext cx="944489" cy="38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just" defTabSz="914400" rtl="0" eaLnBrk="0" fontAlgn="base" latinLnBrk="0" hangingPunct="0">
                <a:lnSpc>
                  <a:spcPct val="110000"/>
                </a:lnSpc>
                <a:spcBef>
                  <a:spcPts val="48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l-GR" sz="1800" b="1" i="1" kern="0" dirty="0">
                  <a:latin typeface="+mn-lt"/>
                  <a:ea typeface="+mn-ea"/>
                  <a:cs typeface="+mn-cs"/>
                </a:rPr>
                <a:t>Σύνοψη</a:t>
              </a:r>
              <a:endParaRPr kumimoji="0" lang="el-GR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ETHERNET: </a:t>
            </a:r>
            <a:r>
              <a:rPr lang="el-GR" dirty="0"/>
              <a:t>Ράστερ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20</a:t>
            </a:fld>
            <a:endParaRPr lang="el-GR" sz="1000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00C8CD5-5B03-47BA-80EA-91100BC149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00" y="1452124"/>
            <a:ext cx="6691600" cy="47813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6C471F-3884-4CE6-AAED-0014B5BDF202}"/>
              </a:ext>
            </a:extLst>
          </p:cNvPr>
          <p:cNvSpPr txBox="1"/>
          <p:nvPr/>
        </p:nvSpPr>
        <p:spPr>
          <a:xfrm>
            <a:off x="358556" y="820746"/>
            <a:ext cx="8229598" cy="13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800" dirty="0">
                <a:latin typeface="+mj-lt"/>
              </a:rPr>
              <a:t>Το ίδιο κύκλωμα στο ράστερ για ευκολότερη υλοποίηση</a:t>
            </a:r>
            <a:r>
              <a:rPr lang="en-US" sz="1800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85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ETHERNET: </a:t>
            </a:r>
            <a:r>
              <a:rPr lang="el-GR" dirty="0"/>
              <a:t>Κώδικας </a:t>
            </a:r>
            <a:r>
              <a:rPr lang="en-US" dirty="0"/>
              <a:t>(1)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21</a:t>
            </a:fld>
            <a:endParaRPr lang="el-GR" sz="1000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FFAD60E-F13F-4575-A9C9-442BE7480AB4}"/>
              </a:ext>
            </a:extLst>
          </p:cNvPr>
          <p:cNvSpPr/>
          <p:nvPr/>
        </p:nvSpPr>
        <p:spPr>
          <a:xfrm>
            <a:off x="489908" y="1168631"/>
            <a:ext cx="3746532" cy="418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Το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Ethernet Shield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χρησιμοποιεί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SPI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για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να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επικοινωνήσει με το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Arduino.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050" dirty="0"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SPI</a:t>
            </a:r>
            <a:r>
              <a:rPr lang="en-US" sz="1050" dirty="0" err="1">
                <a:latin typeface="Consolas" panose="020B0609020204030204" pitchFamily="49" charset="0"/>
              </a:rPr>
              <a:t>.h</a:t>
            </a:r>
            <a:r>
              <a:rPr lang="en-US" sz="105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050" dirty="0"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50" dirty="0" err="1">
                <a:latin typeface="Consolas" panose="020B0609020204030204" pitchFamily="49" charset="0"/>
              </a:rPr>
              <a:t>.h</a:t>
            </a:r>
            <a:r>
              <a:rPr lang="en-US" sz="105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050" dirty="0"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</a:t>
            </a:r>
            <a:r>
              <a:rPr lang="en-US" sz="1050" dirty="0" err="1">
                <a:latin typeface="Consolas" panose="020B0609020204030204" pitchFamily="49" charset="0"/>
              </a:rPr>
              <a:t>.h</a:t>
            </a:r>
            <a:r>
              <a:rPr lang="en-US" sz="105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Το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buffer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θα αποθηκεύει την απάντηση του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server.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US" sz="1050" dirty="0">
                <a:latin typeface="Consolas" panose="020B0609020204030204" pitchFamily="49" charset="0"/>
              </a:rPr>
              <a:t> buffer;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Μεταβλητή τύπου «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flag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»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bool</a:t>
            </a:r>
            <a:r>
              <a:rPr lang="en-US" sz="1050" dirty="0">
                <a:latin typeface="Consolas" panose="020B0609020204030204" pitchFamily="49" charset="0"/>
              </a:rPr>
              <a:t> button;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Οι ακροδέκτες για το κουμπί και το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LED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50" dirty="0" err="1">
                <a:latin typeface="Consolas" panose="020B0609020204030204" pitchFamily="49" charset="0"/>
              </a:rPr>
              <a:t>GPIO_led</a:t>
            </a:r>
            <a:r>
              <a:rPr lang="en-US" sz="1050" dirty="0">
                <a:latin typeface="Consolas" panose="020B0609020204030204" pitchFamily="49" charset="0"/>
              </a:rPr>
              <a:t> = 8;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50" dirty="0" err="1">
                <a:latin typeface="Consolas" panose="020B0609020204030204" pitchFamily="49" charset="0"/>
              </a:rPr>
              <a:t>GPIO_btn</a:t>
            </a:r>
            <a:r>
              <a:rPr lang="en-US" sz="1050" dirty="0">
                <a:latin typeface="Consolas" panose="020B0609020204030204" pitchFamily="49" charset="0"/>
              </a:rPr>
              <a:t> = 2;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Διάστημα ανάμεσα στα αιτήματα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 long </a:t>
            </a:r>
            <a:r>
              <a:rPr lang="en-US" sz="1050" dirty="0" err="1">
                <a:latin typeface="Consolas" panose="020B0609020204030204" pitchFamily="49" charset="0"/>
              </a:rPr>
              <a:t>request_timer</a:t>
            </a:r>
            <a:r>
              <a:rPr lang="en-US" sz="105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Χρονικός περιορισμός αιτημάτων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 long </a:t>
            </a:r>
            <a:r>
              <a:rPr lang="en-US" sz="1050" dirty="0" err="1">
                <a:latin typeface="Consolas" panose="020B0609020204030204" pitchFamily="49" charset="0"/>
              </a:rPr>
              <a:t>timeout_timer</a:t>
            </a:r>
            <a:r>
              <a:rPr lang="en-US" sz="1050" dirty="0">
                <a:latin typeface="Consolas" panose="020B0609020204030204" pitchFamily="49" charset="0"/>
              </a:rPr>
              <a:t>;</a:t>
            </a:r>
            <a:endParaRPr lang="en-US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A937D-FC74-4331-84F6-902D3F7D6407}"/>
              </a:ext>
            </a:extLst>
          </p:cNvPr>
          <p:cNvSpPr txBox="1"/>
          <p:nvPr/>
        </p:nvSpPr>
        <p:spPr>
          <a:xfrm>
            <a:off x="4181448" y="1168631"/>
            <a:ext cx="4945660" cy="3944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Η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MAC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Address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του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Ethernet Shield.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Συνήθως τη βρίσκουμε σε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αυτοκόλλητο από κάτω. Εάν δεν υπάρχει, βάλτε μία δική σας.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endParaRPr lang="en-US" sz="105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byte</a:t>
            </a:r>
            <a:r>
              <a:rPr lang="en-US" sz="1050" dirty="0">
                <a:latin typeface="Consolas" panose="020B0609020204030204" pitchFamily="49" charset="0"/>
              </a:rPr>
              <a:t> mac[] = { 0xFF, 0xFF, 0xFF, 0xFF, 0xFF, 0xFF };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Το όνομα χώρου ή ο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server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που θα συνδεθούμε, και η θύρα.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char </a:t>
            </a:r>
            <a:r>
              <a:rPr lang="en-US" sz="1050" dirty="0">
                <a:latin typeface="Consolas" panose="020B0609020204030204" pitchFamily="49" charset="0"/>
              </a:rPr>
              <a:t>host[] =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spyrosrallis.com</a:t>
            </a:r>
            <a:r>
              <a:rPr lang="en-US" sz="1050" dirty="0">
                <a:latin typeface="Consolas" panose="020B0609020204030204" pitchFamily="49" charset="0"/>
              </a:rPr>
              <a:t>";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50" dirty="0">
                <a:latin typeface="Consolas" panose="020B0609020204030204" pitchFamily="49" charset="0"/>
              </a:rPr>
              <a:t>port   = 80;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Μοναδικός αριθμός συσκευής. Για τους σκοπούς της άσκησης, ένας // αριθμός 0-255 είναι επαρκής.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50" dirty="0">
                <a:latin typeface="Consolas" panose="020B0609020204030204" pitchFamily="49" charset="0"/>
              </a:rPr>
              <a:t>device = 1;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Η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IP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διεύθυνση που θα ζητήσουμε απ’ το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router.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Εάν έχουμε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ενεργό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DHCP,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πιθανώς να μην χρειάζεται.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IPAddress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sz="1050" dirty="0" err="1">
                <a:latin typeface="Consolas" panose="020B0609020204030204" pitchFamily="49" charset="0"/>
              </a:rPr>
              <a:t>ip</a:t>
            </a:r>
            <a:r>
              <a:rPr lang="en-US" sz="1050" dirty="0">
                <a:latin typeface="Consolas" panose="020B0609020204030204" pitchFamily="49" charset="0"/>
              </a:rPr>
              <a:t> ( xxx, xxx, xxx, xxx 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Δημιουργία του αντικειμένου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EthernetClient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Απαιτείται για τη // σύνδεση με το δίκτυο.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EthernetClient</a:t>
            </a:r>
            <a:r>
              <a:rPr lang="en-US" sz="1050" dirty="0">
                <a:latin typeface="Consolas" panose="020B0609020204030204" pitchFamily="49" charset="0"/>
              </a:rPr>
              <a:t> client;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92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ETHERNET: </a:t>
            </a:r>
            <a:r>
              <a:rPr lang="el-GR" dirty="0"/>
              <a:t>Κώδικας </a:t>
            </a:r>
            <a:r>
              <a:rPr lang="en-US" dirty="0"/>
              <a:t>(</a:t>
            </a:r>
            <a:r>
              <a:rPr lang="el-GR" dirty="0"/>
              <a:t>2)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22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F909D-2075-4A09-93C1-1B64B13C03A9}"/>
              </a:ext>
            </a:extLst>
          </p:cNvPr>
          <p:cNvSpPr txBox="1"/>
          <p:nvPr/>
        </p:nvSpPr>
        <p:spPr>
          <a:xfrm>
            <a:off x="492154" y="1451296"/>
            <a:ext cx="8194646" cy="2375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setup</a:t>
            </a:r>
            <a:r>
              <a:rPr lang="en-US" sz="1000" dirty="0">
                <a:latin typeface="Consolas" panose="020B0609020204030204" pitchFamily="49" charset="0"/>
              </a:rPr>
              <a:t>()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	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Ορίζουμε τον ακροδέκτη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GPIO_btn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σαν είσοδο και αναθέτουμε ένα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interrupt</a:t>
            </a:r>
            <a:endParaRPr lang="el-GR" sz="1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να τρέχει στη μετάβαση από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LOW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σε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HIGH (rising edge).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GPIO_btn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attachInterrupt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digitalPinToInterrupt</a:t>
            </a:r>
            <a:r>
              <a:rPr lang="en-US" sz="1000" dirty="0">
                <a:latin typeface="Consolas" panose="020B0609020204030204" pitchFamily="49" charset="0"/>
              </a:rPr>
              <a:t>(2), </a:t>
            </a:r>
            <a:r>
              <a:rPr lang="en-US" sz="1000" dirty="0" err="1">
                <a:latin typeface="Consolas" panose="020B0609020204030204" pitchFamily="49" charset="0"/>
              </a:rPr>
              <a:t>button_click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RISING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Ορίζουμε τον ακροδέκτη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GPIO_led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σαν έξοδο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OUTPUT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Εκκινούμε τη σειριακή πόρτα με ταχύτητα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115200 bps.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latin typeface="Consolas" panose="020B0609020204030204" pitchFamily="49" charset="0"/>
              </a:rPr>
              <a:t>(115200);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08934-E449-443C-816D-C199971E9C0C}"/>
              </a:ext>
            </a:extLst>
          </p:cNvPr>
          <p:cNvSpPr txBox="1"/>
          <p:nvPr/>
        </p:nvSpPr>
        <p:spPr>
          <a:xfrm>
            <a:off x="492154" y="3565447"/>
            <a:ext cx="8194646" cy="168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Συνδεόμαστε στο δίκτυο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latin typeface="Consolas" panose="020B0609020204030204" pitchFamily="49" charset="0"/>
              </a:rPr>
              <a:t>(mac, </a:t>
            </a:r>
            <a:r>
              <a:rPr lang="en-US" sz="1000" dirty="0" err="1">
                <a:latin typeface="Consolas" panose="020B0609020204030204" pitchFamily="49" charset="0"/>
              </a:rPr>
              <a:t>ip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Your IP Address is: 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Εμφανίζουμε την τοπική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IP.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Αν ήμαστε πίσω από ΝΑΤ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router,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θα δούμε την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NAT IP,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όχι την εξωτερική.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localIP</a:t>
            </a:r>
            <a:r>
              <a:rPr lang="en-US" sz="1000" dirty="0">
                <a:latin typeface="Consolas" panose="020B0609020204030204" pitchFamily="49" charset="0"/>
              </a:rPr>
              <a:t>());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2716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ETHERNET: </a:t>
            </a:r>
            <a:r>
              <a:rPr lang="el-GR" dirty="0"/>
              <a:t>Κώδικας </a:t>
            </a:r>
            <a:r>
              <a:rPr lang="en-US" dirty="0"/>
              <a:t>(</a:t>
            </a:r>
            <a:r>
              <a:rPr lang="el-GR" dirty="0"/>
              <a:t>3</a:t>
            </a:r>
            <a:r>
              <a:rPr lang="en-US" dirty="0"/>
              <a:t>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23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7ACAC-DA8D-4712-B516-8DA9EC3602B3}"/>
              </a:ext>
            </a:extLst>
          </p:cNvPr>
          <p:cNvSpPr txBox="1"/>
          <p:nvPr/>
        </p:nvSpPr>
        <p:spPr>
          <a:xfrm>
            <a:off x="550877" y="920241"/>
            <a:ext cx="45720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void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loop</a:t>
            </a:r>
            <a:r>
              <a:rPr lang="en-US" sz="1000" dirty="0">
                <a:latin typeface="Consolas" panose="020B0609020204030204" pitchFamily="49" charset="0"/>
              </a:rPr>
              <a:t>()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Σταματάμε τυχόν προηγούμενη ενεργή σύνδεση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stop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Συνδεόμαστε στο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server.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</a:t>
            </a:r>
            <a:r>
              <a:rPr lang="en-US" sz="1000" dirty="0">
                <a:latin typeface="Consolas" panose="020B0609020204030204" pitchFamily="49" charset="0"/>
              </a:rPr>
              <a:t>(host, port);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Εφόσον συνδεθούμε επιτυχώς, στέλνουμε το αίτημα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connected</a:t>
            </a:r>
            <a:r>
              <a:rPr lang="en-US" sz="1000" dirty="0">
                <a:latin typeface="Consolas" panose="020B0609020204030204" pitchFamily="49" charset="0"/>
              </a:rPr>
              <a:t>() 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)"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 /	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arduino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getdata.php?deviceid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000" dirty="0">
                <a:latin typeface="Consolas" panose="020B0609020204030204" pitchFamily="49" charset="0"/>
              </a:rPr>
              <a:t>" + 		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(device) + "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HTTP/1.0\r\n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User-Agent: Arduino\r\n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	+ “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Host: </a:t>
            </a:r>
            <a:r>
              <a:rPr lang="en-US" sz="1000" dirty="0">
                <a:latin typeface="Consolas" panose="020B0609020204030204" pitchFamily="49" charset="0"/>
              </a:rPr>
              <a:t>" + host 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Connection: close\r\n\r\n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Αποθηκεύουμε το χρόνο του αιτήματος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	</a:t>
            </a:r>
            <a:r>
              <a:rPr lang="en-US" sz="1000" dirty="0" err="1">
                <a:latin typeface="Consolas" panose="020B0609020204030204" pitchFamily="49" charset="0"/>
              </a:rPr>
              <a:t>timeout_timer</a:t>
            </a:r>
            <a:r>
              <a:rPr lang="en-US" sz="1000" dirty="0"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3102E5-5AD3-4759-BED7-2A03B3702F49}"/>
              </a:ext>
            </a:extLst>
          </p:cNvPr>
          <p:cNvSpPr txBox="1"/>
          <p:nvPr/>
        </p:nvSpPr>
        <p:spPr>
          <a:xfrm>
            <a:off x="3924300" y="938992"/>
            <a:ext cx="5257800" cy="37609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Client not connected.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Για όσο ο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server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δεν απαντάει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00" dirty="0">
                <a:latin typeface="Consolas" panose="020B0609020204030204" pitchFamily="49" charset="0"/>
              </a:rPr>
              <a:t> ( !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000" dirty="0">
                <a:latin typeface="Consolas" panose="020B0609020204030204" pitchFamily="49" charset="0"/>
              </a:rPr>
              <a:t>())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 &gt; </a:t>
            </a:r>
            <a:r>
              <a:rPr lang="en-US" sz="1000" dirty="0" err="1">
                <a:latin typeface="Consolas" panose="020B0609020204030204" pitchFamily="49" charset="0"/>
              </a:rPr>
              <a:t>timeout_timer</a:t>
            </a:r>
            <a:r>
              <a:rPr lang="en-US" sz="1000" dirty="0">
                <a:latin typeface="Consolas" panose="020B0609020204030204" pitchFamily="49" charset="0"/>
              </a:rPr>
              <a:t> + 5000 )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Πέρας της επιτρεπτής ώρας που 			// περιμένουμε για το αίτημα να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	// ολοκληρωθεί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// …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περιμένουμε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		</a:t>
            </a: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00" dirty="0">
                <a:latin typeface="Consolas" panose="020B0609020204030204" pitchFamily="49" charset="0"/>
              </a:rPr>
              <a:t>(10);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	}</a:t>
            </a:r>
          </a:p>
        </p:txBody>
      </p:sp>
    </p:spTree>
    <p:extLst>
      <p:ext uri="{BB962C8B-B14F-4D97-AF65-F5344CB8AC3E}">
        <p14:creationId xmlns:p14="http://schemas.microsoft.com/office/powerpoint/2010/main" val="2603813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ETHERNET: </a:t>
            </a:r>
            <a:r>
              <a:rPr lang="el-GR" dirty="0"/>
              <a:t>Κώδικας </a:t>
            </a:r>
            <a:r>
              <a:rPr lang="en-US" dirty="0"/>
              <a:t>(</a:t>
            </a:r>
            <a:r>
              <a:rPr lang="el-GR" dirty="0"/>
              <a:t>4</a:t>
            </a:r>
            <a:r>
              <a:rPr lang="en-US" dirty="0"/>
              <a:t>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24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D1F4E-0F58-4F74-993B-3D70540DDD04}"/>
              </a:ext>
            </a:extLst>
          </p:cNvPr>
          <p:cNvSpPr txBox="1"/>
          <p:nvPr/>
        </p:nvSpPr>
        <p:spPr>
          <a:xfrm>
            <a:off x="243280" y="1331090"/>
            <a:ext cx="4328719" cy="329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Εάν ο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server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απάντησε, διαβάζουμε την απάντηση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χαρακτήρα-προς-χαρακτήρας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Στη μεταβλητή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buffer,</a:t>
            </a:r>
            <a:endParaRPr lang="el-GR" sz="1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αποθηκεύεται μόνο ο τελευταίος χαρακτήρας.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endParaRPr lang="el-GR" sz="1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000" dirty="0">
                <a:latin typeface="Consolas" panose="020B0609020204030204" pitchFamily="49" charset="0"/>
              </a:rPr>
              <a:t>() 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buffer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read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Εάν ο χαρακτήρας στο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buffer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είναι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‘1’,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ανάβουμε το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LED.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Αλλιώς, το σβήνουμε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 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(buffer == '1’) {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HIGH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LOW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699CC-7E2F-478C-BB17-90AAC9F6C19E}"/>
              </a:ext>
            </a:extLst>
          </p:cNvPr>
          <p:cNvSpPr txBox="1"/>
          <p:nvPr/>
        </p:nvSpPr>
        <p:spPr>
          <a:xfrm>
            <a:off x="3924300" y="1331090"/>
            <a:ext cx="5257800" cy="35548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button 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Σταματάμε τυχόν προηγούμενη ενεργή σύνδεση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stop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Συνδεόμαστε στον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server.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</a:t>
            </a:r>
            <a:r>
              <a:rPr lang="en-US" sz="1000" dirty="0">
                <a:latin typeface="Consolas" panose="020B0609020204030204" pitchFamily="49" charset="0"/>
              </a:rPr>
              <a:t>(host, port);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Εφόσον συνδεθούμε επιτυχώς, στέλνουμε το αίτημα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connected</a:t>
            </a:r>
            <a:r>
              <a:rPr lang="en-US" sz="1000" dirty="0">
                <a:latin typeface="Consolas" panose="020B0609020204030204" pitchFamily="49" charset="0"/>
              </a:rPr>
              <a:t>() 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)"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 				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arduino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setdata.php?deviceid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000" dirty="0">
                <a:latin typeface="Consolas" panose="020B0609020204030204" pitchFamily="49" charset="0"/>
              </a:rPr>
              <a:t>" + 			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(device) 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&amp;data=</a:t>
            </a:r>
            <a:r>
              <a:rPr lang="en-US" sz="1000" dirty="0">
                <a:latin typeface="Consolas" panose="020B0609020204030204" pitchFamily="49" charset="0"/>
              </a:rPr>
              <a:t>" + 			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analogRead</a:t>
            </a:r>
            <a:r>
              <a:rPr lang="en-US" sz="1000" dirty="0">
                <a:latin typeface="Consolas" panose="020B0609020204030204" pitchFamily="49" charset="0"/>
              </a:rPr>
              <a:t>(A0)) + "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HTTP/1.0\r\n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User-Agent: Arduino\r\n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  	+ “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Host: " + host + "\r\n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Connection: close\r\n\r\n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8893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ETHERNET: </a:t>
            </a:r>
            <a:r>
              <a:rPr lang="el-GR" dirty="0"/>
              <a:t>Κώδικας </a:t>
            </a:r>
            <a:r>
              <a:rPr lang="en-US" dirty="0"/>
              <a:t>(</a:t>
            </a:r>
            <a:r>
              <a:rPr lang="el-GR" dirty="0"/>
              <a:t>5</a:t>
            </a:r>
            <a:r>
              <a:rPr lang="en-US" dirty="0"/>
              <a:t>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25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E6CB6-4821-48BD-A091-92ABB60AA96A}"/>
              </a:ext>
            </a:extLst>
          </p:cNvPr>
          <p:cNvSpPr txBox="1"/>
          <p:nvPr/>
        </p:nvSpPr>
        <p:spPr>
          <a:xfrm>
            <a:off x="505320" y="1162933"/>
            <a:ext cx="4867275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Client not connected.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button 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( button ) 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maintain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	</a:t>
            </a: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00" dirty="0">
                <a:latin typeface="Consolas" panose="020B0609020204030204" pitchFamily="49" charset="0"/>
              </a:rPr>
              <a:t>(500);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loop()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0D3CB-A429-4914-A16C-473774503AB6}"/>
              </a:ext>
            </a:extLst>
          </p:cNvPr>
          <p:cNvSpPr txBox="1"/>
          <p:nvPr/>
        </p:nvSpPr>
        <p:spPr>
          <a:xfrm>
            <a:off x="4572000" y="1311893"/>
            <a:ext cx="4291013" cy="26067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 err="1">
                <a:latin typeface="Consolas" panose="020B0609020204030204" pitchFamily="49" charset="0"/>
              </a:rPr>
              <a:t>button_click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Εάν έχουν περάσει περισσότερα από 0.5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από 	// το προηγούμενο αίτημα, ορίζουμε το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flag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σε 	//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true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και αποθηκεύουμε τον τρέχοντα χρόνο 	// του αιτήματος.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 &gt; 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 + 500)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button        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58559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Ethernet: </a:t>
            </a:r>
            <a:r>
              <a:rPr lang="el-GR" dirty="0"/>
              <a:t>Κατακλείδα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26</a:t>
            </a:fld>
            <a:endParaRPr lang="el-GR" sz="1000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7BA0DEB-187E-48DC-92F8-8F217E705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15" y="981141"/>
            <a:ext cx="3955512" cy="515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700" dirty="0">
                <a:latin typeface="Calibri" pitchFamily="34" charset="0"/>
              </a:rPr>
              <a:t>Με την ολοκλήρωση της άσκησης, θα πρέπει να βλέπετε τις τιμές από το </a:t>
            </a:r>
            <a:r>
              <a:rPr lang="en-US" sz="1700" dirty="0">
                <a:latin typeface="Calibri" pitchFamily="34" charset="0"/>
              </a:rPr>
              <a:t>LDR </a:t>
            </a:r>
            <a:r>
              <a:rPr lang="el-GR" sz="1700" dirty="0">
                <a:latin typeface="Calibri" pitchFamily="34" charset="0"/>
              </a:rPr>
              <a:t>να εμφανίζονται στην ιστοσελίδα κάθε φορά που θα πατάτε το κουμπί. Σημειώστε πως, καθώς η ιστοσελίδα δεν ανανεώνεται δυναμικά, θα πρέπει να την ανανεώνετε χειροκίνητα. </a:t>
            </a:r>
          </a:p>
          <a:p>
            <a:pPr algn="just">
              <a:lnSpc>
                <a:spcPct val="150000"/>
              </a:lnSpc>
            </a:pPr>
            <a:endParaRPr lang="el-GR" sz="17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1700" dirty="0">
                <a:latin typeface="Calibri" pitchFamily="34" charset="0"/>
              </a:rPr>
              <a:t>Επιπλέον, θα πρέπει να μπορείτε να αλλάξετε την κατάσταση του </a:t>
            </a:r>
            <a:r>
              <a:rPr lang="en-US" sz="1700" dirty="0">
                <a:latin typeface="Calibri" pitchFamily="34" charset="0"/>
              </a:rPr>
              <a:t>LED </a:t>
            </a:r>
            <a:r>
              <a:rPr lang="el-GR" sz="1700" dirty="0">
                <a:latin typeface="Calibri" pitchFamily="34" charset="0"/>
              </a:rPr>
              <a:t>κάνοντας κλικ στα </a:t>
            </a:r>
            <a:r>
              <a:rPr lang="en-US" sz="1700" dirty="0">
                <a:latin typeface="Calibri" pitchFamily="34" charset="0"/>
              </a:rPr>
              <a:t>links ‘ON’ / ‘OFF’ </a:t>
            </a:r>
            <a:r>
              <a:rPr lang="el-GR" sz="1700" dirty="0">
                <a:latin typeface="Calibri" pitchFamily="34" charset="0"/>
              </a:rPr>
              <a:t>στη σελίδα, που εμφανίζονται δίπλα στη μονάδα </a:t>
            </a:r>
            <a:r>
              <a:rPr lang="en-US" sz="1700" dirty="0">
                <a:latin typeface="Calibri" pitchFamily="34" charset="0"/>
              </a:rPr>
              <a:t>Arduino </a:t>
            </a:r>
            <a:r>
              <a:rPr lang="el-GR" sz="1700" dirty="0">
                <a:latin typeface="Calibri" pitchFamily="34" charset="0"/>
              </a:rPr>
              <a:t>σας.</a:t>
            </a:r>
            <a:endParaRPr lang="en-US" sz="1700" dirty="0">
              <a:latin typeface="Calibri" pitchFamily="34" charset="0"/>
            </a:endParaRPr>
          </a:p>
        </p:txBody>
      </p:sp>
      <p:pic>
        <p:nvPicPr>
          <p:cNvPr id="11" name="Εικόνα 2">
            <a:extLst>
              <a:ext uri="{FF2B5EF4-FFF2-40B4-BE49-F238E27FC236}">
                <a16:creationId xmlns:a16="http://schemas.microsoft.com/office/drawing/2014/main" id="{A511607A-0A45-4CBA-B49B-0FCDBD94F7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4935" y="1168631"/>
            <a:ext cx="475615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Εικόνα 2">
            <a:extLst>
              <a:ext uri="{FF2B5EF4-FFF2-40B4-BE49-F238E27FC236}">
                <a16:creationId xmlns:a16="http://schemas.microsoft.com/office/drawing/2014/main" id="{4DA074A0-86BB-467A-A8E0-8FDAC0D104A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1681" y="4508728"/>
            <a:ext cx="4756150" cy="181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0507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white"/>
                </a:solidFill>
              </a:rPr>
              <a:t>WiFi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47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WiFi - </a:t>
            </a:r>
            <a:r>
              <a:rPr lang="el-GR" dirty="0"/>
              <a:t>Εισαγωγή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28</a:t>
            </a:fld>
            <a:endParaRPr lang="el-GR" sz="1000" dirty="0"/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AD20D996-E5CA-47BE-9DD9-DDADB4F9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99" y="926767"/>
            <a:ext cx="8278536" cy="503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Calibri" pitchFamily="34" charset="0"/>
              </a:rPr>
              <a:t>Το </a:t>
            </a:r>
            <a:r>
              <a:rPr lang="en-US" sz="1800" dirty="0">
                <a:latin typeface="Calibri" pitchFamily="34" charset="0"/>
              </a:rPr>
              <a:t>WiFi </a:t>
            </a:r>
            <a:r>
              <a:rPr lang="el-GR" sz="1800" dirty="0">
                <a:latin typeface="Calibri" pitchFamily="34" charset="0"/>
              </a:rPr>
              <a:t>είναι το δημοφιλέστερο πρωτόκολλο ασύρματης επικοινωνίας μιας και επιτρέπει πρόσβαση στον κόσμο του </a:t>
            </a:r>
            <a:r>
              <a:rPr lang="en-US" sz="1800" dirty="0">
                <a:latin typeface="Calibri" pitchFamily="34" charset="0"/>
              </a:rPr>
              <a:t>internet, </a:t>
            </a:r>
            <a:r>
              <a:rPr lang="el-GR" sz="1800" dirty="0">
                <a:latin typeface="Calibri" pitchFamily="34" charset="0"/>
              </a:rPr>
              <a:t>είναι δωρεάν και διαθέσιμο σχεδόν σε κάθε δημόσιο ή ιδιωτικό χώρο. Παρ’ όλα αυτά, δεν είναι ιδιαίτερα αποδοτικό ενεργειακά για εφαρμογές διαδικτύου των αντικειμένων (</a:t>
            </a:r>
            <a:r>
              <a:rPr lang="en-US" sz="1800" dirty="0">
                <a:latin typeface="Calibri" pitchFamily="34" charset="0"/>
              </a:rPr>
              <a:t>IoT)</a:t>
            </a:r>
            <a:r>
              <a:rPr lang="el-GR" sz="1800" dirty="0">
                <a:latin typeface="Calibri" pitchFamily="34" charset="0"/>
              </a:rPr>
              <a:t> που βασίζονται σε μπαταρίες.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Για τη διασύνδεση του</a:t>
            </a:r>
            <a:r>
              <a:rPr lang="en-US" sz="1800" dirty="0">
                <a:latin typeface="Calibri" pitchFamily="34" charset="0"/>
              </a:rPr>
              <a:t> Arduino </a:t>
            </a:r>
            <a:r>
              <a:rPr lang="el-GR" sz="1800" dirty="0">
                <a:latin typeface="Calibri" pitchFamily="34" charset="0"/>
              </a:rPr>
              <a:t>με κάποιο δίκτυο</a:t>
            </a:r>
            <a:r>
              <a:rPr lang="en-US" sz="1800" dirty="0">
                <a:latin typeface="Calibri" pitchFamily="34" charset="0"/>
              </a:rPr>
              <a:t> WiFi </a:t>
            </a:r>
            <a:r>
              <a:rPr lang="el-GR" sz="1800" dirty="0">
                <a:latin typeface="Calibri" pitchFamily="34" charset="0"/>
              </a:rPr>
              <a:t>δεν υπάρχει κάποια στάνταρ επιλογή, με δεδομένο ότι το διαθέσιμο </a:t>
            </a:r>
            <a:r>
              <a:rPr lang="en-US" sz="1800" dirty="0">
                <a:latin typeface="Calibri" pitchFamily="34" charset="0"/>
              </a:rPr>
              <a:t>WiFi Shield </a:t>
            </a:r>
            <a:r>
              <a:rPr lang="el-GR" sz="1800" dirty="0">
                <a:latin typeface="Calibri" pitchFamily="34" charset="0"/>
              </a:rPr>
              <a:t>είναι κάπως ακριβό για να γίνει δημοφιλές.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l-GR" sz="1800" dirty="0">
                <a:latin typeface="Calibri" pitchFamily="34" charset="0"/>
              </a:rPr>
              <a:t>Η πιο δημοφιλής εναλλακτική επιλογή, βασίζεται στον ελεγκτή </a:t>
            </a:r>
            <a:r>
              <a:rPr lang="en-US" sz="1800" dirty="0">
                <a:latin typeface="Calibri" pitchFamily="34" charset="0"/>
              </a:rPr>
              <a:t>ESP8266 </a:t>
            </a:r>
            <a:r>
              <a:rPr lang="el-GR" sz="1800" dirty="0">
                <a:latin typeface="Calibri" pitchFamily="34" charset="0"/>
              </a:rPr>
              <a:t>ο οποίος είναι προσιτός και αξιόπιστος. Αλλά ο </a:t>
            </a:r>
            <a:r>
              <a:rPr lang="en-US" sz="1800" dirty="0">
                <a:latin typeface="Calibri" pitchFamily="34" charset="0"/>
              </a:rPr>
              <a:t>ESP8266 </a:t>
            </a:r>
            <a:r>
              <a:rPr lang="el-GR" sz="1800" dirty="0">
                <a:latin typeface="Calibri" pitchFamily="34" charset="0"/>
              </a:rPr>
              <a:t>είναι μικροελεγκτής από μόνος του, και όχι κάποιο περιφερειακό. Χρησιμοποιώντας τον σαν περιφερειακό του </a:t>
            </a:r>
            <a:r>
              <a:rPr lang="en-US" sz="1800" dirty="0">
                <a:latin typeface="Calibri" pitchFamily="34" charset="0"/>
              </a:rPr>
              <a:t>Arduino, </a:t>
            </a:r>
            <a:r>
              <a:rPr lang="el-GR" sz="1800" dirty="0">
                <a:latin typeface="Calibri" pitchFamily="34" charset="0"/>
              </a:rPr>
              <a:t>είναι εφικτό, αλλά αρκετά περίπλοκο.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06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29</a:t>
            </a:fld>
            <a:endParaRPr lang="el-GR" sz="1000" dirty="0"/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D3FB6475-5C0F-4E48-AF4B-BFE1902D3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66" y="1168631"/>
            <a:ext cx="8229600" cy="46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</a:rPr>
              <a:t>Διάφορες αναπτυξιακές πλατφόρμες έχουν αναπτυχθεί βασισμένες στο </a:t>
            </a:r>
            <a:r>
              <a:rPr lang="en-US" sz="2000" dirty="0">
                <a:latin typeface="Calibri" pitchFamily="34" charset="0"/>
              </a:rPr>
              <a:t>ESP8266</a:t>
            </a:r>
            <a:r>
              <a:rPr lang="el-GR" sz="2000" dirty="0">
                <a:latin typeface="Calibri" pitchFamily="34" charset="0"/>
              </a:rPr>
              <a:t>. Οι περισσότερες από αυτές, είναι «φιλικές» προς το </a:t>
            </a:r>
            <a:r>
              <a:rPr lang="en-US" sz="2000" dirty="0">
                <a:latin typeface="Calibri" pitchFamily="34" charset="0"/>
              </a:rPr>
              <a:t>Arduino, </a:t>
            </a:r>
            <a:r>
              <a:rPr lang="el-GR" sz="2000" dirty="0">
                <a:latin typeface="Calibri" pitchFamily="34" charset="0"/>
              </a:rPr>
              <a:t>πράγμα το οποίο τις κάνει εύκολα προγραμματιζόμενες από το </a:t>
            </a:r>
            <a:r>
              <a:rPr lang="en-US" sz="2000" dirty="0">
                <a:latin typeface="Calibri" pitchFamily="34" charset="0"/>
              </a:rPr>
              <a:t>Arduino IDE, </a:t>
            </a:r>
            <a:r>
              <a:rPr lang="el-GR" sz="2000" dirty="0">
                <a:latin typeface="Calibri" pitchFamily="34" charset="0"/>
              </a:rPr>
              <a:t>εφόσον φυσικά, εγκατασταθούν οι απαραίτητες επεκτάσεις και βιβλιοθήκες.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itchFamily="34" charset="0"/>
              </a:rPr>
              <a:t>Θα χρησιμοποιήσουμε μία αναπτυξιακή πλατφόρμα που ονομάζεται </a:t>
            </a:r>
            <a:r>
              <a:rPr lang="en-US" sz="2000" dirty="0">
                <a:latin typeface="Calibri" pitchFamily="34" charset="0"/>
              </a:rPr>
              <a:t>ESP32 (</a:t>
            </a:r>
            <a:r>
              <a:rPr lang="el-GR" sz="2000" dirty="0">
                <a:latin typeface="Calibri" pitchFamily="34" charset="0"/>
              </a:rPr>
              <a:t>η οποία είναι η νεότερη και περισσότερα υποσχόμενη έκδοση του </a:t>
            </a:r>
            <a:r>
              <a:rPr lang="en-US" sz="2000" dirty="0">
                <a:latin typeface="Calibri" pitchFamily="34" charset="0"/>
              </a:rPr>
              <a:t>ESP8266). </a:t>
            </a:r>
            <a:r>
              <a:rPr lang="el-GR" sz="2000" dirty="0">
                <a:latin typeface="Calibri" pitchFamily="34" charset="0"/>
              </a:rPr>
              <a:t>Χάρη σε αυτήν, θα επιτύχουμε αμφίδρομη επικοινωνία με τη </a:t>
            </a:r>
            <a:r>
              <a:rPr lang="en-US" sz="2000" dirty="0">
                <a:latin typeface="Calibri" pitchFamily="34" charset="0"/>
              </a:rPr>
              <a:t>web </a:t>
            </a:r>
            <a:r>
              <a:rPr lang="el-GR" sz="2000" dirty="0">
                <a:latin typeface="Calibri" pitchFamily="34" charset="0"/>
              </a:rPr>
              <a:t>εφαρμογή που χρησιμοποιήσαμε και για το κομμάτι του </a:t>
            </a:r>
            <a:r>
              <a:rPr lang="en-US" sz="2000" dirty="0">
                <a:latin typeface="Calibri" pitchFamily="34" charset="0"/>
              </a:rPr>
              <a:t>Ethernet.</a:t>
            </a:r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B46BC284-D7C9-4672-B0EC-CD75F9F70555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WiFi - </a:t>
            </a:r>
            <a:r>
              <a:rPr lang="el-GR" dirty="0"/>
              <a:t>Εισαγωγή</a:t>
            </a:r>
          </a:p>
        </p:txBody>
      </p:sp>
    </p:spTree>
    <p:extLst>
      <p:ext uri="{BB962C8B-B14F-4D97-AF65-F5344CB8AC3E}">
        <p14:creationId xmlns:p14="http://schemas.microsoft.com/office/powerpoint/2010/main" val="259591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76252" y="1318978"/>
            <a:ext cx="8191495" cy="50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Στόχος αυτής της ενότητας είναι η εξοικείωση των φοιτητών με τα δημοφιλέστερα πρωτόκολλα για την ανάπτυξη εφαρμογών «διαδικτύου των αντικειμένων», όπως </a:t>
            </a:r>
            <a:r>
              <a:rPr lang="en-US" sz="2000" dirty="0">
                <a:latin typeface="+mn-lt"/>
              </a:rPr>
              <a:t>Bluetooth, Ethernet </a:t>
            </a:r>
            <a:r>
              <a:rPr lang="el-GR" sz="2000" dirty="0">
                <a:latin typeface="+mn-lt"/>
              </a:rPr>
              <a:t>και</a:t>
            </a:r>
            <a:r>
              <a:rPr lang="en-US" sz="2000" dirty="0">
                <a:latin typeface="+mn-lt"/>
              </a:rPr>
              <a:t> WiFi.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Θα εξασκηθούμε πάνω σε αυτά τα πρωτόκολλα μέσα από ένα απλό σενάριο αμφίδρομης επικοινωνίας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το οποίο θα περιλαμβάνει μία αναπτυξιακή πλακέτα </a:t>
            </a:r>
            <a:r>
              <a:rPr lang="en-US" sz="2000" dirty="0">
                <a:latin typeface="+mn-lt"/>
              </a:rPr>
              <a:t>Arduino, </a:t>
            </a:r>
            <a:r>
              <a:rPr lang="el-GR" sz="2000" dirty="0">
                <a:latin typeface="+mn-lt"/>
              </a:rPr>
              <a:t>και μία εφαρμογή κινητής (για </a:t>
            </a:r>
            <a:r>
              <a:rPr lang="en-US" sz="2000" dirty="0">
                <a:latin typeface="+mn-lt"/>
              </a:rPr>
              <a:t>Bluetooth) </a:t>
            </a:r>
            <a:r>
              <a:rPr lang="el-GR" sz="2000" dirty="0">
                <a:latin typeface="+mn-lt"/>
              </a:rPr>
              <a:t>ή </a:t>
            </a:r>
            <a:r>
              <a:rPr lang="en-US" sz="2000" dirty="0">
                <a:latin typeface="+mn-lt"/>
              </a:rPr>
              <a:t>web </a:t>
            </a:r>
            <a:r>
              <a:rPr lang="el-GR" sz="2000" dirty="0">
                <a:latin typeface="+mn-lt"/>
              </a:rPr>
              <a:t>εφαρμογή (για </a:t>
            </a:r>
            <a:r>
              <a:rPr lang="en-US" sz="2000" dirty="0">
                <a:latin typeface="+mn-lt"/>
              </a:rPr>
              <a:t>Ethernet / WiFi) </a:t>
            </a:r>
            <a:r>
              <a:rPr lang="el-GR" sz="2000" dirty="0">
                <a:latin typeface="+mn-lt"/>
              </a:rPr>
              <a:t>για την ανταλλαγή δεδομένων από αισθητήρια και τον απομακρυσμένο έλεγχο ενός </a:t>
            </a:r>
            <a:r>
              <a:rPr lang="en-US" sz="2000" dirty="0">
                <a:latin typeface="+mn-lt"/>
              </a:rPr>
              <a:t>LED.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Λαμβάνοντας υπόψιν το</a:t>
            </a:r>
            <a:r>
              <a:rPr lang="en-US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αντικείμενο του </a:t>
            </a:r>
            <a:r>
              <a:rPr lang="en-US" sz="2000" dirty="0">
                <a:latin typeface="+mn-lt"/>
              </a:rPr>
              <a:t>OpenIn, </a:t>
            </a:r>
            <a:r>
              <a:rPr lang="el-GR" sz="2000" dirty="0">
                <a:latin typeface="+mn-lt"/>
              </a:rPr>
              <a:t>η έμφαση σε αυτή την ενότητα θα </a:t>
            </a:r>
            <a:r>
              <a:rPr lang="el-GR" sz="2000" dirty="0" err="1">
                <a:latin typeface="+mn-lt"/>
              </a:rPr>
              <a:t>δωθεί</a:t>
            </a:r>
            <a:r>
              <a:rPr lang="el-GR" sz="2000" dirty="0">
                <a:latin typeface="+mn-lt"/>
              </a:rPr>
              <a:t> στον προγραμματισμό του </a:t>
            </a:r>
            <a:r>
              <a:rPr lang="en-US" sz="2000" dirty="0">
                <a:latin typeface="+mn-lt"/>
              </a:rPr>
              <a:t>Arduino. </a:t>
            </a:r>
            <a:r>
              <a:rPr lang="el-GR" sz="2000" dirty="0">
                <a:latin typeface="+mn-lt"/>
              </a:rPr>
              <a:t>Ως εκ τούτου, θα παρουσιάσουμε τις </a:t>
            </a:r>
            <a:r>
              <a:rPr lang="en-US" sz="2000" dirty="0">
                <a:latin typeface="+mn-lt"/>
              </a:rPr>
              <a:t>web </a:t>
            </a:r>
            <a:r>
              <a:rPr lang="el-GR" sz="2000" dirty="0">
                <a:latin typeface="+mn-lt"/>
              </a:rPr>
              <a:t>και </a:t>
            </a:r>
            <a:r>
              <a:rPr lang="en-US" sz="2000" dirty="0">
                <a:latin typeface="+mn-lt"/>
              </a:rPr>
              <a:t>mobile </a:t>
            </a:r>
            <a:r>
              <a:rPr lang="el-GR" sz="2000" dirty="0">
                <a:latin typeface="+mn-lt"/>
              </a:rPr>
              <a:t>εφαρμογές χωρίς να εστιάσουμε στην ανάπτυξή τους.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Εισαγωγή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298935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WiFi: </a:t>
            </a:r>
            <a:r>
              <a:rPr lang="el-GR" dirty="0"/>
              <a:t>Περιγραφή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30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E8AB57FE-1E00-4110-B84E-6B29F921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5" y="1168631"/>
            <a:ext cx="8015681" cy="438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Αυτή η άσκηση, αν και δε χρησιμοποιεί κάποιο </a:t>
            </a:r>
            <a:r>
              <a:rPr lang="en-US" sz="1800" dirty="0">
                <a:latin typeface="Calibri" pitchFamily="34" charset="0"/>
              </a:rPr>
              <a:t>Arduino, </a:t>
            </a:r>
            <a:r>
              <a:rPr lang="el-GR" sz="1800" dirty="0">
                <a:latin typeface="Calibri" pitchFamily="34" charset="0"/>
              </a:rPr>
              <a:t>είναι παρόμοια με την προηγούμενη </a:t>
            </a:r>
            <a:r>
              <a:rPr lang="en-US" sz="1800" dirty="0">
                <a:latin typeface="Calibri" pitchFamily="34" charset="0"/>
              </a:rPr>
              <a:t>(11(b)). </a:t>
            </a:r>
            <a:r>
              <a:rPr lang="el-GR" sz="1800" dirty="0">
                <a:latin typeface="Calibri" pitchFamily="34" charset="0"/>
              </a:rPr>
              <a:t>Θα χρησιμοποιήσουμε το </a:t>
            </a:r>
            <a:r>
              <a:rPr lang="en-US" sz="1800" dirty="0">
                <a:latin typeface="Calibri" pitchFamily="34" charset="0"/>
              </a:rPr>
              <a:t>ESP32-DEVKIT</a:t>
            </a:r>
            <a:r>
              <a:rPr lang="el-GR" sz="1800" dirty="0">
                <a:latin typeface="Calibri" pitchFamily="34" charset="0"/>
              </a:rPr>
              <a:t>, μία αναπτυξιακή πλακέτα με δυνατότητες </a:t>
            </a:r>
            <a:r>
              <a:rPr lang="en-US" sz="1800" dirty="0">
                <a:latin typeface="Calibri" pitchFamily="34" charset="0"/>
              </a:rPr>
              <a:t>WiFi</a:t>
            </a:r>
            <a:r>
              <a:rPr lang="el-GR" sz="1800" dirty="0">
                <a:latin typeface="Calibri" pitchFamily="34" charset="0"/>
              </a:rPr>
              <a:t>, από την </a:t>
            </a:r>
            <a:r>
              <a:rPr lang="en-US" sz="1800" dirty="0">
                <a:latin typeface="Calibri" pitchFamily="34" charset="0"/>
              </a:rPr>
              <a:t>doit.am.</a:t>
            </a:r>
            <a:endParaRPr lang="el-GR" sz="18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Calibri" pitchFamily="34" charset="0"/>
              </a:rPr>
              <a:t>Η άσκηση ακολουθεί το ίδιο σενάριο: με το πάτημα ενός κουμπιού, θα μετράμε τη φωτεινότητα του χώρου με τη βοήθεια μίας φωτοευαίσθητης αντίστασης. Τα δεδομένα θα αποστέλλονται μέσω </a:t>
            </a:r>
            <a:r>
              <a:rPr lang="en-US" sz="1800" dirty="0">
                <a:latin typeface="Calibri" pitchFamily="34" charset="0"/>
              </a:rPr>
              <a:t>WiFi </a:t>
            </a:r>
            <a:r>
              <a:rPr lang="el-GR" sz="1800" dirty="0">
                <a:latin typeface="Calibri" pitchFamily="34" charset="0"/>
              </a:rPr>
              <a:t>σε έναν </a:t>
            </a:r>
            <a:r>
              <a:rPr lang="en-US" sz="1800" dirty="0">
                <a:latin typeface="Calibri" pitchFamily="34" charset="0"/>
              </a:rPr>
              <a:t>HTTP server </a:t>
            </a:r>
            <a:r>
              <a:rPr lang="el-GR" sz="1800" dirty="0">
                <a:latin typeface="Calibri" pitchFamily="34" charset="0"/>
              </a:rPr>
              <a:t>ο οποίος θα φιλοξενεί μία ειδικά διαμορφωμένη γι’ αυτό το σκοπό ιστοσελίδα. Ο χρήστης θα έχει τη δυνατότητα να ελέγξει ένα </a:t>
            </a:r>
            <a:r>
              <a:rPr lang="en-US" sz="1800" dirty="0">
                <a:latin typeface="Calibri" pitchFamily="34" charset="0"/>
              </a:rPr>
              <a:t>LED </a:t>
            </a:r>
            <a:r>
              <a:rPr lang="el-GR" sz="1800" dirty="0">
                <a:latin typeface="Calibri" pitchFamily="34" charset="0"/>
              </a:rPr>
              <a:t>συνδεδεμένο στο </a:t>
            </a:r>
            <a:r>
              <a:rPr lang="en-US" sz="1800" dirty="0">
                <a:latin typeface="Calibri" pitchFamily="34" charset="0"/>
              </a:rPr>
              <a:t>ESP32-DEVKIT </a:t>
            </a:r>
            <a:r>
              <a:rPr lang="el-GR" sz="1800" dirty="0">
                <a:latin typeface="Calibri" pitchFamily="34" charset="0"/>
              </a:rPr>
              <a:t>από την ιστοσελίδα, πατώντας στο κατάλληλο </a:t>
            </a:r>
            <a:r>
              <a:rPr lang="en-US" sz="1800" dirty="0">
                <a:latin typeface="Calibri" pitchFamily="34" charset="0"/>
              </a:rPr>
              <a:t>link.</a:t>
            </a:r>
          </a:p>
        </p:txBody>
      </p:sp>
    </p:spTree>
    <p:extLst>
      <p:ext uri="{BB962C8B-B14F-4D97-AF65-F5344CB8AC3E}">
        <p14:creationId xmlns:p14="http://schemas.microsoft.com/office/powerpoint/2010/main" val="2509661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WiFi : </a:t>
            </a:r>
            <a:r>
              <a:rPr lang="el-GR" dirty="0"/>
              <a:t>Σχηματικό Διάγραμμα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31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E8AB57FE-1E00-4110-B84E-6B29F921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5" y="1168631"/>
            <a:ext cx="8045275" cy="11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dirty="0">
                <a:latin typeface="Calibri" pitchFamily="34" charset="0"/>
              </a:rPr>
              <a:t>Η φωτοευαίσθητη αντίσταση (</a:t>
            </a:r>
            <a:r>
              <a:rPr lang="en-US" sz="1600" dirty="0">
                <a:latin typeface="Calibri" pitchFamily="34" charset="0"/>
              </a:rPr>
              <a:t>LDR - R1) </a:t>
            </a:r>
            <a:r>
              <a:rPr lang="el-GR" sz="1600" dirty="0">
                <a:latin typeface="Calibri" pitchFamily="34" charset="0"/>
              </a:rPr>
              <a:t>μαζί με την </a:t>
            </a:r>
            <a:r>
              <a:rPr lang="en-US" sz="1600" dirty="0">
                <a:latin typeface="Calibri" pitchFamily="34" charset="0"/>
              </a:rPr>
              <a:t>R2 </a:t>
            </a:r>
            <a:r>
              <a:rPr lang="el-GR" sz="1600" dirty="0">
                <a:latin typeface="Calibri" pitchFamily="34" charset="0"/>
              </a:rPr>
              <a:t>σχηματίζουν έναν διαιρέτη τάσης από τον οποίο θα μετράμε αναλογική τάση. Το πλήκτρο </a:t>
            </a:r>
            <a:r>
              <a:rPr lang="en-US" sz="1600" dirty="0">
                <a:latin typeface="Calibri" pitchFamily="34" charset="0"/>
              </a:rPr>
              <a:t>(S1) </a:t>
            </a:r>
            <a:r>
              <a:rPr lang="el-GR" sz="1600" dirty="0">
                <a:latin typeface="Calibri" pitchFamily="34" charset="0"/>
              </a:rPr>
              <a:t>θα πυροδοτεί ένα </a:t>
            </a:r>
            <a:r>
              <a:rPr lang="en-US" sz="1600" dirty="0">
                <a:latin typeface="Calibri" pitchFamily="34" charset="0"/>
              </a:rPr>
              <a:t>interrupt </a:t>
            </a:r>
            <a:r>
              <a:rPr lang="el-GR" sz="1600" dirty="0">
                <a:latin typeface="Calibri" pitchFamily="34" charset="0"/>
              </a:rPr>
              <a:t>στο </a:t>
            </a:r>
            <a:r>
              <a:rPr lang="en-US" sz="1600" dirty="0">
                <a:latin typeface="Calibri" pitchFamily="34" charset="0"/>
              </a:rPr>
              <a:t>GPIO </a:t>
            </a:r>
            <a:r>
              <a:rPr lang="el-GR" sz="1600" dirty="0">
                <a:latin typeface="Calibri" pitchFamily="34" charset="0"/>
              </a:rPr>
              <a:t>ακροδέκτη 25 όταν πατιέται.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9" name="Εικόνα 2">
            <a:extLst>
              <a:ext uri="{FF2B5EF4-FFF2-40B4-BE49-F238E27FC236}">
                <a16:creationId xmlns:a16="http://schemas.microsoft.com/office/drawing/2014/main" id="{378F9169-53B1-4895-A815-B0AA18F77A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7351" y="2324372"/>
            <a:ext cx="4184029" cy="42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8503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WiFi : </a:t>
            </a:r>
            <a:r>
              <a:rPr lang="el-GR" dirty="0"/>
              <a:t>Ράστερ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32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E8AB57FE-1E00-4110-B84E-6B29F921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4" y="997602"/>
            <a:ext cx="8015681" cy="11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dirty="0">
                <a:latin typeface="Calibri" pitchFamily="34" charset="0"/>
              </a:rPr>
              <a:t>Το ίδιο κύκλωμα παρουσιάζεται στο ράστερ για ευκολότερη υλοποίηση. Σημειώστε πως, μιας και το </a:t>
            </a:r>
            <a:r>
              <a:rPr lang="en-US" sz="1600" dirty="0">
                <a:latin typeface="Calibri" pitchFamily="34" charset="0"/>
              </a:rPr>
              <a:t>ESP32-DEVKIT </a:t>
            </a:r>
            <a:r>
              <a:rPr lang="el-GR" sz="1600" dirty="0">
                <a:latin typeface="Calibri" pitchFamily="34" charset="0"/>
              </a:rPr>
              <a:t>χρησιμοποιεί αρσενικές ακίδες, θα χρειαστούμε μερικά καλώδια-</a:t>
            </a:r>
            <a:r>
              <a:rPr lang="el-GR" sz="1600" dirty="0" err="1">
                <a:latin typeface="Calibri" pitchFamily="34" charset="0"/>
              </a:rPr>
              <a:t>αντάπτορες</a:t>
            </a:r>
            <a:r>
              <a:rPr lang="el-GR" sz="1600" dirty="0">
                <a:latin typeface="Calibri" pitchFamily="34" charset="0"/>
              </a:rPr>
              <a:t> θηλυκό-σε-αρσενικό, έτσι ώστε να το συνδέσουμε στο ράστερ.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1" name="Εικόνα 2">
            <a:extLst>
              <a:ext uri="{FF2B5EF4-FFF2-40B4-BE49-F238E27FC236}">
                <a16:creationId xmlns:a16="http://schemas.microsoft.com/office/drawing/2014/main" id="{F6C8DDF8-6718-448D-8889-BBCA7FBB83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4314" y="2407564"/>
            <a:ext cx="71501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702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WiFi : </a:t>
            </a:r>
            <a:r>
              <a:rPr lang="el-GR" dirty="0"/>
              <a:t>Κώδικας (1)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33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6A872A-EF52-400E-9E48-A158A92A01B6}"/>
              </a:ext>
            </a:extLst>
          </p:cNvPr>
          <p:cNvSpPr txBox="1"/>
          <p:nvPr/>
        </p:nvSpPr>
        <p:spPr>
          <a:xfrm>
            <a:off x="378234" y="1535552"/>
            <a:ext cx="4193766" cy="3783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000" dirty="0">
                <a:latin typeface="Consolas" panose="020B0609020204030204" pitchFamily="49" charset="0"/>
              </a:rPr>
              <a:t>&lt;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</a:t>
            </a:r>
            <a:r>
              <a:rPr lang="en-US" sz="1000" dirty="0" err="1">
                <a:latin typeface="Consolas" panose="020B0609020204030204" pitchFamily="49" charset="0"/>
              </a:rPr>
              <a:t>.h</a:t>
            </a:r>
            <a:r>
              <a:rPr lang="en-US" sz="100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Το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buffer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θα αποθηκεύει την απάντηση του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server.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US" sz="1000" dirty="0">
                <a:latin typeface="Consolas" panose="020B0609020204030204" pitchFamily="49" charset="0"/>
              </a:rPr>
              <a:t> buffer;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Μεταβλητή τύπου «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flag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»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bool</a:t>
            </a:r>
            <a:r>
              <a:rPr lang="en-US" sz="1000" dirty="0">
                <a:latin typeface="Consolas" panose="020B0609020204030204" pitchFamily="49" charset="0"/>
              </a:rPr>
              <a:t> button;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Οι ακροδέκτες για το κουμπί και το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LED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 byte 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 = 2;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00" dirty="0" err="1">
                <a:latin typeface="Consolas" panose="020B0609020204030204" pitchFamily="49" charset="0"/>
              </a:rPr>
              <a:t>GPIO_btn</a:t>
            </a:r>
            <a:r>
              <a:rPr lang="en-US" sz="1000" dirty="0">
                <a:latin typeface="Consolas" panose="020B0609020204030204" pitchFamily="49" charset="0"/>
              </a:rPr>
              <a:t> = 25;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Διάστημα ανάμεσα στα αιτήματα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 long 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Χρονικός περιορισμός αιτημάτων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 long </a:t>
            </a:r>
            <a:r>
              <a:rPr lang="en-US" sz="1000" dirty="0" err="1">
                <a:latin typeface="Consolas" panose="020B0609020204030204" pitchFamily="49" charset="0"/>
              </a:rPr>
              <a:t>timeout_timer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  <a:endParaRPr lang="en-US" sz="10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87F6A1-C3C5-4488-AAD3-0BA9F34EBFE9}"/>
              </a:ext>
            </a:extLst>
          </p:cNvPr>
          <p:cNvSpPr txBox="1"/>
          <p:nvPr/>
        </p:nvSpPr>
        <p:spPr>
          <a:xfrm>
            <a:off x="4572001" y="1535552"/>
            <a:ext cx="4114800" cy="3309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Το όνομα του δικτύου (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SSID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) και ο κωδικός.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char </a:t>
            </a:r>
            <a:r>
              <a:rPr lang="en-US" sz="1000" dirty="0" err="1">
                <a:latin typeface="Consolas" panose="020B0609020204030204" pitchFamily="49" charset="0"/>
              </a:rPr>
              <a:t>ssid</a:t>
            </a:r>
            <a:r>
              <a:rPr lang="en-US" sz="1000" dirty="0">
                <a:latin typeface="Consolas" panose="020B0609020204030204" pitchFamily="49" charset="0"/>
              </a:rPr>
              <a:t>[] = "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ssid</a:t>
            </a:r>
            <a:r>
              <a:rPr lang="en-US" sz="1000" dirty="0">
                <a:latin typeface="Consolas" panose="020B0609020204030204" pitchFamily="49" charset="0"/>
              </a:rPr>
              <a:t>";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char </a:t>
            </a:r>
            <a:r>
              <a:rPr lang="en-US" sz="1000" dirty="0">
                <a:latin typeface="Consolas" panose="020B0609020204030204" pitchFamily="49" charset="0"/>
              </a:rPr>
              <a:t>pass[] =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pass</a:t>
            </a:r>
            <a:r>
              <a:rPr lang="en-US" sz="1000" dirty="0">
                <a:latin typeface="Consolas" panose="020B0609020204030204" pitchFamily="49" charset="0"/>
              </a:rPr>
              <a:t>";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Το όνομα χώρου ή ο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server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που θα συνδεθούμε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και η θύρα.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 char </a:t>
            </a:r>
            <a:r>
              <a:rPr lang="en-US" sz="1000" dirty="0">
                <a:latin typeface="Consolas" panose="020B0609020204030204" pitchFamily="49" charset="0"/>
              </a:rPr>
              <a:t>host[] =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spyrosrallis.com</a:t>
            </a:r>
            <a:r>
              <a:rPr lang="en-US" sz="1000" dirty="0">
                <a:latin typeface="Consolas" panose="020B0609020204030204" pitchFamily="49" charset="0"/>
              </a:rPr>
              <a:t>";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 byte </a:t>
            </a:r>
            <a:r>
              <a:rPr lang="en-US" sz="1000" dirty="0">
                <a:latin typeface="Consolas" panose="020B0609020204030204" pitchFamily="49" charset="0"/>
              </a:rPr>
              <a:t>port   = 80;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Μοναδικός αριθμός συσκευής. Για τους σκοπούς της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άσκησης, ένας αριθμός 0-255 είναι επαρκής.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 byte </a:t>
            </a:r>
            <a:r>
              <a:rPr lang="en-US" sz="1000" dirty="0">
                <a:latin typeface="Consolas" panose="020B0609020204030204" pitchFamily="49" charset="0"/>
              </a:rPr>
              <a:t>device = 1;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Δημιουργία του αντικειμένου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WiFiClient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Απαιτείται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για τη σύνδεση με το δίκτυο.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endParaRPr lang="el-GR" sz="1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WiFiClient</a:t>
            </a:r>
            <a:r>
              <a:rPr lang="en-US" sz="1000" dirty="0">
                <a:latin typeface="Consolas" panose="020B0609020204030204" pitchFamily="49" charset="0"/>
              </a:rPr>
              <a:t> client;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49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WiFi : </a:t>
            </a:r>
            <a:r>
              <a:rPr lang="el-GR" dirty="0"/>
              <a:t>Κώδικας (</a:t>
            </a:r>
            <a:r>
              <a:rPr lang="en-US" dirty="0"/>
              <a:t>2</a:t>
            </a:r>
            <a:r>
              <a:rPr lang="el-GR" dirty="0"/>
              <a:t>)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34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88606-4BDF-4DAE-A1E6-978CD5D89BDD}"/>
              </a:ext>
            </a:extLst>
          </p:cNvPr>
          <p:cNvSpPr txBox="1"/>
          <p:nvPr/>
        </p:nvSpPr>
        <p:spPr>
          <a:xfrm>
            <a:off x="341467" y="785327"/>
            <a:ext cx="4944908" cy="376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setup</a:t>
            </a:r>
            <a:r>
              <a:rPr lang="en-US" sz="1000" dirty="0">
                <a:latin typeface="Consolas" panose="020B0609020204030204" pitchFamily="49" charset="0"/>
              </a:rPr>
              <a:t>()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  <a:endParaRPr lang="el-GR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Ορίζουμε τον ακροδέκτη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GPIO_btn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σαν είσοδο και αναθέτουμε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ένα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interrupt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να τρέχει στη μετάβαση από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LOW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σε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HIGH</a:t>
            </a:r>
            <a:endParaRPr lang="el-GR" sz="1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(rising edge).</a:t>
            </a:r>
            <a:endParaRPr lang="en-US" sz="1000" dirty="0"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GPIO_btn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attachInterrupt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digitalPinToInterrupt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GPIO_btn</a:t>
            </a:r>
            <a:r>
              <a:rPr lang="en-US" sz="1000" dirty="0">
                <a:latin typeface="Consolas" panose="020B0609020204030204" pitchFamily="49" charset="0"/>
              </a:rPr>
              <a:t>), </a:t>
            </a:r>
            <a:r>
              <a:rPr lang="en-US" sz="1000" dirty="0" err="1">
                <a:latin typeface="Consolas" panose="020B0609020204030204" pitchFamily="49" charset="0"/>
              </a:rPr>
              <a:t>button_click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RISING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Ορίζουμε τον ακροδέκτη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GPIO_led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σαν έξοδο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OUTPUT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Εκκινούμε τη σειριακή πόρτα με ταχύτητα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115200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bps.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latin typeface="Consolas" panose="020B0609020204030204" pitchFamily="49" charset="0"/>
              </a:rPr>
              <a:t>(115200);</a:t>
            </a:r>
            <a:b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Εμφανίζουμε διαγνωστικές πληροφορίες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Connecting to 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ssid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2026EA-324C-486A-8A46-C88C5CF9D803}"/>
              </a:ext>
            </a:extLst>
          </p:cNvPr>
          <p:cNvSpPr txBox="1"/>
          <p:nvPr/>
        </p:nvSpPr>
        <p:spPr>
          <a:xfrm>
            <a:off x="4572000" y="785327"/>
            <a:ext cx="4438511" cy="445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Προσπαθούμε να συνδεθούμε στο δίκτυο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ssid</a:t>
            </a:r>
            <a:r>
              <a:rPr lang="en-US" sz="1000" dirty="0">
                <a:latin typeface="Consolas" panose="020B0609020204030204" pitchFamily="49" charset="0"/>
              </a:rPr>
              <a:t>, pass);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Όσο δεν έχουμε συνδεθεί, περιμένουμε. 	// Ελέγχουμε κάθε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0.5s.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status</a:t>
            </a:r>
            <a:r>
              <a:rPr lang="en-US" sz="1000" dirty="0">
                <a:latin typeface="Consolas" panose="020B0609020204030204" pitchFamily="49" charset="0"/>
              </a:rPr>
              <a:t>() != WL_CONNECTED 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00" dirty="0">
                <a:latin typeface="Consolas" panose="020B0609020204030204" pitchFamily="49" charset="0"/>
              </a:rPr>
              <a:t>(500);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Μόλις συνδεθούμε, εμφανίζουμε ένα μήνυμα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Connected 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succesfully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! Your IP Address is: 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Εμφανίζουμε την τοπική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IP.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Αν ήμαστε πίσω 	// από ΝΑΤ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router,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θα δούμε την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NAT IP,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όχι την 	// εξωτερική.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localIP</a:t>
            </a:r>
            <a:r>
              <a:rPr lang="en-US" sz="1000" dirty="0">
                <a:latin typeface="Consolas" panose="020B0609020204030204" pitchFamily="49" charset="0"/>
              </a:rPr>
              <a:t>());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  <a:endParaRPr lang="en-US" sz="105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47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WiFi : </a:t>
            </a:r>
            <a:r>
              <a:rPr lang="el-GR" dirty="0"/>
              <a:t>Κώδικας (</a:t>
            </a:r>
            <a:r>
              <a:rPr lang="en-US" dirty="0"/>
              <a:t>3</a:t>
            </a:r>
            <a:r>
              <a:rPr lang="el-GR" dirty="0"/>
              <a:t>)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35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36B72-011C-426C-B3FA-BCD4CF7870FA}"/>
              </a:ext>
            </a:extLst>
          </p:cNvPr>
          <p:cNvSpPr txBox="1"/>
          <p:nvPr/>
        </p:nvSpPr>
        <p:spPr>
          <a:xfrm>
            <a:off x="0" y="1358040"/>
            <a:ext cx="3911982" cy="445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loop</a:t>
            </a:r>
            <a:r>
              <a:rPr lang="en-US" sz="1000" dirty="0">
                <a:latin typeface="Consolas" panose="020B0609020204030204" pitchFamily="49" charset="0"/>
              </a:rPr>
              <a:t>()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Σταματάμε τυχόν προηγούμενη ενεργή 	// σύνδεση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accent2"/>
                </a:solidFill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stop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Συνδεόμαστε στο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server.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accent2"/>
                </a:solidFill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</a:t>
            </a:r>
            <a:r>
              <a:rPr lang="en-US" sz="1000" dirty="0">
                <a:latin typeface="Consolas" panose="020B0609020204030204" pitchFamily="49" charset="0"/>
              </a:rPr>
              <a:t>(host, port);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Εφόσον συνδεθούμε επιτυχώς, στέλνουμε 	// το αίτημα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000" dirty="0"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connected</a:t>
            </a:r>
            <a:r>
              <a:rPr lang="en-US" sz="1000" dirty="0">
                <a:latin typeface="Consolas" panose="020B0609020204030204" pitchFamily="49" charset="0"/>
              </a:rPr>
              <a:t>() 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</a:t>
            </a:r>
            <a:r>
              <a:rPr lang="en-US" sz="1000" dirty="0">
                <a:latin typeface="Consolas" panose="020B0609020204030204" pitchFamily="49" charset="0"/>
              </a:rPr>
              <a:t> ") + 		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arduino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getdata.php?deviceid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000" dirty="0">
                <a:latin typeface="Consolas" panose="020B0609020204030204" pitchFamily="49" charset="0"/>
              </a:rPr>
              <a:t>" + 		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(device) + "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HTTP/1.0\r\n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User-Agent: ESP32\r\n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Host: " + host + "\r\n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Connection: </a:t>
            </a:r>
            <a:r>
              <a:rPr lang="el-GR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			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close\r\n\r\n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Αποθηκεύουμε το χρόνο 		// του αιτήματος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	</a:t>
            </a:r>
            <a:r>
              <a:rPr lang="en-US" sz="1000" dirty="0" err="1">
                <a:latin typeface="Consolas" panose="020B0609020204030204" pitchFamily="49" charset="0"/>
              </a:rPr>
              <a:t>timeout_timer</a:t>
            </a:r>
            <a:r>
              <a:rPr lang="en-US" sz="1000" dirty="0"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19242-0B06-4E63-B53B-DAB9129310FE}"/>
              </a:ext>
            </a:extLst>
          </p:cNvPr>
          <p:cNvSpPr txBox="1"/>
          <p:nvPr/>
        </p:nvSpPr>
        <p:spPr>
          <a:xfrm>
            <a:off x="4091883" y="1358040"/>
            <a:ext cx="5035225" cy="415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Για όσο ο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server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δεν απαντάει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50" dirty="0">
                <a:latin typeface="Consolas" panose="020B0609020204030204" pitchFamily="49" charset="0"/>
              </a:rPr>
              <a:t> ( !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050" dirty="0">
                <a:latin typeface="Consolas" panose="020B0609020204030204" pitchFamily="49" charset="0"/>
              </a:rPr>
              <a:t>())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if (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50" dirty="0">
                <a:latin typeface="Consolas" panose="020B0609020204030204" pitchFamily="49" charset="0"/>
              </a:rPr>
              <a:t>() &gt; </a:t>
            </a:r>
            <a:r>
              <a:rPr lang="en-US" sz="1050" dirty="0" err="1">
                <a:latin typeface="Consolas" panose="020B0609020204030204" pitchFamily="49" charset="0"/>
              </a:rPr>
              <a:t>timeout_timer</a:t>
            </a:r>
            <a:r>
              <a:rPr lang="en-US" sz="1050" dirty="0">
                <a:latin typeface="Consolas" panose="020B0609020204030204" pitchFamily="49" charset="0"/>
              </a:rPr>
              <a:t> + 5000)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	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Πέρας της επιτρεπτής ώρας που 			// περιμένουμε για το αίτημα να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ολοκληρωθεί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050" dirty="0"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	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50" dirty="0">
                <a:latin typeface="Consolas" panose="020B0609020204030204" pitchFamily="49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// …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περιμένουμε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</a:t>
            </a:r>
            <a:r>
              <a:rPr lang="en-US" sz="105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50" dirty="0">
                <a:latin typeface="Consolas" panose="020B0609020204030204" pitchFamily="49" charset="0"/>
              </a:rPr>
              <a:t>(10);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Εάν ο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server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απάντησε, διαβάζουμε την απάντηση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χαρακτήρα-προς-χαρακτήρας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Στη μεταβλητή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buffer,</a:t>
            </a:r>
            <a:endParaRPr lang="el-GR" sz="105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αποθηκεύεται μόνο ο τελευταίος χαρακτήρας.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endParaRPr lang="el-GR" sz="105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50" dirty="0">
                <a:latin typeface="Consolas" panose="020B0609020204030204" pitchFamily="49" charset="0"/>
              </a:rPr>
              <a:t> ( 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050" dirty="0">
                <a:latin typeface="Consolas" panose="020B0609020204030204" pitchFamily="49" charset="0"/>
              </a:rPr>
              <a:t>() 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buffer = 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read</a:t>
            </a:r>
            <a:r>
              <a:rPr lang="en-US" sz="1050" dirty="0">
                <a:latin typeface="Consolas" panose="020B0609020204030204" pitchFamily="49" charset="0"/>
              </a:rPr>
              <a:t>();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08551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WiFi : </a:t>
            </a:r>
            <a:r>
              <a:rPr lang="el-GR" dirty="0"/>
              <a:t>Κώδικας (</a:t>
            </a:r>
            <a:r>
              <a:rPr lang="en-US" dirty="0"/>
              <a:t>4</a:t>
            </a:r>
            <a:r>
              <a:rPr lang="el-GR" dirty="0"/>
              <a:t>)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36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103BC-8640-4434-B0DA-B42D285F805A}"/>
              </a:ext>
            </a:extLst>
          </p:cNvPr>
          <p:cNvSpPr txBox="1"/>
          <p:nvPr/>
        </p:nvSpPr>
        <p:spPr>
          <a:xfrm>
            <a:off x="357510" y="1168631"/>
            <a:ext cx="4296992" cy="3530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Εάν ο χαρακτήρας στο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buffer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είναι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‘1’,</a:t>
            </a:r>
            <a:endParaRPr lang="el-GR" sz="1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ανάβουμε το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LED.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Αλλιώς, το σβήνουμε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 </a:t>
            </a:r>
            <a:endParaRPr lang="en-US" sz="1000" dirty="0"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(buffer == ‘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latin typeface="Consolas" panose="020B0609020204030204" pitchFamily="49" charset="0"/>
              </a:rPr>
              <a:t>’)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HIGH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LOW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 failed.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(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client.connected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48E375-57BC-4D03-B917-2711BF82F355}"/>
              </a:ext>
            </a:extLst>
          </p:cNvPr>
          <p:cNvSpPr txBox="1"/>
          <p:nvPr/>
        </p:nvSpPr>
        <p:spPr>
          <a:xfrm>
            <a:off x="4654502" y="1223223"/>
            <a:ext cx="4472606" cy="4429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50" dirty="0">
                <a:latin typeface="Consolas" panose="020B0609020204030204" pitchFamily="49" charset="0"/>
              </a:rPr>
              <a:t> ( button 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Σταματάμε τυχόν προηγούμενη ενεργή 	// σύνδεση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accent2"/>
                </a:solidFill>
                <a:latin typeface="Consolas" panose="020B0609020204030204" pitchFamily="49" charset="0"/>
              </a:rPr>
              <a:t>	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stop</a:t>
            </a:r>
            <a:r>
              <a:rPr lang="en-US" sz="1050" dirty="0">
                <a:latin typeface="Consolas" panose="020B0609020204030204" pitchFamily="49" charset="0"/>
              </a:rPr>
              <a:t>();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Συνδεόμαστε στο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server.</a:t>
            </a:r>
            <a:endParaRPr lang="en-US" sz="105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accent2"/>
                </a:solidFill>
                <a:latin typeface="Consolas" panose="020B0609020204030204" pitchFamily="49" charset="0"/>
              </a:rPr>
              <a:t>	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</a:t>
            </a:r>
            <a:r>
              <a:rPr lang="en-US" sz="1050" dirty="0">
                <a:latin typeface="Consolas" panose="020B0609020204030204" pitchFamily="49" charset="0"/>
              </a:rPr>
              <a:t>(host, port);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Εφόσον συνδεθούμε επιτυχώς, στέλνουμε 	// το αίτημα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050" dirty="0"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	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50" dirty="0">
                <a:latin typeface="Consolas" panose="020B0609020204030204" pitchFamily="49" charset="0"/>
              </a:rPr>
              <a:t> ( 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connected</a:t>
            </a:r>
            <a:r>
              <a:rPr lang="en-US" sz="1050" dirty="0">
                <a:latin typeface="Consolas" panose="020B0609020204030204" pitchFamily="49" charset="0"/>
              </a:rPr>
              <a:t>() 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		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>
                <a:latin typeface="Consolas" panose="020B0609020204030204" pitchFamily="49" charset="0"/>
              </a:rPr>
              <a:t>(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50" dirty="0">
                <a:latin typeface="Consolas" panose="020B0609020204030204" pitchFamily="49" charset="0"/>
              </a:rPr>
              <a:t>("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</a:t>
            </a:r>
            <a:r>
              <a:rPr lang="en-US" sz="1050" dirty="0">
                <a:latin typeface="Consolas" panose="020B0609020204030204" pitchFamily="49" charset="0"/>
              </a:rPr>
              <a:t> ") + 			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arduino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setdata.php?deviceid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050" dirty="0">
                <a:latin typeface="Consolas" panose="020B0609020204030204" pitchFamily="49" charset="0"/>
              </a:rPr>
              <a:t>" + 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50" dirty="0">
                <a:latin typeface="Consolas" panose="020B0609020204030204" pitchFamily="49" charset="0"/>
              </a:rPr>
              <a:t>(device) 		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&amp;data=</a:t>
            </a:r>
            <a:r>
              <a:rPr lang="en-US" sz="1050" dirty="0">
                <a:latin typeface="Consolas" panose="020B0609020204030204" pitchFamily="49" charset="0"/>
              </a:rPr>
              <a:t>" + 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analogRead</a:t>
            </a:r>
            <a:r>
              <a:rPr lang="en-US" sz="1050" dirty="0">
                <a:latin typeface="Consolas" panose="020B0609020204030204" pitchFamily="49" charset="0"/>
              </a:rPr>
              <a:t>(35) + " 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HTTP/1.0\r\n</a:t>
            </a:r>
            <a:r>
              <a:rPr lang="en-US" sz="105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             	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User-Agent: ESP32\r\n</a:t>
            </a:r>
            <a:r>
              <a:rPr lang="en-US" sz="105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             	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Host: </a:t>
            </a:r>
            <a:r>
              <a:rPr lang="en-US" sz="1050" dirty="0">
                <a:latin typeface="Consolas" panose="020B0609020204030204" pitchFamily="49" charset="0"/>
              </a:rPr>
              <a:t>" + host 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5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             	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Connection: close\r\n\r\n</a:t>
            </a:r>
            <a:r>
              <a:rPr lang="en-US" sz="105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236172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WiFi : </a:t>
            </a:r>
            <a:r>
              <a:rPr lang="el-GR" dirty="0"/>
              <a:t>Κώδικας (</a:t>
            </a:r>
            <a:r>
              <a:rPr lang="en-US" dirty="0"/>
              <a:t>5</a:t>
            </a:r>
            <a:r>
              <a:rPr lang="el-GR" dirty="0"/>
              <a:t>)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37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9DF8C3-E9B2-47C0-B267-F5601FA915B6}"/>
              </a:ext>
            </a:extLst>
          </p:cNvPr>
          <p:cNvSpPr txBox="1"/>
          <p:nvPr/>
        </p:nvSpPr>
        <p:spPr>
          <a:xfrm>
            <a:off x="460638" y="1115589"/>
            <a:ext cx="8666470" cy="4684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 failed.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button 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( button )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00" dirty="0">
                <a:latin typeface="Consolas" panose="020B0609020204030204" pitchFamily="49" charset="0"/>
              </a:rPr>
              <a:t>(500);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loop()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button_click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Εάν έχουν περάσει περισσότερα από 0.5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από το προηγούμενο αίτημα, ορίζουμε το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flag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σε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true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και 	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αποθηκεύουμε τον τρέχοντα χρόνο του αιτήματος.</a:t>
            </a:r>
            <a:r>
              <a:rPr lang="el-GR" sz="1000" dirty="0">
                <a:latin typeface="Consolas" panose="020B0609020204030204" pitchFamily="49" charset="0"/>
              </a:rPr>
              <a:t>	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 &gt;  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 + 500)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latin typeface="Consolas" panose="020B0609020204030204" pitchFamily="49" charset="0"/>
              </a:rPr>
              <a:t>{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l-GR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l-GR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latin typeface="Consolas" panose="020B0609020204030204" pitchFamily="49" charset="0"/>
              </a:rPr>
              <a:t>button        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62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38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WiFi : </a:t>
            </a:r>
            <a:r>
              <a:rPr lang="el-GR" dirty="0"/>
              <a:t>Κατακλείδα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38</a:t>
            </a:fld>
            <a:endParaRPr lang="el-GR" sz="1000" dirty="0"/>
          </a:p>
        </p:txBody>
      </p:sp>
      <p:pic>
        <p:nvPicPr>
          <p:cNvPr id="10" name="Εικόνα 6">
            <a:extLst>
              <a:ext uri="{FF2B5EF4-FFF2-40B4-BE49-F238E27FC236}">
                <a16:creationId xmlns:a16="http://schemas.microsoft.com/office/drawing/2014/main" id="{DB7F6A16-AB02-4C8E-8CC6-C0EE1E32C5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7065" y="1114039"/>
            <a:ext cx="4939735" cy="36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Εικόνα 6">
            <a:extLst>
              <a:ext uri="{FF2B5EF4-FFF2-40B4-BE49-F238E27FC236}">
                <a16:creationId xmlns:a16="http://schemas.microsoft.com/office/drawing/2014/main" id="{DAA6E4D7-3AF5-4130-B77F-7107ED3D543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5677" y="4525878"/>
            <a:ext cx="4761123" cy="183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8195459A-290C-43CA-BCB4-4E513E96E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15" y="981141"/>
            <a:ext cx="3326098" cy="522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dirty="0">
                <a:latin typeface="Calibri" pitchFamily="34" charset="0"/>
              </a:rPr>
              <a:t>Με την ολοκλήρωση της άσκησης, θα πρέπει να βλέπετε τις τιμές από το </a:t>
            </a:r>
            <a:r>
              <a:rPr lang="en-US" sz="1600" dirty="0">
                <a:latin typeface="Calibri" pitchFamily="34" charset="0"/>
              </a:rPr>
              <a:t>LDR </a:t>
            </a:r>
            <a:r>
              <a:rPr lang="el-GR" sz="1600" dirty="0">
                <a:latin typeface="Calibri" pitchFamily="34" charset="0"/>
              </a:rPr>
              <a:t>να εμφανίζονται στην ιστοσελίδα κάθε φορά που θα πατάτε το κουμπί. Σημειώστε πως, καθώς η ιστοσελίδα δεν ανανεώνεται δυναμικά, θα πρέπει να την ανανεώνετε χειροκίνητα. </a:t>
            </a:r>
          </a:p>
          <a:p>
            <a:pPr algn="just">
              <a:lnSpc>
                <a:spcPct val="150000"/>
              </a:lnSpc>
            </a:pPr>
            <a:endParaRPr lang="el-GR" sz="16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1600" dirty="0">
                <a:latin typeface="Calibri" pitchFamily="34" charset="0"/>
              </a:rPr>
              <a:t>Επιπλέον, θα πρέπει να μπορείτε να αλλάξετε την κατάσταση του </a:t>
            </a:r>
            <a:r>
              <a:rPr lang="en-US" sz="1600" dirty="0">
                <a:latin typeface="Calibri" pitchFamily="34" charset="0"/>
              </a:rPr>
              <a:t>LED </a:t>
            </a:r>
            <a:r>
              <a:rPr lang="el-GR" sz="1600" dirty="0">
                <a:latin typeface="Calibri" pitchFamily="34" charset="0"/>
              </a:rPr>
              <a:t>κάνοντας κλικ στα </a:t>
            </a:r>
            <a:r>
              <a:rPr lang="en-US" sz="1600" dirty="0">
                <a:latin typeface="Calibri" pitchFamily="34" charset="0"/>
              </a:rPr>
              <a:t>links ‘ON’ / ‘OFF’ </a:t>
            </a:r>
            <a:r>
              <a:rPr lang="el-GR" sz="1600" dirty="0">
                <a:latin typeface="Calibri" pitchFamily="34" charset="0"/>
              </a:rPr>
              <a:t>στη σελίδα, που εμφανίζονται δίπλα στη μονάδα </a:t>
            </a:r>
            <a:r>
              <a:rPr lang="en-US" sz="1600" dirty="0">
                <a:latin typeface="Calibri" pitchFamily="34" charset="0"/>
              </a:rPr>
              <a:t>Arduino </a:t>
            </a:r>
            <a:r>
              <a:rPr lang="el-GR" sz="1600" dirty="0">
                <a:latin typeface="Calibri" pitchFamily="34" charset="0"/>
              </a:rPr>
              <a:t>σας.</a:t>
            </a:r>
            <a:endParaRPr lang="en-U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31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14</a:t>
            </a:r>
            <a:br>
              <a:rPr lang="en-US" sz="3600" b="1" dirty="0">
                <a:solidFill>
                  <a:prstClr val="white"/>
                </a:solidFill>
              </a:rPr>
            </a:br>
            <a:r>
              <a:rPr lang="el-GR" sz="3600" b="1" dirty="0">
                <a:solidFill>
                  <a:prstClr val="white"/>
                </a:solidFill>
              </a:rPr>
              <a:t>Πρωτόκολλα Επικοινωνίας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Σας ευχαριστώ!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BLUETOOTH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963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03338" y="1236937"/>
            <a:ext cx="8191495" cy="473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Το </a:t>
            </a:r>
            <a:r>
              <a:rPr lang="en-US" sz="2000" dirty="0">
                <a:latin typeface="+mn-lt"/>
              </a:rPr>
              <a:t>Bluetooth </a:t>
            </a:r>
            <a:r>
              <a:rPr lang="el-GR" sz="2000" dirty="0">
                <a:latin typeface="+mn-lt"/>
              </a:rPr>
              <a:t>είναι ένα δημοφιλές και εύχρηστο πρωτόκολλο επικοινωνίας, ενώ το περιλαμβάνουν τα περισσότερα </a:t>
            </a:r>
            <a:r>
              <a:rPr lang="en-US" sz="2000" dirty="0">
                <a:latin typeface="+mn-lt"/>
              </a:rPr>
              <a:t>smartphone </a:t>
            </a:r>
            <a:r>
              <a:rPr lang="el-GR" sz="2000" dirty="0">
                <a:latin typeface="+mn-lt"/>
              </a:rPr>
              <a:t>και </a:t>
            </a:r>
            <a:r>
              <a:rPr lang="en-US" sz="2000" dirty="0">
                <a:latin typeface="+mn-lt"/>
              </a:rPr>
              <a:t>tablet.</a:t>
            </a:r>
            <a:endParaRPr lang="el-GR" sz="20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Ταυτόχρονα, το </a:t>
            </a:r>
            <a:r>
              <a:rPr lang="en-US" sz="2000" dirty="0">
                <a:latin typeface="+mn-lt"/>
              </a:rPr>
              <a:t>Bluetooth </a:t>
            </a:r>
            <a:r>
              <a:rPr lang="el-GR" sz="2000" dirty="0">
                <a:latin typeface="+mn-lt"/>
              </a:rPr>
              <a:t>είναι επίσης ιδιαίτερα «βολικό» πρωτόκολλο για εφαρμογές βασισμένες σε </a:t>
            </a:r>
            <a:r>
              <a:rPr lang="en-US" sz="2000" dirty="0">
                <a:latin typeface="+mn-lt"/>
              </a:rPr>
              <a:t>Arduino, </a:t>
            </a:r>
            <a:r>
              <a:rPr lang="el-GR" sz="2000" dirty="0">
                <a:latin typeface="+mn-lt"/>
              </a:rPr>
              <a:t>μιας και τα εμπορικά διαθέσιμα </a:t>
            </a:r>
            <a:r>
              <a:rPr lang="en-US" sz="2000" dirty="0">
                <a:latin typeface="+mn-lt"/>
              </a:rPr>
              <a:t>modules </a:t>
            </a:r>
            <a:r>
              <a:rPr lang="el-GR" sz="2000" dirty="0">
                <a:latin typeface="+mn-lt"/>
              </a:rPr>
              <a:t>είναι προσιτά και εύκολα να συνεργαστούν με το </a:t>
            </a:r>
            <a:r>
              <a:rPr lang="en-US" sz="2000" dirty="0">
                <a:latin typeface="+mn-lt"/>
              </a:rPr>
              <a:t>Arduino, </a:t>
            </a:r>
            <a:r>
              <a:rPr lang="el-GR" sz="2000" dirty="0">
                <a:latin typeface="+mn-lt"/>
              </a:rPr>
              <a:t>μέσω σειριακών πρωτοκόλλων (π.χ. </a:t>
            </a:r>
            <a:r>
              <a:rPr lang="en-US" sz="2000" dirty="0">
                <a:latin typeface="+mn-lt"/>
              </a:rPr>
              <a:t>UART).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dirty="0">
                <a:latin typeface="+mn-lt"/>
              </a:rPr>
              <a:t>Σε αυτό το σενάριο, θα χρησιμοποιήσουμε το ευρέως διαδεδομένο </a:t>
            </a:r>
            <a:r>
              <a:rPr lang="en-US" sz="2000" dirty="0">
                <a:latin typeface="+mn-lt"/>
              </a:rPr>
              <a:t>Bluetooth module HC-05 </a:t>
            </a:r>
            <a:r>
              <a:rPr lang="el-GR" sz="2000" dirty="0">
                <a:latin typeface="+mn-lt"/>
              </a:rPr>
              <a:t>μαζί με μία εφαρμογή σειριακό τερματικού για το λειτουργικό σύστημα </a:t>
            </a:r>
            <a:r>
              <a:rPr lang="en-US" sz="2000" dirty="0">
                <a:latin typeface="+mn-lt"/>
              </a:rPr>
              <a:t>Android (</a:t>
            </a:r>
            <a:r>
              <a:rPr lang="el-GR" sz="2000" dirty="0">
                <a:latin typeface="+mn-lt"/>
              </a:rPr>
              <a:t>διαθέσιμη στο </a:t>
            </a:r>
            <a:r>
              <a:rPr lang="en-US" sz="2000" dirty="0">
                <a:latin typeface="+mn-lt"/>
              </a:rPr>
              <a:t>Google Play) </a:t>
            </a:r>
            <a:r>
              <a:rPr lang="el-GR" sz="2000" dirty="0">
                <a:latin typeface="+mn-lt"/>
              </a:rPr>
              <a:t>για να ανταλλάξουμε δεδομένα ανάμεσα σε ένα </a:t>
            </a:r>
            <a:r>
              <a:rPr lang="en-US" sz="2000" dirty="0">
                <a:latin typeface="+mn-lt"/>
              </a:rPr>
              <a:t>Arduino </a:t>
            </a:r>
            <a:r>
              <a:rPr lang="el-GR" sz="2000" dirty="0">
                <a:latin typeface="+mn-lt"/>
              </a:rPr>
              <a:t>και ένα κινητό τηλέφωνο, ή </a:t>
            </a:r>
            <a:r>
              <a:rPr lang="en-US" sz="2000" dirty="0">
                <a:latin typeface="+mn-lt"/>
              </a:rPr>
              <a:t>tablet.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Bluetooth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Bluetooth: </a:t>
            </a:r>
            <a:r>
              <a:rPr lang="el-GR" dirty="0"/>
              <a:t>Σχηματικό Διάγραμμα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200BF44-83D5-46BE-A437-E23BD236C1BE}"/>
              </a:ext>
            </a:extLst>
          </p:cNvPr>
          <p:cNvSpPr/>
          <p:nvPr/>
        </p:nvSpPr>
        <p:spPr>
          <a:xfrm>
            <a:off x="404037" y="810827"/>
            <a:ext cx="8335926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Το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HC-05 </a:t>
            </a:r>
            <a:r>
              <a:rPr lang="el-GR" sz="2000" dirty="0">
                <a:latin typeface="Calibri" pitchFamily="34" charset="0"/>
              </a:rPr>
              <a:t>είναι ένα </a:t>
            </a:r>
            <a:r>
              <a:rPr lang="en-US" sz="2000" dirty="0">
                <a:latin typeface="Calibri" pitchFamily="34" charset="0"/>
              </a:rPr>
              <a:t>module </a:t>
            </a:r>
            <a:r>
              <a:rPr lang="el-GR" sz="2000" dirty="0">
                <a:latin typeface="Calibri" pitchFamily="34" charset="0"/>
              </a:rPr>
              <a:t>βασισμένο στο</a:t>
            </a:r>
            <a:r>
              <a:rPr lang="en-US" sz="2000" dirty="0">
                <a:latin typeface="Calibri" pitchFamily="34" charset="0"/>
              </a:rPr>
              <a:t> Bluetooth Classic </a:t>
            </a:r>
            <a:r>
              <a:rPr lang="el-GR" sz="2000" dirty="0">
                <a:latin typeface="Calibri" pitchFamily="34" charset="0"/>
              </a:rPr>
              <a:t>διαθέσιμο από διάφορους κατασκευαστές. Η φωτοευαίσθητη αντίσταση (</a:t>
            </a:r>
            <a:r>
              <a:rPr lang="en-US" sz="2000" dirty="0">
                <a:latin typeface="Calibri" pitchFamily="34" charset="0"/>
              </a:rPr>
              <a:t>LDR) </a:t>
            </a:r>
            <a:r>
              <a:rPr lang="el-GR" sz="2000" dirty="0">
                <a:latin typeface="Calibri" pitchFamily="34" charset="0"/>
              </a:rPr>
              <a:t>μαζί με την </a:t>
            </a:r>
            <a:r>
              <a:rPr lang="en-US" sz="2000" dirty="0">
                <a:latin typeface="Calibri" pitchFamily="34" charset="0"/>
              </a:rPr>
              <a:t>R3, </a:t>
            </a:r>
            <a:r>
              <a:rPr lang="el-GR" sz="2000" dirty="0">
                <a:latin typeface="Calibri" pitchFamily="34" charset="0"/>
              </a:rPr>
              <a:t>σχηματίζουν ένα διαιρέτη τάσης, από τον οποίο θα διαβάζουμε αναλογικές τιμές τάσης.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1" name="Εικόνα 2">
            <a:extLst>
              <a:ext uri="{FF2B5EF4-FFF2-40B4-BE49-F238E27FC236}">
                <a16:creationId xmlns:a16="http://schemas.microsoft.com/office/drawing/2014/main" id="{202382CE-A9D9-41C3-B906-E303F50AB3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8163" y="2402593"/>
            <a:ext cx="4241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968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Bluetooth: </a:t>
            </a:r>
            <a:r>
              <a:rPr lang="el-GR" dirty="0"/>
              <a:t>Ράστερ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200BF44-83D5-46BE-A437-E23BD236C1BE}"/>
              </a:ext>
            </a:extLst>
          </p:cNvPr>
          <p:cNvSpPr/>
          <p:nvPr/>
        </p:nvSpPr>
        <p:spPr>
          <a:xfrm>
            <a:off x="404037" y="1168631"/>
            <a:ext cx="833592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Calibri" pitchFamily="34" charset="0"/>
              </a:rPr>
              <a:t>Το ίδιο κύκλωμα παρουσιάζεται στο ράστερ, για ευκολότερη υλοποίηση.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0" name="Εικόνα 2">
            <a:extLst>
              <a:ext uri="{FF2B5EF4-FFF2-40B4-BE49-F238E27FC236}">
                <a16:creationId xmlns:a16="http://schemas.microsoft.com/office/drawing/2014/main" id="{B753302E-52B8-4833-99DB-48A3933084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3867" y="1912132"/>
            <a:ext cx="6296266" cy="4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0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Bluetooth: </a:t>
            </a:r>
            <a:r>
              <a:rPr lang="el-GR" dirty="0"/>
              <a:t>Κώδικας</a:t>
            </a:r>
            <a:r>
              <a:rPr lang="en-US" dirty="0"/>
              <a:t> (1)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200BF44-83D5-46BE-A437-E23BD236C1BE}"/>
              </a:ext>
            </a:extLst>
          </p:cNvPr>
          <p:cNvSpPr/>
          <p:nvPr/>
        </p:nvSpPr>
        <p:spPr>
          <a:xfrm>
            <a:off x="404037" y="1168631"/>
            <a:ext cx="8335926" cy="5144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100" dirty="0">
                <a:latin typeface="Consolas" panose="020B0609020204030204" pitchFamily="49" charset="0"/>
              </a:rPr>
              <a:t>&lt;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SoftwareSerial</a:t>
            </a:r>
            <a:r>
              <a:rPr lang="en-US" sz="1100" dirty="0" err="1">
                <a:latin typeface="Consolas" panose="020B0609020204030204" pitchFamily="49" charset="0"/>
              </a:rPr>
              <a:t>.h</a:t>
            </a:r>
            <a:r>
              <a:rPr lang="en-US" sz="110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Εκκίνηση μίας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software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θύρας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UART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στους ακροδέκτες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GPIO 10, 11.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Μιας και το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hardware UART (GPIO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ακροδέκτες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0, 1)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θα χρησιμοποιείται από τη θύρα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USB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για προγραμματισμό // και αποσφαλμάτωση, θα χρειαστούμε μία επιπλέον θύρα.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endParaRPr lang="el-GR" sz="11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SoftwareSerial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bluetooth</a:t>
            </a:r>
            <a:r>
              <a:rPr lang="en-US" sz="1100" dirty="0">
                <a:latin typeface="Consolas" panose="020B0609020204030204" pitchFamily="49" charset="0"/>
              </a:rPr>
              <a:t>(10, 11);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10 = RX, 11 = TX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byte</a:t>
            </a:r>
            <a:r>
              <a:rPr lang="en-US" sz="1100" dirty="0">
                <a:latin typeface="Consolas" panose="020B0609020204030204" pitchFamily="49" charset="0"/>
              </a:rPr>
              <a:t>          </a:t>
            </a:r>
            <a:r>
              <a:rPr lang="en-US" sz="1100" dirty="0" err="1">
                <a:latin typeface="Consolas" panose="020B0609020204030204" pitchFamily="49" charset="0"/>
              </a:rPr>
              <a:t>bt_input</a:t>
            </a:r>
            <a:r>
              <a:rPr lang="en-US" sz="1100" dirty="0">
                <a:latin typeface="Consolas" panose="020B0609020204030204" pitchFamily="49" charset="0"/>
              </a:rPr>
              <a:t> ;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>
                <a:latin typeface="Consolas" panose="020B0609020204030204" pitchFamily="49" charset="0"/>
              </a:rPr>
              <a:t>        </a:t>
            </a:r>
            <a:r>
              <a:rPr lang="en-US" sz="1100" dirty="0" err="1">
                <a:latin typeface="Consolas" panose="020B0609020204030204" pitchFamily="49" charset="0"/>
              </a:rPr>
              <a:t>ldr_input</a:t>
            </a:r>
            <a:r>
              <a:rPr lang="en-US" sz="1100" dirty="0">
                <a:latin typeface="Consolas" panose="020B0609020204030204" pitchFamily="49" charset="0"/>
              </a:rPr>
              <a:t>;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long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prev_time</a:t>
            </a:r>
            <a:r>
              <a:rPr lang="en-US" sz="1100" dirty="0">
                <a:latin typeface="Consolas" panose="020B0609020204030204" pitchFamily="49" charset="0"/>
              </a:rPr>
              <a:t> = 0;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long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curr_time</a:t>
            </a:r>
            <a:r>
              <a:rPr lang="en-US" sz="1100" dirty="0">
                <a:latin typeface="Consolas" panose="020B0609020204030204" pitchFamily="49" charset="0"/>
              </a:rPr>
              <a:t> = 0;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latin typeface="Consolas" panose="020B0609020204030204" pitchFamily="49" charset="0"/>
              </a:rPr>
              <a:t>setup()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{	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100" dirty="0">
                <a:latin typeface="Consolas" panose="020B0609020204030204" pitchFamily="49" charset="0"/>
              </a:rPr>
              <a:t>(13,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OUTPUT</a:t>
            </a:r>
            <a:r>
              <a:rPr lang="en-US" sz="1100" dirty="0">
                <a:latin typeface="Consolas" panose="020B0609020204030204" pitchFamily="49" charset="0"/>
              </a:rPr>
              <a:t>);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Ορίζουμε τον ακροδέκτη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GPIO 13 (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το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LED)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ως έξοδο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1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Εκκινούμε την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Bluetooth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επικοινωνία με ταχύτητα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9600 bps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στη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software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θύρα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UART.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	</a:t>
            </a:r>
            <a:r>
              <a:rPr lang="en-US" sz="1100" dirty="0" err="1">
                <a:latin typeface="Consolas" panose="020B0609020204030204" pitchFamily="49" charset="0"/>
              </a:rPr>
              <a:t>bluetooth</a:t>
            </a:r>
            <a:r>
              <a:rPr lang="en-US" sz="11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100" dirty="0">
                <a:latin typeface="Consolas" panose="020B0609020204030204" pitchFamily="49" charset="0"/>
              </a:rPr>
              <a:t>(9600);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Εκκινούμε την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hardware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σειριακή επικοινωνία με ταχύτητα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9600 bps.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2"/>
                </a:solidFill>
                <a:latin typeface="Consolas" panose="020B0609020204030204" pitchFamily="49" charset="0"/>
              </a:rPr>
              <a:t>	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1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100" dirty="0">
                <a:latin typeface="Consolas" panose="020B0609020204030204" pitchFamily="49" charset="0"/>
              </a:rPr>
              <a:t>(9600);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Πυροδοτούμε μία μικρή αναμονή ώστε να τακτοποιηθεί κάθε διεργασία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2"/>
                </a:solidFill>
                <a:latin typeface="Consolas" panose="020B0609020204030204" pitchFamily="49" charset="0"/>
              </a:rPr>
              <a:t>	delay</a:t>
            </a:r>
            <a:r>
              <a:rPr lang="en-US" sz="1100" dirty="0">
                <a:latin typeface="Consolas" panose="020B0609020204030204" pitchFamily="49" charset="0"/>
              </a:rPr>
              <a:t>(500);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Άσκηση </a:t>
            </a:r>
            <a:r>
              <a:rPr lang="en-US" dirty="0"/>
              <a:t>Bluetooth: </a:t>
            </a:r>
            <a:r>
              <a:rPr lang="el-GR" dirty="0"/>
              <a:t>Κώδικας</a:t>
            </a:r>
            <a:r>
              <a:rPr lang="en-US" dirty="0"/>
              <a:t> (2)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200BF44-83D5-46BE-A437-E23BD236C1BE}"/>
              </a:ext>
            </a:extLst>
          </p:cNvPr>
          <p:cNvSpPr/>
          <p:nvPr/>
        </p:nvSpPr>
        <p:spPr>
          <a:xfrm>
            <a:off x="404037" y="1168631"/>
            <a:ext cx="8335926" cy="544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latin typeface="Consolas" panose="020B0609020204030204" pitchFamily="49" charset="0"/>
              </a:rPr>
              <a:t>loop()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Έλεγχος για εισερχόμενα δεδομένα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	if</a:t>
            </a:r>
            <a:r>
              <a:rPr lang="en-US" sz="1100" dirty="0">
                <a:latin typeface="Consolas" panose="020B0609020204030204" pitchFamily="49" charset="0"/>
              </a:rPr>
              <a:t> (</a:t>
            </a:r>
            <a:r>
              <a:rPr lang="en-US" sz="1100" dirty="0" err="1">
                <a:latin typeface="Consolas" panose="020B0609020204030204" pitchFamily="49" charset="0"/>
              </a:rPr>
              <a:t>bluetooth.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100" dirty="0">
                <a:latin typeface="Consolas" panose="020B0609020204030204" pitchFamily="49" charset="0"/>
              </a:rPr>
              <a:t>())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	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//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Διάβασμα εισερχόμενων δεδομένων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  		</a:t>
            </a:r>
            <a:r>
              <a:rPr lang="en-US" sz="1100" dirty="0" err="1">
                <a:latin typeface="Consolas" panose="020B0609020204030204" pitchFamily="49" charset="0"/>
              </a:rPr>
              <a:t>bt_input</a:t>
            </a:r>
            <a:r>
              <a:rPr lang="en-US" sz="1100" dirty="0">
                <a:latin typeface="Consolas" panose="020B0609020204030204" pitchFamily="49" charset="0"/>
              </a:rPr>
              <a:t> = </a:t>
            </a:r>
            <a:r>
              <a:rPr lang="en-US" sz="1100" dirty="0" err="1">
                <a:latin typeface="Consolas" panose="020B0609020204030204" pitchFamily="49" charset="0"/>
              </a:rPr>
              <a:t>bluetooth.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read</a:t>
            </a:r>
            <a:r>
              <a:rPr lang="en-US" sz="11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  		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Εάν ο εισερχόμενος χαρακτήρας είναι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‘1’, 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θέτουμε το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GPIO 13 (LED) ‘HIGH’.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  		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100" dirty="0">
                <a:latin typeface="Consolas" panose="020B0609020204030204" pitchFamily="49" charset="0"/>
              </a:rPr>
              <a:t> ((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US" sz="1100" dirty="0">
                <a:latin typeface="Consolas" panose="020B0609020204030204" pitchFamily="49" charset="0"/>
              </a:rPr>
              <a:t>)</a:t>
            </a:r>
            <a:r>
              <a:rPr lang="en-US" sz="1100" dirty="0" err="1">
                <a:latin typeface="Consolas" panose="020B0609020204030204" pitchFamily="49" charset="0"/>
              </a:rPr>
              <a:t>bt_input</a:t>
            </a:r>
            <a:r>
              <a:rPr lang="en-US" sz="1100" dirty="0">
                <a:latin typeface="Consolas" panose="020B0609020204030204" pitchFamily="49" charset="0"/>
              </a:rPr>
              <a:t> ==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'1'</a:t>
            </a:r>
            <a:r>
              <a:rPr lang="en-US" sz="1100" dirty="0">
                <a:latin typeface="Consolas" panose="020B0609020204030204" pitchFamily="49" charset="0"/>
              </a:rPr>
              <a:t>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  		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    			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100" dirty="0">
                <a:latin typeface="Consolas" panose="020B0609020204030204" pitchFamily="49" charset="0"/>
              </a:rPr>
              <a:t>(13,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HIGH</a:t>
            </a:r>
            <a:r>
              <a:rPr lang="en-US" sz="11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  		}   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Εάν ο εισερχόμενος χαρακτήρας είναι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‘0’,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θέτουμε το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GPIO 13 (LED) ‘LOW’.</a:t>
            </a:r>
          </a:p>
          <a:p>
            <a:pPr lvl="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US" sz="1000" dirty="0">
                <a:latin typeface="Consolas" panose="020B0609020204030204" pitchFamily="49" charset="0"/>
              </a:rPr>
              <a:t>)</a:t>
            </a:r>
            <a:r>
              <a:rPr lang="en-US" sz="1000" dirty="0" err="1">
                <a:latin typeface="Consolas" panose="020B0609020204030204" pitchFamily="49" charset="0"/>
              </a:rPr>
              <a:t>bt_input</a:t>
            </a:r>
            <a:r>
              <a:rPr lang="en-US" sz="1000" dirty="0">
                <a:latin typeface="Consolas" panose="020B0609020204030204" pitchFamily="49" charset="0"/>
              </a:rPr>
              <a:t> ==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'0'</a:t>
            </a:r>
            <a:r>
              <a:rPr lang="en-US" sz="1000" dirty="0">
                <a:latin typeface="Consolas" panose="020B0609020204030204" pitchFamily="49" charset="0"/>
              </a:rPr>
              <a:t>)</a:t>
            </a:r>
          </a:p>
          <a:p>
            <a:pPr lvl="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</a:p>
          <a:p>
            <a:pPr lvl="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(13,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LOW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lvl="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//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Εκτυπώνουμε το χαρακτήρα που διαβάστηκε στη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hardware </a:t>
            </a: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σειριακή θύρα για λόγους 		//</a:t>
            </a:r>
            <a:r>
              <a:rPr lang="el-GR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αποσφαλμάτωσης</a:t>
            </a:r>
            <a:r>
              <a:rPr lang="en-US" sz="1000" dirty="0">
                <a:latin typeface="Consolas" panose="020B0609020204030204" pitchFamily="49" charset="0"/>
              </a:rPr>
              <a:t>	</a:t>
            </a:r>
            <a:endParaRPr lang="el-GR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accent2"/>
                </a:solidFill>
                <a:latin typeface="Consolas" panose="020B0609020204030204" pitchFamily="49" charset="0"/>
              </a:rPr>
              <a:t>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bt_input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292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65136</TotalTime>
  <Words>2428</Words>
  <Application>Microsoft Office PowerPoint</Application>
  <PresentationFormat>Προβολή στην οθόνη (4:3)</PresentationFormat>
  <Paragraphs>500</Paragraphs>
  <Slides>39</Slides>
  <Notes>34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39</vt:i4>
      </vt:variant>
    </vt:vector>
  </HeadingPairs>
  <TitlesOfParts>
    <vt:vector size="50" baseType="lpstr">
      <vt:lpstr>ＭＳ Ｐゴシック</vt:lpstr>
      <vt:lpstr>Arial</vt:lpstr>
      <vt:lpstr>Arial Narrow</vt:lpstr>
      <vt:lpstr>Book Antiqua</vt:lpstr>
      <vt:lpstr>Calibri</vt:lpstr>
      <vt:lpstr>Consolas</vt:lpstr>
      <vt:lpstr>Times New Roman</vt:lpstr>
      <vt:lpstr>Trebuchet MS</vt:lpstr>
      <vt:lpstr>Wingdings</vt:lpstr>
      <vt:lpstr>Custom Design</vt:lpstr>
      <vt:lpstr>3_Default Design</vt:lpstr>
      <vt:lpstr>Παρουσίαση του PowerPoint</vt:lpstr>
      <vt:lpstr>Στόχος και Περίγραμμα της Ενότητας 14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spiros</cp:lastModifiedBy>
  <cp:revision>1856</cp:revision>
  <cp:lastPrinted>2018-01-26T17:11:53Z</cp:lastPrinted>
  <dcterms:created xsi:type="dcterms:W3CDTF">2010-11-09T19:06:29Z</dcterms:created>
  <dcterms:modified xsi:type="dcterms:W3CDTF">2018-06-19T13:36:49Z</dcterms:modified>
</cp:coreProperties>
</file>