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50"/>
  </p:notesMasterIdLst>
  <p:handoutMasterIdLst>
    <p:handoutMasterId r:id="rId51"/>
  </p:handoutMasterIdLst>
  <p:sldIdLst>
    <p:sldId id="549" r:id="rId3"/>
    <p:sldId id="537" r:id="rId4"/>
    <p:sldId id="482" r:id="rId5"/>
    <p:sldId id="553" r:id="rId6"/>
    <p:sldId id="565" r:id="rId7"/>
    <p:sldId id="554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598" r:id="rId40"/>
    <p:sldId id="599" r:id="rId41"/>
    <p:sldId id="601" r:id="rId42"/>
    <p:sldId id="600" r:id="rId43"/>
    <p:sldId id="602" r:id="rId44"/>
    <p:sldId id="603" r:id="rId45"/>
    <p:sldId id="604" r:id="rId46"/>
    <p:sldId id="605" r:id="rId47"/>
    <p:sldId id="606" r:id="rId48"/>
    <p:sldId id="552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39" autoAdjust="0"/>
  </p:normalViewPr>
  <p:slideViewPr>
    <p:cSldViewPr snapToGrid="0">
      <p:cViewPr varScale="1">
        <p:scale>
          <a:sx n="77" d="100"/>
          <a:sy n="77" d="100"/>
        </p:scale>
        <p:origin x="1410" y="9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1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3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1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3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6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8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3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5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7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0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1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5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3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4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3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1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9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3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7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4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36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7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61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9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7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13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Ο ΔΙΑΥΛΟΣ</a:t>
            </a:r>
            <a:r>
              <a:rPr lang="en-US" sz="3600" dirty="0">
                <a:solidFill>
                  <a:prstClr val="white"/>
                </a:solidFill>
              </a:rPr>
              <a:t> I2C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1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Το Πλαίσιο Συναλλαγής του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I2C </a:t>
            </a:r>
            <a:r>
              <a:rPr lang="el-GR" sz="2000" b="1" dirty="0">
                <a:latin typeface="+mn-lt"/>
              </a:rPr>
              <a:t>:</a:t>
            </a:r>
            <a:endParaRPr lang="en-US" sz="2000" b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i="1" dirty="0">
                <a:latin typeface="+mn-lt"/>
              </a:rPr>
              <a:t>Όλες οι</a:t>
            </a:r>
            <a:r>
              <a:rPr lang="en-US" sz="2000" i="1" dirty="0">
                <a:latin typeface="+mn-lt"/>
              </a:rPr>
              <a:t> I2C </a:t>
            </a:r>
            <a:r>
              <a:rPr lang="el-GR" sz="2000" i="1" dirty="0">
                <a:latin typeface="+mn-lt"/>
              </a:rPr>
              <a:t>μεταφορές αποτελούνται από ένα πλαίσιο ενός ή περισσότερων </a:t>
            </a:r>
            <a:r>
              <a:rPr lang="en-US" sz="2000" i="1" dirty="0">
                <a:latin typeface="+mn-lt"/>
              </a:rPr>
              <a:t>byte.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pic>
        <p:nvPicPr>
          <p:cNvPr id="19" name="Imagen 6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0" y="2504860"/>
            <a:ext cx="7057079" cy="2355302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E1FD8081-E72C-41CA-987A-C0D16362C006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l-GR" dirty="0"/>
              <a:t>Ορολογία</a:t>
            </a:r>
          </a:p>
        </p:txBody>
      </p:sp>
    </p:spTree>
    <p:extLst>
      <p:ext uri="{BB962C8B-B14F-4D97-AF65-F5344CB8AC3E}">
        <p14:creationId xmlns:p14="http://schemas.microsoft.com/office/powerpoint/2010/main" val="172973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0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i="1" dirty="0">
                <a:latin typeface="+mn-lt"/>
              </a:rPr>
              <a:t>Οι συναρτήσεις που περιλαμβάνονται σε αυτή τη βιβλιοθήκη διαχειρίζονται τα ηλεκτρονικά κυκλώματα του </a:t>
            </a:r>
            <a:r>
              <a:rPr lang="en-US" sz="2000" i="1" dirty="0">
                <a:latin typeface="+mn-lt"/>
              </a:rPr>
              <a:t>Arduino </a:t>
            </a:r>
            <a:r>
              <a:rPr lang="el-GR" sz="2000" i="1" dirty="0">
                <a:latin typeface="+mn-lt"/>
              </a:rPr>
              <a:t>που υλοποιούν το επονομαζόμενο </a:t>
            </a:r>
            <a:r>
              <a:rPr lang="en-US" sz="2000" i="1" dirty="0">
                <a:latin typeface="+mn-lt"/>
              </a:rPr>
              <a:t>“SSP” </a:t>
            </a:r>
            <a:r>
              <a:rPr lang="el-GR" sz="2000" i="1" dirty="0">
                <a:latin typeface="+mn-lt"/>
              </a:rPr>
              <a:t>–ή αλλιώς Σύγχρονη Σειριακή Θύρα- Η βιβλιοθήκη περιλαμβάνεται στο Περιβάλλον Προγραμματισμού του </a:t>
            </a:r>
            <a:r>
              <a:rPr lang="en-US" sz="2000" i="1" dirty="0">
                <a:latin typeface="+mn-lt"/>
              </a:rPr>
              <a:t>Arduino (IDE).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Wire.begin</a:t>
            </a:r>
            <a:r>
              <a:rPr lang="en-US" sz="2000" b="1" dirty="0"/>
              <a:t>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</a:t>
            </a:r>
            <a:r>
              <a:rPr lang="en-US" sz="2000" i="1" dirty="0" err="1">
                <a:latin typeface="+mn-lt"/>
              </a:rPr>
              <a:t>Wire.begin</a:t>
            </a:r>
            <a:r>
              <a:rPr lang="en-US" sz="2000" i="1" dirty="0">
                <a:latin typeface="+mn-lt"/>
              </a:rPr>
              <a:t>(address)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address: </a:t>
            </a:r>
            <a:r>
              <a:rPr lang="el-GR" sz="2000" i="1" dirty="0">
                <a:latin typeface="+mn-lt"/>
              </a:rPr>
              <a:t>Προαιρετικός ακέραιος 7 </a:t>
            </a:r>
            <a:r>
              <a:rPr lang="en-US" sz="2000" i="1" dirty="0">
                <a:latin typeface="+mn-lt"/>
              </a:rPr>
              <a:t>bit (</a:t>
            </a:r>
            <a:r>
              <a:rPr lang="el-GR" sz="2000" i="1" dirty="0">
                <a:latin typeface="+mn-lt"/>
              </a:rPr>
              <a:t>από</a:t>
            </a:r>
            <a:r>
              <a:rPr lang="en-US" sz="2000" i="1" dirty="0">
                <a:latin typeface="+mn-lt"/>
              </a:rPr>
              <a:t> 0 </a:t>
            </a:r>
            <a:r>
              <a:rPr lang="el-GR" sz="2000" i="1" dirty="0">
                <a:latin typeface="+mn-lt"/>
              </a:rPr>
              <a:t>έως</a:t>
            </a:r>
            <a:r>
              <a:rPr lang="en-US" sz="2000" i="1" dirty="0">
                <a:latin typeface="+mn-lt"/>
              </a:rPr>
              <a:t> 128)</a:t>
            </a:r>
            <a:r>
              <a:rPr lang="en-GB" sz="2000" i="1" dirty="0">
                <a:latin typeface="+mn-lt"/>
              </a:rPr>
              <a:t>. </a:t>
            </a:r>
            <a:r>
              <a:rPr lang="el-GR" sz="2000" i="1" dirty="0">
                <a:latin typeface="+mn-lt"/>
              </a:rPr>
              <a:t>Σε περίπτωση που δεν παρασχεθεί, θεωρείται ότι το </a:t>
            </a:r>
            <a:r>
              <a:rPr lang="en-US" sz="2000" i="1" dirty="0">
                <a:latin typeface="+mn-lt"/>
              </a:rPr>
              <a:t>Arduino </a:t>
            </a:r>
            <a:r>
              <a:rPr lang="el-GR" sz="2000" i="1" dirty="0">
                <a:latin typeface="+mn-lt"/>
              </a:rPr>
              <a:t>θα είναι η </a:t>
            </a:r>
            <a:r>
              <a:rPr lang="en-US" sz="2000" i="1" dirty="0">
                <a:latin typeface="+mn-lt"/>
              </a:rPr>
              <a:t>master </a:t>
            </a:r>
            <a:r>
              <a:rPr lang="el-GR" sz="2000" i="1" dirty="0">
                <a:latin typeface="+mn-lt"/>
              </a:rPr>
              <a:t>συσκευή. Σε άλλη περίπτωση, το </a:t>
            </a:r>
            <a:r>
              <a:rPr lang="en-US" sz="2000" i="1" dirty="0">
                <a:latin typeface="+mn-lt"/>
              </a:rPr>
              <a:t>Arduino </a:t>
            </a:r>
            <a:r>
              <a:rPr lang="el-GR" sz="2000" i="1" dirty="0">
                <a:latin typeface="+mn-lt"/>
              </a:rPr>
              <a:t>θα αναλάβει ρόλο </a:t>
            </a:r>
            <a:r>
              <a:rPr lang="en-US" sz="2000" i="1" dirty="0">
                <a:latin typeface="+mn-lt"/>
              </a:rPr>
              <a:t>slave.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i="1" dirty="0">
                <a:latin typeface="+mn-lt"/>
              </a:rPr>
              <a:t>Στο </a:t>
            </a:r>
            <a:r>
              <a:rPr lang="en-US" sz="2000" i="1" dirty="0">
                <a:latin typeface="+mn-lt"/>
              </a:rPr>
              <a:t>Arduino UNO </a:t>
            </a:r>
            <a:r>
              <a:rPr lang="el-GR" sz="2000" i="1" dirty="0">
                <a:latin typeface="+mn-lt"/>
              </a:rPr>
              <a:t>οι ακροδέκτες</a:t>
            </a:r>
            <a:r>
              <a:rPr lang="en-US" sz="2000" i="1" dirty="0">
                <a:latin typeface="+mn-lt"/>
              </a:rPr>
              <a:t> A4 </a:t>
            </a:r>
            <a:r>
              <a:rPr lang="el-GR" sz="2000" i="1" dirty="0">
                <a:latin typeface="+mn-lt"/>
              </a:rPr>
              <a:t>και</a:t>
            </a:r>
            <a:r>
              <a:rPr lang="en-US" sz="2000" i="1" dirty="0">
                <a:latin typeface="+mn-lt"/>
              </a:rPr>
              <a:t> A5 </a:t>
            </a:r>
            <a:r>
              <a:rPr lang="el-GR" sz="2000" i="1" dirty="0">
                <a:latin typeface="+mn-lt"/>
              </a:rPr>
              <a:t>αντιστοιχούν στα σήματα</a:t>
            </a:r>
            <a:r>
              <a:rPr lang="en-US" sz="2000" i="1" dirty="0">
                <a:latin typeface="+mn-lt"/>
              </a:rPr>
              <a:t> SDA </a:t>
            </a:r>
            <a:r>
              <a:rPr lang="el-GR" sz="2000" i="1" dirty="0">
                <a:latin typeface="+mn-lt"/>
              </a:rPr>
              <a:t>και</a:t>
            </a:r>
            <a:r>
              <a:rPr lang="en-US" sz="2000" i="1" dirty="0">
                <a:latin typeface="+mn-lt"/>
              </a:rPr>
              <a:t> SCL </a:t>
            </a:r>
            <a:r>
              <a:rPr lang="el-GR" sz="2000" i="1" dirty="0">
                <a:latin typeface="+mn-lt"/>
              </a:rPr>
              <a:t>κατ’ αντιστοιχία. Για τη χρήση του σειριακού πρωτοκόλλου, δε θα πρέπει να συνδέσετε άλλες συσκευές πάνω τους.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 – </a:t>
            </a:r>
            <a:r>
              <a:rPr lang="el-GR" dirty="0"/>
              <a:t>Η Βιβλιοθήκη </a:t>
            </a:r>
            <a:r>
              <a:rPr lang="en-US" dirty="0"/>
              <a:t>Wire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08434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699" y="1236937"/>
            <a:ext cx="8701077" cy="572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b="1" dirty="0"/>
              <a:t>Η συνάρτηση</a:t>
            </a:r>
            <a:r>
              <a:rPr lang="en-US" sz="1800" b="1" dirty="0"/>
              <a:t> </a:t>
            </a:r>
            <a:r>
              <a:rPr lang="en-US" sz="1800" b="1" dirty="0" err="1"/>
              <a:t>Wire.begin</a:t>
            </a:r>
            <a:r>
              <a:rPr lang="en-GB" sz="1800" b="1" dirty="0"/>
              <a:t>Transmission</a:t>
            </a:r>
            <a:r>
              <a:rPr lang="en-US" sz="1800" b="1" dirty="0"/>
              <a:t>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/>
              <a:t>Σύνταξη</a:t>
            </a:r>
            <a:r>
              <a:rPr lang="en-US" sz="1800" b="1" dirty="0"/>
              <a:t>:</a:t>
            </a:r>
            <a:r>
              <a:rPr lang="en-US" sz="1800" i="1" dirty="0" err="1">
                <a:latin typeface="+mn-lt"/>
              </a:rPr>
              <a:t>Wire.beginTransmission</a:t>
            </a:r>
            <a:r>
              <a:rPr lang="en-US" sz="1800" i="1" dirty="0">
                <a:latin typeface="+mn-lt"/>
              </a:rPr>
              <a:t>(address)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i="1" dirty="0">
                <a:latin typeface="+mn-lt"/>
              </a:rPr>
              <a:t>address: </a:t>
            </a:r>
            <a:r>
              <a:rPr lang="el-GR" sz="1800" i="1" dirty="0">
                <a:latin typeface="+mn-lt"/>
              </a:rPr>
              <a:t>Ένας ακέραιος 7 </a:t>
            </a:r>
            <a:r>
              <a:rPr lang="en-US" sz="1800" i="1" dirty="0">
                <a:latin typeface="+mn-lt"/>
              </a:rPr>
              <a:t>bit (</a:t>
            </a:r>
            <a:r>
              <a:rPr lang="el-GR" sz="1800" i="1" dirty="0">
                <a:latin typeface="+mn-lt"/>
              </a:rPr>
              <a:t>από</a:t>
            </a:r>
            <a:r>
              <a:rPr lang="en-US" sz="1800" i="1" dirty="0">
                <a:latin typeface="+mn-lt"/>
              </a:rPr>
              <a:t> 0 </a:t>
            </a:r>
            <a:r>
              <a:rPr lang="el-GR" sz="1800" i="1" dirty="0">
                <a:latin typeface="+mn-lt"/>
              </a:rPr>
              <a:t>έως</a:t>
            </a:r>
            <a:r>
              <a:rPr lang="en-US" sz="1800" i="1" dirty="0">
                <a:latin typeface="+mn-lt"/>
              </a:rPr>
              <a:t> 128)</a:t>
            </a:r>
            <a:r>
              <a:rPr lang="en-GB" sz="1800" i="1" dirty="0">
                <a:latin typeface="+mn-lt"/>
              </a:rPr>
              <a:t> </a:t>
            </a:r>
            <a:r>
              <a:rPr lang="el-GR" sz="1800" i="1" dirty="0">
                <a:latin typeface="+mn-lt"/>
              </a:rPr>
              <a:t>ο οποίος αναπαριστά τη διεύθυνση της συσκευής με την οποία </a:t>
            </a:r>
            <a:r>
              <a:rPr lang="en-GB" sz="1800" i="1" dirty="0">
                <a:latin typeface="+mn-lt"/>
              </a:rPr>
              <a:t> </a:t>
            </a:r>
            <a:r>
              <a:rPr lang="el-GR" sz="1800" i="1" dirty="0">
                <a:latin typeface="+mn-lt"/>
              </a:rPr>
              <a:t>η </a:t>
            </a:r>
            <a:r>
              <a:rPr lang="en-US" sz="1800" i="1" dirty="0">
                <a:latin typeface="+mn-lt"/>
              </a:rPr>
              <a:t>master </a:t>
            </a:r>
            <a:r>
              <a:rPr lang="el-GR" sz="1800" i="1" dirty="0">
                <a:latin typeface="+mn-lt"/>
              </a:rPr>
              <a:t>συσκευή θέλει να μιλήσει.</a:t>
            </a:r>
            <a:endParaRPr lang="en-US" sz="18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b="1" dirty="0"/>
              <a:t>Η συνάρτηση</a:t>
            </a:r>
            <a:r>
              <a:rPr lang="en-US" sz="1800" b="1" dirty="0"/>
              <a:t> </a:t>
            </a:r>
            <a:r>
              <a:rPr lang="en-US" sz="1800" b="1" dirty="0" err="1"/>
              <a:t>Wire.write</a:t>
            </a:r>
            <a:r>
              <a:rPr lang="en-US" sz="1800" b="1" dirty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/>
              <a:t>Σύνταξη</a:t>
            </a:r>
            <a:r>
              <a:rPr lang="en-US" sz="1800" b="1" dirty="0"/>
              <a:t>:</a:t>
            </a:r>
            <a:r>
              <a:rPr lang="en-US" sz="1800" i="1" dirty="0" err="1"/>
              <a:t>Wire.write</a:t>
            </a:r>
            <a:r>
              <a:rPr lang="en-US" sz="1800" i="1" dirty="0"/>
              <a:t>(value)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/>
              <a:t>Σύνταξη</a:t>
            </a:r>
            <a:r>
              <a:rPr lang="en-US" sz="1800" b="1" dirty="0"/>
              <a:t>:</a:t>
            </a:r>
            <a:r>
              <a:rPr lang="en-US" sz="1800" i="1" dirty="0" err="1"/>
              <a:t>Wire.write</a:t>
            </a:r>
            <a:r>
              <a:rPr lang="en-US" sz="1800" i="1" dirty="0"/>
              <a:t>(string)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/>
              <a:t>Σύνταξη</a:t>
            </a:r>
            <a:r>
              <a:rPr lang="en-US" sz="1800" b="1" dirty="0"/>
              <a:t>:</a:t>
            </a:r>
            <a:r>
              <a:rPr lang="en-US" sz="1800" i="1" dirty="0" err="1"/>
              <a:t>Wire.write</a:t>
            </a:r>
            <a:r>
              <a:rPr lang="en-US" sz="1800" i="1" dirty="0"/>
              <a:t>(</a:t>
            </a:r>
            <a:r>
              <a:rPr lang="en-US" sz="1800" i="1" dirty="0" err="1"/>
              <a:t>data,length</a:t>
            </a:r>
            <a:r>
              <a:rPr lang="en-US" sz="1800" i="1" dirty="0"/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value: </a:t>
            </a:r>
            <a:r>
              <a:rPr lang="el-GR" sz="1800" i="1" dirty="0"/>
              <a:t>τιμή η οποία θα αποσταλεί σαν ένα μοναδικό </a:t>
            </a:r>
            <a:r>
              <a:rPr lang="en-US" sz="1800" i="1" dirty="0"/>
              <a:t>byte (</a:t>
            </a:r>
            <a:r>
              <a:rPr lang="el-GR" sz="1800" i="1" dirty="0"/>
              <a:t>ή 8</a:t>
            </a:r>
            <a:r>
              <a:rPr lang="en-US" sz="1800" i="1" dirty="0"/>
              <a:t>-bit).</a:t>
            </a:r>
            <a:endParaRPr lang="en-US" sz="18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string: </a:t>
            </a:r>
            <a:r>
              <a:rPr lang="el-GR" sz="1800" dirty="0"/>
              <a:t>μία ακολουθία χαρακτήρων που αποτελούνται από αρκετά </a:t>
            </a:r>
            <a:r>
              <a:rPr lang="en-US" sz="1800" dirty="0"/>
              <a:t>bytes. comprising several bytes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data: </a:t>
            </a:r>
            <a:r>
              <a:rPr lang="el-GR" sz="1800" dirty="0"/>
              <a:t>ένας πίνακας δεδομένων τα οποία θα αποσταλούν σαν </a:t>
            </a:r>
            <a:r>
              <a:rPr lang="en-US" sz="1800" dirty="0"/>
              <a:t>bytes.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i="1" dirty="0"/>
              <a:t>length: </a:t>
            </a:r>
            <a:r>
              <a:rPr lang="el-GR" sz="1800" dirty="0"/>
              <a:t>ο αριθμός των </a:t>
            </a:r>
            <a:r>
              <a:rPr lang="en-US" sz="1800" dirty="0"/>
              <a:t>byte </a:t>
            </a:r>
            <a:r>
              <a:rPr lang="el-GR" sz="1800" dirty="0"/>
              <a:t>που θα μεταδοθούν.</a:t>
            </a:r>
            <a:endParaRPr lang="en-US" sz="18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18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55" y="642275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6367312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A6E2251A-7572-461E-A7DE-EA47FAB3FDE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 – </a:t>
            </a:r>
            <a:r>
              <a:rPr lang="el-GR" dirty="0"/>
              <a:t>Η Βιβλιοθήκη </a:t>
            </a:r>
            <a:r>
              <a:rPr lang="en-US" dirty="0"/>
              <a:t>Wire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296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5" y="1114039"/>
            <a:ext cx="8586019" cy="565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600" b="1" dirty="0"/>
              <a:t>Η συνάρτηση</a:t>
            </a:r>
            <a:r>
              <a:rPr lang="en-US" sz="1600" b="1" dirty="0"/>
              <a:t> </a:t>
            </a:r>
            <a:r>
              <a:rPr lang="en-US" sz="1600" b="1" dirty="0" err="1"/>
              <a:t>Wire.endTransmission</a:t>
            </a:r>
            <a:r>
              <a:rPr lang="en-US" sz="1600" b="1" dirty="0"/>
              <a:t>() FUNCTION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600" b="1" dirty="0" err="1"/>
              <a:t>Syntax:</a:t>
            </a:r>
            <a:r>
              <a:rPr lang="en-US" sz="1600" i="1" dirty="0" err="1">
                <a:latin typeface="+mn-lt"/>
              </a:rPr>
              <a:t>Wire.endTransmission</a:t>
            </a:r>
            <a:r>
              <a:rPr lang="en-US" sz="1600" i="1" dirty="0">
                <a:latin typeface="+mn-lt"/>
              </a:rPr>
              <a:t>(mode)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600" i="1" dirty="0">
                <a:latin typeface="+mn-lt"/>
              </a:rPr>
              <a:t>mode: </a:t>
            </a:r>
            <a:r>
              <a:rPr lang="en-US" sz="1600" i="1" dirty="0">
                <a:latin typeface="+mn-lt"/>
              </a:rPr>
              <a:t>TRUE </a:t>
            </a:r>
            <a:r>
              <a:rPr lang="el-GR" sz="1600" i="1" dirty="0">
                <a:latin typeface="+mn-lt"/>
              </a:rPr>
              <a:t>ή</a:t>
            </a:r>
            <a:r>
              <a:rPr lang="en-US" sz="1600" i="1" dirty="0">
                <a:latin typeface="+mn-lt"/>
              </a:rPr>
              <a:t> FALSE. </a:t>
            </a:r>
            <a:r>
              <a:rPr lang="el-GR" sz="1600" i="1" dirty="0">
                <a:latin typeface="+mn-lt"/>
              </a:rPr>
              <a:t>Εάν δοθεί τιμή </a:t>
            </a:r>
            <a:r>
              <a:rPr lang="en-US" sz="1600" i="1" dirty="0">
                <a:latin typeface="+mn-lt"/>
              </a:rPr>
              <a:t>TRUE, </a:t>
            </a:r>
            <a:r>
              <a:rPr lang="el-GR" sz="1600" i="1" dirty="0">
                <a:latin typeface="+mn-lt"/>
              </a:rPr>
              <a:t>η </a:t>
            </a:r>
            <a:r>
              <a:rPr lang="en-US" sz="1600" i="1" dirty="0" err="1">
                <a:latin typeface="+mn-lt"/>
              </a:rPr>
              <a:t>endTransmission</a:t>
            </a:r>
            <a:r>
              <a:rPr lang="en-US" sz="1600" i="1" dirty="0">
                <a:latin typeface="+mn-lt"/>
              </a:rPr>
              <a:t>() </a:t>
            </a:r>
            <a:r>
              <a:rPr lang="el-GR" sz="1600" i="1" dirty="0">
                <a:latin typeface="+mn-lt"/>
              </a:rPr>
              <a:t>αποστέλλει ένα μήνυμα τερματισμού (</a:t>
            </a:r>
            <a:r>
              <a:rPr lang="en-US" sz="1600" i="1" dirty="0">
                <a:latin typeface="+mn-lt"/>
              </a:rPr>
              <a:t>“stop” – P) </a:t>
            </a:r>
            <a:r>
              <a:rPr lang="el-GR" sz="1600" i="1" dirty="0">
                <a:latin typeface="+mn-lt"/>
              </a:rPr>
              <a:t>απελευθερώνοντας το δίαυλο. Σε άλλη περίπτωση, θα σταλεί ένα μήνυμα επανεκκίνησης (</a:t>
            </a:r>
            <a:r>
              <a:rPr lang="en-US" sz="1600" i="1" dirty="0">
                <a:latin typeface="+mn-lt"/>
              </a:rPr>
              <a:t>restart </a:t>
            </a:r>
            <a:r>
              <a:rPr lang="el-GR" sz="1600" i="1" dirty="0">
                <a:latin typeface="+mn-lt"/>
              </a:rPr>
              <a:t>- </a:t>
            </a:r>
            <a:r>
              <a:rPr lang="en-US" sz="1600" i="1" dirty="0">
                <a:latin typeface="+mn-lt"/>
              </a:rPr>
              <a:t>S) </a:t>
            </a:r>
            <a:r>
              <a:rPr lang="el-GR" sz="1600" i="1" dirty="0">
                <a:latin typeface="+mn-lt"/>
              </a:rPr>
              <a:t>μετά τη μετάδοση</a:t>
            </a:r>
            <a:r>
              <a:rPr lang="en-US" sz="1600" i="1" dirty="0">
                <a:latin typeface="+mn-lt"/>
              </a:rPr>
              <a:t>. </a:t>
            </a:r>
            <a:r>
              <a:rPr lang="el-GR" sz="1600" i="1" dirty="0">
                <a:latin typeface="+mn-lt"/>
              </a:rPr>
              <a:t>Το μήνυμα αυτό απαιτείται από ορισμένες συσκευές </a:t>
            </a:r>
            <a:r>
              <a:rPr lang="en-US" sz="1600" i="1" dirty="0">
                <a:latin typeface="+mn-lt"/>
              </a:rPr>
              <a:t>I2C </a:t>
            </a:r>
            <a:r>
              <a:rPr lang="el-GR" sz="1600" i="1" dirty="0">
                <a:latin typeface="+mn-lt"/>
              </a:rPr>
              <a:t>και είναι προαιρετικό</a:t>
            </a:r>
            <a:r>
              <a:rPr lang="en-US" sz="1600" i="1" dirty="0">
                <a:latin typeface="+mn-lt"/>
              </a:rPr>
              <a:t>. </a:t>
            </a:r>
            <a:r>
              <a:rPr lang="el-GR" sz="1600" i="1" dirty="0">
                <a:latin typeface="+mn-lt"/>
              </a:rPr>
              <a:t>Η προεπιλεγμένη τιμή είναι </a:t>
            </a:r>
            <a:r>
              <a:rPr lang="en-US" sz="1600" i="1" dirty="0">
                <a:latin typeface="+mn-lt"/>
              </a:rPr>
              <a:t>TRUE.</a:t>
            </a:r>
            <a:endParaRPr lang="el-GR" sz="1600" i="1" dirty="0">
              <a:latin typeface="+mn-lt"/>
            </a:endParaRP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600" i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600" b="1" dirty="0"/>
              <a:t>Επιστρέφει</a:t>
            </a:r>
            <a:r>
              <a:rPr lang="en-US" sz="1600" b="1" dirty="0"/>
              <a:t>: </a:t>
            </a:r>
            <a:r>
              <a:rPr lang="el-GR" sz="1600" i="1" dirty="0">
                <a:latin typeface="+mn-lt"/>
              </a:rPr>
              <a:t>Η συνάρτηση επιστρέφει τους ακόλουθους κώδικες για να υποδείξει τυχόν σφάλματα</a:t>
            </a:r>
            <a:r>
              <a:rPr lang="en-US" sz="1600" b="1" dirty="0"/>
              <a:t>: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latin typeface="+mn-lt"/>
              </a:rPr>
              <a:t>0: </a:t>
            </a:r>
            <a:r>
              <a:rPr lang="el-GR" sz="1600" i="1" dirty="0">
                <a:latin typeface="+mn-lt"/>
              </a:rPr>
              <a:t>επιτυχία</a:t>
            </a:r>
            <a:endParaRPr lang="en-US" sz="16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latin typeface="+mn-lt"/>
              </a:rPr>
              <a:t>1: </a:t>
            </a:r>
            <a:r>
              <a:rPr lang="el-GR" sz="1600" i="1" dirty="0">
                <a:latin typeface="+mn-lt"/>
              </a:rPr>
              <a:t>τα δεδομένα είναι υπερβολικά πολλά έτσι ώστε να χωρέσουν στην προσωρινή μνήμη μετάδοσης.</a:t>
            </a:r>
            <a:endParaRPr lang="en-US" sz="16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latin typeface="+mn-lt"/>
              </a:rPr>
              <a:t>2: </a:t>
            </a:r>
            <a:r>
              <a:rPr lang="el-GR" sz="1600" i="1" dirty="0">
                <a:latin typeface="+mn-lt"/>
              </a:rPr>
              <a:t>λήφθηκε αρνητική επαλήθευση (</a:t>
            </a:r>
            <a:r>
              <a:rPr lang="en-US" sz="1600" i="1" dirty="0">
                <a:latin typeface="+mn-lt"/>
              </a:rPr>
              <a:t>NACK</a:t>
            </a:r>
            <a:r>
              <a:rPr lang="el-GR" sz="1600" i="1" dirty="0">
                <a:latin typeface="+mn-lt"/>
              </a:rPr>
              <a:t>) στη μετάδοση της διεύθυνσης.</a:t>
            </a:r>
            <a:endParaRPr lang="en-US" sz="16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latin typeface="+mn-lt"/>
              </a:rPr>
              <a:t>3: </a:t>
            </a:r>
            <a:r>
              <a:rPr lang="el-GR" sz="1600" i="1" dirty="0" err="1">
                <a:latin typeface="+mn-lt"/>
              </a:rPr>
              <a:t>ληφθηκε</a:t>
            </a:r>
            <a:r>
              <a:rPr lang="el-GR" sz="1600" i="1" dirty="0">
                <a:latin typeface="+mn-lt"/>
              </a:rPr>
              <a:t> αρνητική επαλήθευση (</a:t>
            </a:r>
            <a:r>
              <a:rPr lang="en-US" sz="1600" i="1" dirty="0">
                <a:latin typeface="+mn-lt"/>
              </a:rPr>
              <a:t>NACK</a:t>
            </a:r>
            <a:r>
              <a:rPr lang="el-GR" sz="1600" i="1" dirty="0">
                <a:latin typeface="+mn-lt"/>
              </a:rPr>
              <a:t>) στη μετάδοση των δεδομένων.</a:t>
            </a:r>
            <a:endParaRPr lang="en-US" sz="16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600" i="1" dirty="0">
                <a:latin typeface="+mn-lt"/>
              </a:rPr>
              <a:t>4: </a:t>
            </a:r>
            <a:r>
              <a:rPr lang="el-GR" sz="1600" i="1" dirty="0">
                <a:latin typeface="+mn-lt"/>
              </a:rPr>
              <a:t>άλλο σφάλμα.</a:t>
            </a:r>
            <a:endParaRPr lang="en-US" sz="16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16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A7EF64E4-65A1-49D2-80BF-F31B7F4B8A2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 – </a:t>
            </a:r>
            <a:r>
              <a:rPr lang="el-GR" dirty="0"/>
              <a:t>Η Βιβλιοθήκη </a:t>
            </a:r>
            <a:r>
              <a:rPr lang="en-US" dirty="0"/>
              <a:t>Wire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0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540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Wire.requestFrom</a:t>
            </a:r>
            <a:r>
              <a:rPr lang="en-US" sz="2000" b="1" dirty="0"/>
              <a:t>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</a:t>
            </a:r>
            <a:r>
              <a:rPr lang="en-US" sz="2000" i="1" dirty="0" err="1">
                <a:latin typeface="+mn-lt"/>
              </a:rPr>
              <a:t>Wire.requestFrom</a:t>
            </a:r>
            <a:r>
              <a:rPr lang="en-US" sz="2000" i="1" dirty="0">
                <a:latin typeface="+mn-lt"/>
              </a:rPr>
              <a:t>(address, quantity, mode)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address: </a:t>
            </a:r>
            <a:r>
              <a:rPr lang="el-GR" sz="2000" i="1" dirty="0">
                <a:latin typeface="+mn-lt"/>
              </a:rPr>
              <a:t>ένας ακέραιος 7 </a:t>
            </a:r>
            <a:r>
              <a:rPr lang="en-US" sz="2000" i="1" dirty="0">
                <a:latin typeface="+mn-lt"/>
              </a:rPr>
              <a:t>bit (</a:t>
            </a:r>
            <a:r>
              <a:rPr lang="el-GR" sz="2000" i="1" dirty="0">
                <a:latin typeface="+mn-lt"/>
              </a:rPr>
              <a:t>από</a:t>
            </a:r>
            <a:r>
              <a:rPr lang="en-US" sz="2000" i="1" dirty="0">
                <a:latin typeface="+mn-lt"/>
              </a:rPr>
              <a:t> 0 </a:t>
            </a:r>
            <a:r>
              <a:rPr lang="el-GR" sz="2000" i="1" dirty="0">
                <a:latin typeface="+mn-lt"/>
              </a:rPr>
              <a:t>έως</a:t>
            </a:r>
            <a:r>
              <a:rPr lang="en-US" sz="2000" i="1" dirty="0">
                <a:latin typeface="+mn-lt"/>
              </a:rPr>
              <a:t> 128) </a:t>
            </a:r>
            <a:r>
              <a:rPr lang="el-GR" sz="2000" i="1" dirty="0">
                <a:latin typeface="+mn-lt"/>
              </a:rPr>
              <a:t>ο οποίος αναπαριστά τη διεύθυνση της συσκευής από την οποία θα αιτηθούν δεδομένα.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quantity</a:t>
            </a:r>
            <a:r>
              <a:rPr lang="en-GB" sz="2000" i="1" dirty="0"/>
              <a:t>: </a:t>
            </a:r>
            <a:r>
              <a:rPr lang="el-GR" sz="2000" i="1" dirty="0">
                <a:latin typeface="+mn-lt"/>
              </a:rPr>
              <a:t>ο αριθμός των </a:t>
            </a:r>
            <a:r>
              <a:rPr lang="en-US" sz="2000" i="1" dirty="0">
                <a:latin typeface="+mn-lt"/>
              </a:rPr>
              <a:t>byte </a:t>
            </a:r>
            <a:r>
              <a:rPr lang="el-GR" sz="2000" i="1" dirty="0">
                <a:latin typeface="+mn-lt"/>
              </a:rPr>
              <a:t>που αναμένεται να επιστραφούν</a:t>
            </a:r>
            <a:r>
              <a:rPr lang="en-GB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mode:</a:t>
            </a:r>
            <a:r>
              <a:rPr lang="en-GB" sz="2000" dirty="0"/>
              <a:t> </a:t>
            </a:r>
            <a:r>
              <a:rPr lang="en-GB" sz="2000" i="1" dirty="0">
                <a:latin typeface="+mn-lt"/>
              </a:rPr>
              <a:t>TRUE </a:t>
            </a:r>
            <a:r>
              <a:rPr lang="el-GR" sz="2000" i="1" dirty="0">
                <a:latin typeface="+mn-lt"/>
              </a:rPr>
              <a:t>ή</a:t>
            </a:r>
            <a:r>
              <a:rPr lang="en-GB" sz="2000" i="1" dirty="0">
                <a:latin typeface="+mn-lt"/>
              </a:rPr>
              <a:t> FALSE. </a:t>
            </a:r>
            <a:r>
              <a:rPr lang="el-GR" sz="2000" i="1" dirty="0">
                <a:latin typeface="+mn-lt"/>
              </a:rPr>
              <a:t>Σε περίπτωση </a:t>
            </a:r>
            <a:r>
              <a:rPr lang="en-GB" sz="2000" i="1" dirty="0">
                <a:latin typeface="+mn-lt"/>
              </a:rPr>
              <a:t>TRUE</a:t>
            </a:r>
            <a:r>
              <a:rPr lang="el-GR" sz="2000" i="1" dirty="0">
                <a:latin typeface="+mn-lt"/>
              </a:rPr>
              <a:t>,</a:t>
            </a:r>
            <a:r>
              <a:rPr lang="en-GB" sz="2000" i="1" dirty="0">
                <a:latin typeface="+mn-lt"/>
              </a:rPr>
              <a:t> </a:t>
            </a:r>
            <a:r>
              <a:rPr lang="el-GR" sz="2000" i="1" dirty="0">
                <a:latin typeface="+mn-lt"/>
              </a:rPr>
              <a:t>θα σταλθεί ένα μήνυμα τερματισμού (</a:t>
            </a:r>
            <a:r>
              <a:rPr lang="en-GB" sz="2000" i="1" dirty="0">
                <a:latin typeface="+mn-lt"/>
              </a:rPr>
              <a:t>stop </a:t>
            </a:r>
            <a:r>
              <a:rPr lang="el-GR" sz="2000" i="1" dirty="0">
                <a:latin typeface="+mn-lt"/>
              </a:rPr>
              <a:t>- </a:t>
            </a:r>
            <a:r>
              <a:rPr lang="en-GB" sz="2000" i="1" dirty="0">
                <a:latin typeface="+mn-lt"/>
              </a:rPr>
              <a:t>P) </a:t>
            </a:r>
            <a:r>
              <a:rPr lang="el-GR" sz="2000" i="1" dirty="0">
                <a:latin typeface="+mn-lt"/>
              </a:rPr>
              <a:t>έπειτα από τη λήψη όλων των </a:t>
            </a:r>
            <a:r>
              <a:rPr lang="en-US" sz="2000" i="1" dirty="0">
                <a:latin typeface="+mn-lt"/>
              </a:rPr>
              <a:t>byte</a:t>
            </a:r>
            <a:r>
              <a:rPr lang="el-GR" sz="2000" i="1" dirty="0">
                <a:latin typeface="+mn-lt"/>
              </a:rPr>
              <a:t>, απελευθερώνοντας το δίαυλο. Σε άλλη περίπτωση, θα σταλεί μήνυμα επανεκκίνησης (</a:t>
            </a:r>
            <a:r>
              <a:rPr lang="en-GB" sz="2000" i="1" dirty="0">
                <a:latin typeface="+mn-lt"/>
              </a:rPr>
              <a:t>restart </a:t>
            </a:r>
            <a:r>
              <a:rPr lang="el-GR" sz="2000" i="1" dirty="0">
                <a:latin typeface="+mn-lt"/>
              </a:rPr>
              <a:t>– </a:t>
            </a:r>
            <a:r>
              <a:rPr lang="en-GB" sz="2000" i="1" dirty="0">
                <a:latin typeface="+mn-lt"/>
              </a:rPr>
              <a:t>S</a:t>
            </a:r>
            <a:r>
              <a:rPr lang="el-GR" sz="2000" i="1" dirty="0">
                <a:latin typeface="+mn-lt"/>
              </a:rPr>
              <a:t> </a:t>
            </a:r>
            <a:r>
              <a:rPr lang="en-GB" sz="2000" i="1" dirty="0">
                <a:latin typeface="+mn-lt"/>
              </a:rPr>
              <a:t>) </a:t>
            </a:r>
            <a:r>
              <a:rPr lang="el-GR" sz="2000" i="1" dirty="0">
                <a:latin typeface="+mn-lt"/>
              </a:rPr>
              <a:t>πράγμα το οποίο θα κρατήσει ανοιχτή τη σύνδεση</a:t>
            </a:r>
            <a:r>
              <a:rPr lang="en-GB" sz="2000" i="1" dirty="0">
                <a:latin typeface="+mn-lt"/>
              </a:rPr>
              <a:t>. </a:t>
            </a:r>
            <a:r>
              <a:rPr lang="el-GR" sz="1600" i="1" dirty="0">
                <a:solidFill>
                  <a:prstClr val="black"/>
                </a:solidFill>
                <a:latin typeface="Calibri"/>
              </a:rPr>
              <a:t>Το μήνυμα αυτό απαιτείται από ορισμένες συσκευές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I2C </a:t>
            </a:r>
            <a:r>
              <a:rPr lang="el-GR" sz="1600" i="1" dirty="0">
                <a:solidFill>
                  <a:prstClr val="black"/>
                </a:solidFill>
                <a:latin typeface="Calibri"/>
              </a:rPr>
              <a:t>και είναι προαιρετικό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sz="1600" i="1" dirty="0">
                <a:solidFill>
                  <a:prstClr val="black"/>
                </a:solidFill>
                <a:latin typeface="Calibri"/>
              </a:rPr>
              <a:t>Η προεπιλεγμένη τιμή είναι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TRUE.</a:t>
            </a:r>
            <a:endParaRPr lang="el-GR" sz="1600" i="1" dirty="0">
              <a:solidFill>
                <a:prstClr val="black"/>
              </a:solidFill>
              <a:latin typeface="Calibri"/>
            </a:endParaRP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8F0BFA3-1201-4CE2-AC2D-AD199B984387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 – </a:t>
            </a:r>
            <a:r>
              <a:rPr lang="el-GR" dirty="0"/>
              <a:t>Η Βιβλιοθήκη </a:t>
            </a:r>
            <a:r>
              <a:rPr lang="en-US" dirty="0"/>
              <a:t>Wire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37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619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Wire.available</a:t>
            </a:r>
            <a:r>
              <a:rPr lang="en-US" sz="2000" b="1" dirty="0"/>
              <a:t>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</a:t>
            </a:r>
            <a:r>
              <a:rPr lang="en-US" sz="2000" i="1" dirty="0" err="1">
                <a:latin typeface="+mn-lt"/>
              </a:rPr>
              <a:t>Wire.available</a:t>
            </a:r>
            <a:r>
              <a:rPr lang="en-US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Wire.read</a:t>
            </a:r>
            <a:r>
              <a:rPr lang="en-US" sz="2000" b="1" dirty="0"/>
              <a:t>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prstClr val="black"/>
                </a:solidFill>
              </a:rPr>
              <a:t>Σύνταξη</a:t>
            </a:r>
            <a:r>
              <a:rPr lang="en-US" sz="2000" b="1" dirty="0"/>
              <a:t>:</a:t>
            </a:r>
            <a:r>
              <a:rPr lang="en-US" sz="2000" i="1" dirty="0" err="1">
                <a:latin typeface="+mn-lt"/>
              </a:rPr>
              <a:t>Wire.read</a:t>
            </a:r>
            <a:r>
              <a:rPr lang="en-US" sz="2000" i="1" dirty="0">
                <a:latin typeface="+mn-lt"/>
              </a:rPr>
              <a:t>().</a:t>
            </a:r>
            <a:r>
              <a:rPr lang="en-US" sz="2000" i="1" dirty="0"/>
              <a:t>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Wire.onReceive</a:t>
            </a:r>
            <a:r>
              <a:rPr lang="en-US" sz="2000" b="1" dirty="0"/>
              <a:t> 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</a:t>
            </a:r>
            <a:r>
              <a:rPr lang="en-US" sz="2000" i="1" dirty="0" err="1">
                <a:latin typeface="+mn-lt"/>
              </a:rPr>
              <a:t>Wire.onReceive</a:t>
            </a:r>
            <a:r>
              <a:rPr lang="en-US" sz="2000" i="1" dirty="0">
                <a:latin typeface="+mn-lt"/>
              </a:rPr>
              <a:t>(function).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function: </a:t>
            </a:r>
            <a:r>
              <a:rPr lang="el-GR" sz="2000" dirty="0">
                <a:latin typeface="+mn-lt"/>
              </a:rPr>
              <a:t>καταχωρεί τη συνάρτηση που θα κληθεί όταν μία συσκευή </a:t>
            </a:r>
            <a:r>
              <a:rPr lang="en-US" sz="2000" dirty="0">
                <a:latin typeface="+mn-lt"/>
              </a:rPr>
              <a:t>slave </a:t>
            </a:r>
            <a:r>
              <a:rPr lang="el-GR" sz="2000" dirty="0">
                <a:latin typeface="+mn-lt"/>
              </a:rPr>
              <a:t>λάβει δεδομένα από μία </a:t>
            </a:r>
            <a:r>
              <a:rPr lang="en-US" sz="2000" dirty="0">
                <a:latin typeface="+mn-lt"/>
              </a:rPr>
              <a:t>master. </a:t>
            </a:r>
            <a:r>
              <a:rPr lang="el-GR" sz="2000" dirty="0">
                <a:latin typeface="+mn-lt"/>
              </a:rPr>
              <a:t>Η συνάρτηση αυτή, συνήθως διαβάζει τα </a:t>
            </a:r>
            <a:r>
              <a:rPr lang="en-US" sz="2000" dirty="0">
                <a:latin typeface="+mn-lt"/>
              </a:rPr>
              <a:t>byte </a:t>
            </a:r>
            <a:r>
              <a:rPr lang="el-GR" sz="2000" dirty="0">
                <a:latin typeface="+mn-lt"/>
              </a:rPr>
              <a:t>που η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έγραψε</a:t>
            </a:r>
            <a:r>
              <a:rPr lang="en-US" sz="2000" i="1" dirty="0">
                <a:latin typeface="+mn-lt"/>
              </a:rPr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Wire.onRequest</a:t>
            </a:r>
            <a:r>
              <a:rPr lang="en-US" sz="2000" b="1" dirty="0"/>
              <a:t> 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</a:t>
            </a:r>
            <a:r>
              <a:rPr lang="en-US" sz="2000" i="1" dirty="0" err="1"/>
              <a:t>Wire.onRequest</a:t>
            </a:r>
            <a:r>
              <a:rPr lang="en-US" sz="2000" i="1" dirty="0"/>
              <a:t>().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handler: </a:t>
            </a:r>
            <a:r>
              <a:rPr lang="el-GR" sz="2000" dirty="0">
                <a:latin typeface="+mn-lt"/>
              </a:rPr>
              <a:t>μία συνάρτηση που θα καλείται κάθε φορά που μία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αιτείται δεδομένα.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A1577E3D-CE8B-4B5A-A51A-0F123409D1C6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 – </a:t>
            </a:r>
            <a:r>
              <a:rPr lang="el-GR" dirty="0"/>
              <a:t>Η Βιβλιοθήκη </a:t>
            </a:r>
            <a:r>
              <a:rPr lang="en-US" dirty="0"/>
              <a:t>Wire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69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5483500" cy="63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Πριν ξεκινήσουμε</a:t>
            </a:r>
            <a:r>
              <a:rPr lang="en-US" sz="2000" b="1" dirty="0"/>
              <a:t>: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i="1" dirty="0"/>
              <a:t>Δείτε τα παραδείγματα που περιλαμβάνει η βιβλιοθήκη</a:t>
            </a:r>
            <a:r>
              <a:rPr lang="en-US" sz="2000" i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master_writer</a:t>
            </a:r>
            <a:r>
              <a:rPr lang="en-US" sz="2000" i="1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ρυθμίζει το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ως μία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για την αποστολή και λήψη δεδομένων</a:t>
            </a:r>
            <a:r>
              <a:rPr lang="en-US" sz="2000" i="1" dirty="0">
                <a:latin typeface="+mn-lt"/>
              </a:rPr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slave_receiver</a:t>
            </a:r>
            <a:r>
              <a:rPr lang="en-US" sz="2000" i="1" dirty="0"/>
              <a:t>: </a:t>
            </a:r>
            <a:r>
              <a:rPr lang="el-GR" sz="2000" dirty="0">
                <a:latin typeface="+mn-lt"/>
              </a:rPr>
              <a:t>ρυθμίζει το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ως μία </a:t>
            </a:r>
            <a:r>
              <a:rPr lang="en-US" sz="2000" dirty="0">
                <a:latin typeface="+mn-lt"/>
              </a:rPr>
              <a:t>slave </a:t>
            </a:r>
            <a:r>
              <a:rPr lang="el-GR" sz="2000" dirty="0">
                <a:latin typeface="+mn-lt"/>
              </a:rPr>
              <a:t>συσκευή λήψης δεδομένων.</a:t>
            </a:r>
            <a:endParaRPr lang="en-US" sz="2000" i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master_reader</a:t>
            </a:r>
            <a:r>
              <a:rPr lang="en-US" sz="2000" i="1" dirty="0">
                <a:latin typeface="+mn-lt"/>
              </a:rPr>
              <a:t>:</a:t>
            </a:r>
            <a:r>
              <a:rPr lang="en-US" sz="2000" i="1" dirty="0"/>
              <a:t> </a:t>
            </a:r>
            <a:r>
              <a:rPr lang="el-GR" sz="2000" dirty="0">
                <a:latin typeface="+mn-lt"/>
              </a:rPr>
              <a:t>ρυθμίζει το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ως μία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λήψης δεδομένων.</a:t>
            </a:r>
            <a:endParaRPr lang="en-US" sz="2000" i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+mn-lt"/>
              </a:rPr>
              <a:t>slave_sender</a:t>
            </a:r>
            <a:r>
              <a:rPr lang="en-US" sz="2000" i="1" dirty="0">
                <a:latin typeface="+mn-lt"/>
              </a:rPr>
              <a:t>:</a:t>
            </a:r>
            <a:r>
              <a:rPr lang="en-US" sz="2000" i="1" dirty="0"/>
              <a:t> </a:t>
            </a:r>
            <a:r>
              <a:rPr lang="el-GR" sz="2000" dirty="0">
                <a:latin typeface="+mn-lt"/>
              </a:rPr>
              <a:t>ρυθμίζει το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ως μία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για την αποστολή δεδομένων.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pic>
        <p:nvPicPr>
          <p:cNvPr id="9" name="Imagen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66" y="2022231"/>
            <a:ext cx="3280350" cy="3257692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F4A06B52-83AC-4068-B5B2-F01C467751BC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 – </a:t>
            </a:r>
            <a:r>
              <a:rPr lang="el-GR" dirty="0"/>
              <a:t>Η Βιβλιοθήκη </a:t>
            </a:r>
            <a:r>
              <a:rPr lang="en-US" dirty="0"/>
              <a:t>Wire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75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700" b="1" dirty="0"/>
              <a:t>Ο υπερηχητικός αισθητήρας απόστασης</a:t>
            </a:r>
            <a:r>
              <a:rPr lang="en-US" sz="1700" b="1" dirty="0"/>
              <a:t> SRF02 </a:t>
            </a:r>
            <a:endParaRPr lang="el-GR" sz="17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700" b="1" dirty="0"/>
              <a:t>Αρχές Λειτουργίας</a:t>
            </a:r>
            <a:endParaRPr lang="en-US" sz="17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700" dirty="0">
                <a:latin typeface="+mn-lt"/>
              </a:rPr>
              <a:t>Λειτουργία από τα</a:t>
            </a:r>
            <a:r>
              <a:rPr lang="en-US" sz="1700" dirty="0">
                <a:latin typeface="+mn-lt"/>
              </a:rPr>
              <a:t> 20 KHz</a:t>
            </a:r>
            <a:r>
              <a:rPr lang="en-US" sz="1700" i="1" dirty="0">
                <a:latin typeface="+mn-lt"/>
              </a:rPr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700" dirty="0">
                <a:latin typeface="+mn-lt"/>
              </a:rPr>
              <a:t>Ένα μεγάφωνο εκπέμπει ένα υπερηχητικό σήμα. Αυτό ανακλάται πάνω σε κάποιο αντικείμενο, και η ηχώ του επιστρέφει στον αισθητήρα. Η απόσταση προκύπτει με μέτρηση του χρόνου που παρήλθε από την εκπομπή έως και τη λήψη του σήματος.</a:t>
            </a:r>
            <a:r>
              <a:rPr lang="en-GB" sz="1700" dirty="0">
                <a:latin typeface="+mn-lt"/>
              </a:rPr>
              <a:t>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700" dirty="0">
                <a:latin typeface="+mn-lt"/>
              </a:rPr>
              <a:t>Τα υπερηχητικά κύματα «ταξιδεύουν» με την ταχύτητα του ήχου</a:t>
            </a:r>
            <a:r>
              <a:rPr lang="en-GB" sz="1700" dirty="0">
                <a:latin typeface="+mn-lt"/>
              </a:rPr>
              <a:t>: </a:t>
            </a:r>
            <a:br>
              <a:rPr lang="el-GR" sz="1700" dirty="0">
                <a:latin typeface="+mn-lt"/>
              </a:rPr>
            </a:br>
            <a:r>
              <a:rPr lang="en-GB" sz="1700" dirty="0">
                <a:latin typeface="+mn-lt"/>
              </a:rPr>
              <a:t>343 m/s </a:t>
            </a:r>
            <a:r>
              <a:rPr lang="el-GR" sz="1700" dirty="0">
                <a:latin typeface="+mn-lt"/>
              </a:rPr>
              <a:t>στον αέρα στο επίπεδο της θάλασσας, σε θερμοκρασία </a:t>
            </a:r>
            <a:r>
              <a:rPr lang="en-GB" sz="1700" dirty="0">
                <a:latin typeface="+mn-lt"/>
              </a:rPr>
              <a:t>20ºC </a:t>
            </a:r>
            <a:r>
              <a:rPr lang="el-GR" sz="1700" dirty="0">
                <a:latin typeface="+mn-lt"/>
              </a:rPr>
              <a:t>και σχετική υγρασία </a:t>
            </a:r>
            <a:r>
              <a:rPr lang="en-GB" sz="1700" dirty="0">
                <a:latin typeface="+mn-lt"/>
              </a:rPr>
              <a:t>50%</a:t>
            </a:r>
            <a:r>
              <a:rPr lang="el-GR" sz="1700" dirty="0">
                <a:latin typeface="+mn-lt"/>
              </a:rPr>
              <a:t>.</a:t>
            </a:r>
            <a:endParaRPr lang="en-US" sz="17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17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49476"/>
              </p:ext>
            </p:extLst>
          </p:nvPr>
        </p:nvGraphicFramePr>
        <p:xfrm>
          <a:off x="1110395" y="4498150"/>
          <a:ext cx="6923209" cy="17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5">
                <a:tc>
                  <a:txBody>
                    <a:bodyPr/>
                    <a:lstStyle/>
                    <a:p>
                      <a:r>
                        <a:rPr lang="el-GR" sz="1600" dirty="0"/>
                        <a:t>Απόσταση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Χρόνος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Περιγραφή</a:t>
                      </a:r>
                      <a:endParaRPr lang="pt-P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95">
                <a:tc>
                  <a:txBody>
                    <a:bodyPr/>
                    <a:lstStyle/>
                    <a:p>
                      <a:r>
                        <a:rPr lang="pt-PT" sz="1600" dirty="0"/>
                        <a:t>1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0.00002915 “ = 0.02915 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 = 29.15 µS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(1 / 343) /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95">
                <a:tc>
                  <a:txBody>
                    <a:bodyPr/>
                    <a:lstStyle/>
                    <a:p>
                      <a:r>
                        <a:rPr lang="pt-PT" sz="1600" dirty="0"/>
                        <a:t>1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0.002915 ” = 2.915 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  = 2915 µS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1 / 343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95">
                <a:tc>
                  <a:txBody>
                    <a:bodyPr/>
                    <a:lstStyle/>
                    <a:p>
                      <a:r>
                        <a:rPr lang="pt-PT" sz="1600" dirty="0"/>
                        <a:t>1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2.915 “ = 2915 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 = 2915000 µS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(1 / 343) * 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79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89574"/>
            <a:ext cx="8454134" cy="565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SRF02 – </a:t>
            </a:r>
            <a:r>
              <a:rPr lang="el-GR" sz="2000" b="1" dirty="0"/>
              <a:t>Χαρακτηριστικά και Συνδέσεις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Σημαντικά Χαρακτηριστικά του </a:t>
            </a:r>
            <a:r>
              <a:rPr lang="en-US" sz="2000" b="1" dirty="0"/>
              <a:t>SRF02 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Εμβέλεια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από</a:t>
            </a:r>
            <a:r>
              <a:rPr lang="en-US" sz="1600" dirty="0">
                <a:latin typeface="+mn-lt"/>
              </a:rPr>
              <a:t> 16 </a:t>
            </a:r>
            <a:r>
              <a:rPr lang="el-GR" sz="1600" dirty="0">
                <a:latin typeface="+mn-lt"/>
              </a:rPr>
              <a:t>εκ.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έως</a:t>
            </a:r>
            <a:r>
              <a:rPr lang="en-US" sz="1600" dirty="0">
                <a:latin typeface="+mn-lt"/>
              </a:rPr>
              <a:t> 6 </a:t>
            </a:r>
            <a:r>
              <a:rPr lang="el-GR" sz="1600" dirty="0">
                <a:latin typeface="+mn-lt"/>
              </a:rPr>
              <a:t>μ.</a:t>
            </a:r>
            <a:r>
              <a:rPr lang="en-US" sz="1600" dirty="0">
                <a:latin typeface="+mn-lt"/>
              </a:rPr>
              <a:t> (</a:t>
            </a:r>
            <a:r>
              <a:rPr lang="el-GR" sz="1600" dirty="0">
                <a:latin typeface="+mn-lt"/>
              </a:rPr>
              <a:t>ιδανικά</a:t>
            </a:r>
            <a:r>
              <a:rPr lang="en-US" sz="1600" dirty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Ισχύς</a:t>
            </a:r>
            <a:r>
              <a:rPr lang="en-US" sz="1600" dirty="0">
                <a:latin typeface="+mn-lt"/>
              </a:rPr>
              <a:t>: +5 V </a:t>
            </a:r>
            <a:r>
              <a:rPr lang="el-GR" sz="1600" dirty="0">
                <a:latin typeface="+mn-lt"/>
              </a:rPr>
              <a:t>στα</a:t>
            </a:r>
            <a:r>
              <a:rPr lang="en-US" sz="1600" dirty="0">
                <a:latin typeface="+mn-lt"/>
              </a:rPr>
              <a:t> 4 mA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Υπερηχητικά συχνότητα</a:t>
            </a:r>
            <a:r>
              <a:rPr lang="en-US" sz="1600" dirty="0">
                <a:latin typeface="+mn-lt"/>
              </a:rPr>
              <a:t>: 40 MHz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Μέγεθος</a:t>
            </a:r>
            <a:r>
              <a:rPr lang="en-US" sz="1600" dirty="0">
                <a:latin typeface="+mn-lt"/>
              </a:rPr>
              <a:t>: 24 </a:t>
            </a:r>
            <a:r>
              <a:rPr lang="el-GR" sz="1600" dirty="0">
                <a:latin typeface="+mn-lt"/>
              </a:rPr>
              <a:t>χιλ.</a:t>
            </a:r>
            <a:r>
              <a:rPr lang="en-US" sz="1600" dirty="0">
                <a:latin typeface="+mn-lt"/>
              </a:rPr>
              <a:t> x 20 </a:t>
            </a:r>
            <a:r>
              <a:rPr lang="el-GR" sz="1600" dirty="0">
                <a:latin typeface="+mn-lt"/>
              </a:rPr>
              <a:t>χιλ.</a:t>
            </a:r>
            <a:r>
              <a:rPr lang="en-US" sz="1600" dirty="0">
                <a:latin typeface="+mn-lt"/>
              </a:rPr>
              <a:t> x 17 </a:t>
            </a:r>
            <a:r>
              <a:rPr lang="el-GR" sz="1600" dirty="0">
                <a:latin typeface="+mn-lt"/>
              </a:rPr>
              <a:t>χιλ.</a:t>
            </a:r>
            <a:r>
              <a:rPr lang="en-US" sz="1600" dirty="0">
                <a:latin typeface="+mn-lt"/>
              </a:rPr>
              <a:t>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Αναλογικό κέρδος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Αυτόματος έλεγχος κέρδους</a:t>
            </a:r>
            <a:r>
              <a:rPr lang="en-US" sz="1600" dirty="0">
                <a:latin typeface="+mn-lt"/>
              </a:rPr>
              <a:t> 64 </a:t>
            </a:r>
            <a:r>
              <a:rPr lang="el-GR" sz="1600" dirty="0">
                <a:latin typeface="+mn-lt"/>
              </a:rPr>
              <a:t>βαθμίδων.</a:t>
            </a:r>
            <a:endParaRPr lang="en-US" sz="16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Τρόποι Σύνδεσης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	</a:t>
            </a:r>
            <a:r>
              <a:rPr lang="en-US" sz="1600" dirty="0">
                <a:latin typeface="+mn-lt"/>
              </a:rPr>
              <a:t>1 - </a:t>
            </a:r>
            <a:r>
              <a:rPr lang="el-GR" sz="1600" dirty="0">
                <a:latin typeface="+mn-lt"/>
              </a:rPr>
              <a:t>Στάνταρ</a:t>
            </a:r>
            <a:r>
              <a:rPr lang="en-US" sz="1600" dirty="0">
                <a:latin typeface="+mn-lt"/>
              </a:rPr>
              <a:t> I2C </a:t>
            </a:r>
            <a:r>
              <a:rPr lang="el-GR" sz="1600" dirty="0">
                <a:latin typeface="+mn-lt"/>
              </a:rPr>
              <a:t>Δίαυλος</a:t>
            </a:r>
            <a:r>
              <a:rPr lang="en-US" sz="1600" dirty="0">
                <a:latin typeface="+mn-lt"/>
              </a:rPr>
              <a:t> </a:t>
            </a:r>
            <a:endParaRPr lang="el-GR" sz="1600" dirty="0">
              <a:latin typeface="+mn-lt"/>
            </a:endParaRP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600" dirty="0">
                <a:latin typeface="+mn-lt"/>
              </a:rPr>
              <a:t>			</a:t>
            </a:r>
            <a:r>
              <a:rPr lang="en-US" sz="1600" dirty="0">
                <a:latin typeface="+mn-lt"/>
              </a:rPr>
              <a:t>2 – </a:t>
            </a:r>
            <a:r>
              <a:rPr lang="el-GR" sz="1600" dirty="0">
                <a:latin typeface="+mn-lt"/>
              </a:rPr>
              <a:t>Σειριακός Δίαυλος </a:t>
            </a:r>
            <a:r>
              <a:rPr lang="en-US" sz="1600" dirty="0">
                <a:latin typeface="+mn-lt"/>
              </a:rPr>
              <a:t>(</a:t>
            </a:r>
            <a:r>
              <a:rPr lang="el-GR" sz="1600" dirty="0">
                <a:latin typeface="+mn-lt"/>
              </a:rPr>
              <a:t>συνδέει έως</a:t>
            </a:r>
            <a:r>
              <a:rPr lang="en-US" sz="1600" dirty="0">
                <a:latin typeface="+mn-lt"/>
              </a:rPr>
              <a:t> 16 </a:t>
            </a:r>
            <a:r>
              <a:rPr lang="el-GR" sz="1600" dirty="0">
                <a:latin typeface="+mn-lt"/>
              </a:rPr>
              <a:t>				συσκευές σε μία θύρα</a:t>
            </a:r>
            <a:r>
              <a:rPr lang="en-US" sz="1600" dirty="0">
                <a:latin typeface="+mn-lt"/>
              </a:rPr>
              <a:t> UART)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Πλήρως αυτόματη ρύθμιση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Δεν απαιτείται βαθμονόμηση, είναι έτοιμο προς χρήση.</a:t>
            </a:r>
            <a:r>
              <a:rPr lang="en-US" sz="1600" dirty="0">
                <a:latin typeface="+mn-lt"/>
              </a:rPr>
              <a:t> </a:t>
            </a:r>
            <a:endParaRPr lang="el-GR" sz="16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Μονάδες</a:t>
            </a:r>
            <a:r>
              <a:rPr lang="en-US" sz="1600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Η απόσταση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επιστρέφεται σε </a:t>
            </a:r>
            <a:r>
              <a:rPr lang="en-US" sz="1600" dirty="0">
                <a:latin typeface="+mn-lt"/>
              </a:rPr>
              <a:t>µS</a:t>
            </a:r>
            <a:r>
              <a:rPr lang="el-GR" sz="1600" dirty="0">
                <a:latin typeface="+mn-lt"/>
              </a:rPr>
              <a:t> (χρόνος)</a:t>
            </a:r>
            <a:r>
              <a:rPr lang="en-US" sz="1600" dirty="0">
                <a:latin typeface="+mn-lt"/>
              </a:rPr>
              <a:t>, </a:t>
            </a:r>
            <a:r>
              <a:rPr lang="el-GR" sz="1600" dirty="0">
                <a:latin typeface="+mn-lt"/>
              </a:rPr>
              <a:t>χιλιοστά ή ίντσες. </a:t>
            </a:r>
            <a:endParaRPr lang="en-US" sz="16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n-lt"/>
              </a:rPr>
              <a:t>Η εργοστασιακή διεύθυνση του </a:t>
            </a:r>
            <a:r>
              <a:rPr lang="en-US" sz="1600" dirty="0">
                <a:latin typeface="+mn-lt"/>
              </a:rPr>
              <a:t>SRF02 </a:t>
            </a:r>
            <a:r>
              <a:rPr lang="el-GR" sz="1600" dirty="0">
                <a:latin typeface="+mn-lt"/>
              </a:rPr>
              <a:t>είναι</a:t>
            </a:r>
            <a:r>
              <a:rPr lang="en-US" sz="1600" dirty="0">
                <a:latin typeface="+mn-lt"/>
              </a:rPr>
              <a:t> 224 (0xE0). </a:t>
            </a:r>
            <a:r>
              <a:rPr lang="el-GR" sz="1600" dirty="0">
                <a:latin typeface="+mn-lt"/>
              </a:rPr>
              <a:t>Αυτή μπορεί να τροποποιηθεί από το χρήστη σε μία από τις 16 παρακάτω διευθύνσεις:</a:t>
            </a:r>
            <a:r>
              <a:rPr lang="en-US" sz="1600" dirty="0">
                <a:latin typeface="+mn-lt"/>
              </a:rPr>
              <a:t> E0, E2, E4, E6, E8, EA, EC, EE, F0, F2, F4, F6, F8, FA, FC </a:t>
            </a:r>
            <a:r>
              <a:rPr lang="el-GR" sz="1600" dirty="0">
                <a:latin typeface="+mn-lt"/>
              </a:rPr>
              <a:t>ή</a:t>
            </a:r>
            <a:r>
              <a:rPr lang="en-US" sz="1600" dirty="0">
                <a:latin typeface="+mn-lt"/>
              </a:rPr>
              <a:t> FE</a:t>
            </a:r>
            <a:r>
              <a:rPr lang="el-GR" sz="1600" dirty="0">
                <a:latin typeface="+mn-lt"/>
              </a:rPr>
              <a:t>. Κατά συνέπεια, μπορούν να χρησιμοποιηθούν έως και 16 διευθύνσεις.</a:t>
            </a:r>
            <a:endParaRPr lang="en-US" sz="16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03BB2CE7-E00E-4495-BEC3-3201E43BB0B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111463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014084"/>
            <a:ext cx="8454134" cy="17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SRF02 – </a:t>
            </a:r>
            <a:r>
              <a:rPr lang="el-GR" sz="2000" b="1" dirty="0"/>
              <a:t>Χαρακτηριστικά και Συνδέσεις</a:t>
            </a:r>
            <a:endParaRPr lang="en-US" sz="2000" b="1" dirty="0"/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Το</a:t>
            </a:r>
            <a:r>
              <a:rPr lang="en-GB" sz="1800" dirty="0"/>
              <a:t> SRF02 </a:t>
            </a:r>
            <a:r>
              <a:rPr lang="el-GR" sz="1800" dirty="0"/>
              <a:t>λειτουργεί σαν μία </a:t>
            </a:r>
            <a:r>
              <a:rPr lang="en-US" sz="1800" dirty="0"/>
              <a:t>slave </a:t>
            </a:r>
            <a:r>
              <a:rPr lang="en-GB" sz="1800" dirty="0"/>
              <a:t>I2C </a:t>
            </a:r>
            <a:r>
              <a:rPr lang="el-GR" sz="1800" dirty="0"/>
              <a:t>συσκευή. Περιλαμβάνει δικό του ελεγκτή, ο οποίος είναι υπεύθυνος για τη λήψη μετρήσεων, τη βαθμονόμηση και τη μετάδοση των δεδομένων στον </a:t>
            </a:r>
            <a:r>
              <a:rPr lang="en-US" sz="1800" dirty="0"/>
              <a:t>master </a:t>
            </a:r>
            <a:r>
              <a:rPr lang="el-GR" sz="1800" dirty="0"/>
              <a:t>ελεγκτή.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pic>
        <p:nvPicPr>
          <p:cNvPr id="9" name="Imagen 6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3" y="3064240"/>
            <a:ext cx="2757282" cy="2063982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42066"/>
              </p:ext>
            </p:extLst>
          </p:nvPr>
        </p:nvGraphicFramePr>
        <p:xfrm>
          <a:off x="3348696" y="3230065"/>
          <a:ext cx="52743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Ακροδ</a:t>
                      </a:r>
                      <a:r>
                        <a:rPr lang="el-GR" dirty="0"/>
                        <a:t>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Όνομα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Περιγραφή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+5v Vcc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Τάση</a:t>
                      </a:r>
                      <a:r>
                        <a:rPr lang="pt-PT" dirty="0"/>
                        <a:t> 5V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Σήμα </a:t>
                      </a:r>
                      <a:r>
                        <a:rPr lang="pt-PT" dirty="0"/>
                        <a:t>I2C </a:t>
                      </a:r>
                      <a:r>
                        <a:rPr lang="el-GR" dirty="0"/>
                        <a:t>- δεδομένα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SCL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Σήμα </a:t>
                      </a:r>
                      <a:r>
                        <a:rPr lang="pt-PT" dirty="0"/>
                        <a:t>I2C </a:t>
                      </a:r>
                      <a:r>
                        <a:rPr lang="el-GR" dirty="0"/>
                        <a:t>- ρολόι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Ασύνδετο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Γείωση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CA02E700-513E-422A-84E2-F43214F7B574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031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Στρογγυλεμένο ορθογώνιο 6">
            <a:extLst>
              <a:ext uri="{FF2B5EF4-FFF2-40B4-BE49-F238E27FC236}">
                <a16:creationId xmlns:a16="http://schemas.microsoft.com/office/drawing/2014/main" id="{0B202C99-1BA0-41F2-9F72-F5D7F729E39C}"/>
              </a:ext>
            </a:extLst>
          </p:cNvPr>
          <p:cNvSpPr/>
          <p:nvPr/>
        </p:nvSpPr>
        <p:spPr>
          <a:xfrm>
            <a:off x="432080" y="830883"/>
            <a:ext cx="8335926" cy="13597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l-GR" sz="1800" dirty="0">
                <a:latin typeface="Calibri" charset="0"/>
                <a:ea typeface="Calibri" charset="0"/>
                <a:cs typeface="Calibri" charset="0"/>
              </a:rPr>
            </a:br>
            <a:r>
              <a:rPr lang="el-GR" sz="1800" dirty="0">
                <a:latin typeface="Calibri" charset="0"/>
                <a:ea typeface="Calibri" charset="0"/>
                <a:cs typeface="Calibri" charset="0"/>
              </a:rPr>
              <a:t>Παρουσίαση της βασικής ιδέα και απλών παραδειγμάτων  που δίνουν στο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Arduino </a:t>
            </a:r>
            <a:r>
              <a:rPr lang="el-GR" sz="1800" dirty="0">
                <a:latin typeface="Calibri" charset="0"/>
                <a:ea typeface="Calibri" charset="0"/>
                <a:cs typeface="Calibri" charset="0"/>
              </a:rPr>
              <a:t>τη δυνατότητα να επικοινωνήσει με οποιαδήποτε συσκευή ή περιφερειακό.</a:t>
            </a:r>
            <a:endParaRPr lang="el-GR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Στόχος και Περίγραμμα της Ενότητας 12</a:t>
            </a:r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42858" y="937279"/>
            <a:ext cx="254909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Στόχος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61" y="2525136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Σύνοψη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  <p:sp>
        <p:nvSpPr>
          <p:cNvPr id="18" name="Σύμβολο κράτησης θέσης περιεχομένου 2">
            <a:extLst>
              <a:ext uri="{FF2B5EF4-FFF2-40B4-BE49-F238E27FC236}">
                <a16:creationId xmlns:a16="http://schemas.microsoft.com/office/drawing/2014/main" id="{6EF9AA9D-CC9E-4F7F-839C-1D64357FB84A}"/>
              </a:ext>
            </a:extLst>
          </p:cNvPr>
          <p:cNvSpPr txBox="1">
            <a:spLocks/>
          </p:cNvSpPr>
          <p:nvPr/>
        </p:nvSpPr>
        <p:spPr>
          <a:xfrm>
            <a:off x="538406" y="2994233"/>
            <a:ext cx="8229600" cy="262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Επεξήγηση του τι είναι η επικοινωνία, και ειδικότερα, η </a:t>
            </a:r>
            <a:r>
              <a:rPr lang="el-GR" sz="1600" b="1" dirty="0"/>
              <a:t>σειριακή επικοινωνία</a:t>
            </a:r>
            <a:r>
              <a:rPr lang="el-GR" sz="1600" dirty="0"/>
              <a:t>.</a:t>
            </a:r>
            <a:endParaRPr lang="en-US" sz="16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</a:t>
            </a:r>
            <a:r>
              <a:rPr lang="el-GR" sz="1600" b="1" dirty="0"/>
              <a:t>συναρτήσεων επικοινωνίας </a:t>
            </a:r>
            <a:r>
              <a:rPr lang="el-GR" sz="1600" dirty="0"/>
              <a:t>που χρησιμοποιούνται σ’ αυτή την ενότητα.</a:t>
            </a:r>
            <a:r>
              <a:rPr lang="en-US" sz="1600" dirty="0"/>
              <a:t> </a:t>
            </a:r>
            <a:endParaRPr lang="el-GR" sz="16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</a:t>
            </a:r>
            <a:r>
              <a:rPr lang="el-GR" sz="1600" b="1" dirty="0"/>
              <a:t>συναρτήσεων αποστολής δεδομένων </a:t>
            </a:r>
            <a:r>
              <a:rPr lang="el-GR" sz="1600" dirty="0"/>
              <a:t>που χρησιμοποιούνται σ’ αυτή την ενότητα.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</a:t>
            </a:r>
            <a:r>
              <a:rPr lang="el-GR" sz="1600" b="1" dirty="0"/>
              <a:t>συναρτήσεων λήψης δεδομένων </a:t>
            </a:r>
            <a:r>
              <a:rPr lang="el-GR" sz="1600" dirty="0"/>
              <a:t>που χρησιμοποιούνται σ’ αυτή την ενότητα.</a:t>
            </a:r>
            <a:r>
              <a:rPr lang="en-US" sz="1600" dirty="0"/>
              <a:t> </a:t>
            </a:r>
            <a:endParaRPr lang="el-GR" sz="16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</a:t>
            </a:r>
            <a:r>
              <a:rPr lang="el-GR" sz="1600" b="1" dirty="0"/>
              <a:t>άλλων συναρτήσεων γενικού σκοπού</a:t>
            </a:r>
            <a:r>
              <a:rPr lang="el-GR" sz="1600" dirty="0"/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Ενότητα εξάσκησης.</a:t>
            </a:r>
            <a:endParaRPr lang="el-GR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14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SRF02 – </a:t>
            </a:r>
            <a:r>
              <a:rPr lang="el-GR" sz="2000" b="1" dirty="0"/>
              <a:t>ΕΣΩΤΕΡΙΚΟΙ ΚΑΤΑΧΩΡΗΤΕΣ</a:t>
            </a:r>
            <a:endParaRPr lang="en-US" sz="2000" b="1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Μία σύνοψη των εσωτερικών καταχωρητών του </a:t>
            </a:r>
            <a:r>
              <a:rPr lang="en-US" sz="1800" dirty="0"/>
              <a:t>SRF02 </a:t>
            </a:r>
            <a:r>
              <a:rPr lang="el-GR" sz="1800" dirty="0"/>
              <a:t>παρουσιάζεται στον παρακάτω πίνακα: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38449"/>
              </p:ext>
            </p:extLst>
          </p:nvPr>
        </p:nvGraphicFramePr>
        <p:xfrm>
          <a:off x="800100" y="2991921"/>
          <a:ext cx="788669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Θέση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Ανάγνωση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Εγγραφή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Έκδοση του </a:t>
                      </a:r>
                      <a:r>
                        <a:rPr lang="en-US" sz="1700" dirty="0"/>
                        <a:t>FIRMWARE</a:t>
                      </a:r>
                      <a:r>
                        <a:rPr lang="el-GR" sz="1700" dirty="0"/>
                        <a:t> της συσκευής</a:t>
                      </a:r>
                      <a:endParaRPr lang="pt-P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Καταχωρητής εντολής</a:t>
                      </a:r>
                      <a:endParaRPr lang="pt-PT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Αχρησιμοποίητο</a:t>
                      </a:r>
                      <a:r>
                        <a:rPr lang="fr-FR" sz="1700" dirty="0"/>
                        <a:t> (READS 0X80) </a:t>
                      </a:r>
                      <a:endParaRPr lang="pt-P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-</a:t>
                      </a:r>
                      <a:endParaRPr lang="pt-PT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dirty="0"/>
                        <a:t>Εμβέλεια</a:t>
                      </a:r>
                      <a:r>
                        <a:rPr lang="fr-FR" sz="1700" dirty="0"/>
                        <a:t> – byte </a:t>
                      </a:r>
                      <a:r>
                        <a:rPr lang="el-GR" sz="1700" dirty="0"/>
                        <a:t>υψηλότερης αξίας</a:t>
                      </a:r>
                      <a:endParaRPr lang="pt-P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-</a:t>
                      </a:r>
                      <a:endParaRPr lang="pt-PT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dirty="0"/>
                        <a:t>Εμβέλεια</a:t>
                      </a:r>
                      <a:r>
                        <a:rPr lang="fr-FR" sz="1700" dirty="0"/>
                        <a:t> </a:t>
                      </a:r>
                      <a:r>
                        <a:rPr lang="el-GR" sz="1700" dirty="0"/>
                        <a:t>– </a:t>
                      </a:r>
                      <a:r>
                        <a:rPr lang="en-US" sz="1700" dirty="0"/>
                        <a:t>byte </a:t>
                      </a:r>
                      <a:r>
                        <a:rPr lang="el-GR" sz="1700" dirty="0"/>
                        <a:t>χαμηλότερης αξίας</a:t>
                      </a:r>
                      <a:endParaRPr lang="pt-P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-</a:t>
                      </a:r>
                      <a:endParaRPr lang="pt-PT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dirty="0"/>
                        <a:t>Ελάχιστο βαθμονόμησης </a:t>
                      </a:r>
                      <a:r>
                        <a:rPr lang="fr-FR" sz="1700" dirty="0"/>
                        <a:t>- byte </a:t>
                      </a:r>
                      <a:r>
                        <a:rPr lang="el-GR" sz="1700" dirty="0"/>
                        <a:t>υψηλότερης αξίας</a:t>
                      </a:r>
                      <a:endParaRPr lang="pt-P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-</a:t>
                      </a:r>
                      <a:endParaRPr lang="pt-PT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dirty="0"/>
                        <a:t>Ελάχιστο βαθμονόμησης </a:t>
                      </a:r>
                      <a:r>
                        <a:rPr lang="fr-FR" sz="1700" dirty="0"/>
                        <a:t>– </a:t>
                      </a:r>
                      <a:r>
                        <a:rPr lang="en-US" sz="1700" dirty="0"/>
                        <a:t>byte </a:t>
                      </a:r>
                      <a:r>
                        <a:rPr lang="el-GR" sz="1700" dirty="0"/>
                        <a:t>χαμηλότερης αξίας</a:t>
                      </a:r>
                      <a:endParaRPr lang="pt-P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700" dirty="0"/>
                        <a:t>-</a:t>
                      </a:r>
                      <a:endParaRPr lang="pt-PT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E473B00A-B3D2-4551-BA7F-06CBD430AF6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28688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70" y="644506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61562"/>
              </p:ext>
            </p:extLst>
          </p:nvPr>
        </p:nvGraphicFramePr>
        <p:xfrm>
          <a:off x="395284" y="847958"/>
          <a:ext cx="8353431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sz="1600" dirty="0"/>
                        <a:t>Εντολή</a:t>
                      </a:r>
                      <a:endParaRPr lang="pt-P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Ενέργεια</a:t>
                      </a:r>
                      <a:endParaRPr lang="pt-P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Δεκαδική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Hex</a:t>
                      </a:r>
                      <a:endParaRPr lang="pt-P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0X50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Λειτουργία πραγματικής μέτρησης –</a:t>
                      </a:r>
                    </a:p>
                    <a:p>
                      <a:r>
                        <a:rPr lang="el-GR" sz="1600" dirty="0"/>
                        <a:t>Επιστροφή αποτελέσματος σε ίντσες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0X51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Λειτουργία πραγματικής μέτρησης –</a:t>
                      </a:r>
                    </a:p>
                    <a:p>
                      <a:r>
                        <a:rPr lang="el-GR" sz="1600" dirty="0"/>
                        <a:t>Επιστροφή αποτελέσματος σε εκατοστά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0x52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Λειτουργία πραγματικής μέτρησης –</a:t>
                      </a:r>
                    </a:p>
                    <a:p>
                      <a:r>
                        <a:rPr lang="el-GR" sz="1600" dirty="0"/>
                        <a:t>Επιστροφή αποτελέσματος σε μ</a:t>
                      </a:r>
                      <a:r>
                        <a:rPr lang="en-US" sz="1600" dirty="0"/>
                        <a:t>S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0X56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Λειτουργία </a:t>
                      </a:r>
                      <a:r>
                        <a:rPr lang="el-GR" sz="1600" dirty="0" err="1"/>
                        <a:t>ψευδο</a:t>
                      </a:r>
                      <a:r>
                        <a:rPr lang="el-GR" sz="1600" dirty="0"/>
                        <a:t>-μέτρησης </a:t>
                      </a:r>
                      <a:r>
                        <a:rPr lang="en-US" sz="1600" dirty="0"/>
                        <a:t>- </a:t>
                      </a:r>
                      <a:r>
                        <a:rPr lang="el-GR" sz="1600" dirty="0"/>
                        <a:t>Επιστροφή αποτελέσματος σε ίντσες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0x57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Λειτουργία </a:t>
                      </a:r>
                      <a:r>
                        <a:rPr lang="el-GR" sz="1600" dirty="0" err="1"/>
                        <a:t>ψευδο</a:t>
                      </a:r>
                      <a:r>
                        <a:rPr lang="el-GR" sz="1600" dirty="0"/>
                        <a:t>-μέτρησης </a:t>
                      </a:r>
                      <a:r>
                        <a:rPr lang="en-US" sz="1600" dirty="0"/>
                        <a:t>- </a:t>
                      </a:r>
                      <a:r>
                        <a:rPr lang="el-GR" sz="1600" dirty="0"/>
                        <a:t>Επιστροφή αποτελέσματος σε εκατοστά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0x58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Λειτουργία </a:t>
                      </a:r>
                      <a:r>
                        <a:rPr lang="el-GR" sz="1600" dirty="0" err="1"/>
                        <a:t>ψευδο</a:t>
                      </a:r>
                      <a:r>
                        <a:rPr lang="el-GR" sz="1600" dirty="0"/>
                        <a:t>-μέτρησης </a:t>
                      </a:r>
                      <a:r>
                        <a:rPr lang="pt-PT" sz="1600" dirty="0"/>
                        <a:t>- </a:t>
                      </a:r>
                      <a:r>
                        <a:rPr lang="el-GR" sz="1600" dirty="0"/>
                        <a:t>Επιστροφή αποτελέσματος σε μ</a:t>
                      </a:r>
                      <a:r>
                        <a:rPr lang="en-US" sz="1600" dirty="0"/>
                        <a:t>S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0x5C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Εκπομπή 8 παλμών στα </a:t>
                      </a:r>
                      <a:r>
                        <a:rPr lang="en-US" sz="1600" dirty="0"/>
                        <a:t>40KHz – </a:t>
                      </a:r>
                      <a:r>
                        <a:rPr lang="el-GR" sz="1600" dirty="0"/>
                        <a:t>δε πραγματοποιείται μέτρηση απόστασης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0X60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Εκκίνηση αυτόματος βαθμονόμησης 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0xA0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Η 1</a:t>
                      </a:r>
                      <a:r>
                        <a:rPr lang="el-GR" sz="1600" baseline="30000" dirty="0"/>
                        <a:t>η</a:t>
                      </a:r>
                      <a:r>
                        <a:rPr lang="el-GR" sz="1600" dirty="0"/>
                        <a:t> εντολή της ακολουθίας για την αλλαγή της </a:t>
                      </a:r>
                      <a:r>
                        <a:rPr lang="en-US" sz="1600" dirty="0"/>
                        <a:t>I2C </a:t>
                      </a:r>
                      <a:r>
                        <a:rPr lang="el-GR" sz="1600" dirty="0"/>
                        <a:t>διεύθυνσης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0xA5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Η 3</a:t>
                      </a:r>
                      <a:r>
                        <a:rPr lang="el-GR" sz="1600" baseline="30000" dirty="0"/>
                        <a:t>η</a:t>
                      </a:r>
                      <a:r>
                        <a:rPr lang="el-GR" sz="1600" dirty="0"/>
                        <a:t> εντολή της ακολουθίας για την αλλαγή της </a:t>
                      </a:r>
                      <a:r>
                        <a:rPr lang="en-US" sz="1600" dirty="0"/>
                        <a:t>I2C </a:t>
                      </a:r>
                      <a:r>
                        <a:rPr lang="el-GR" sz="1600" dirty="0"/>
                        <a:t>διεύθυνσης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0xAA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Η 1</a:t>
                      </a:r>
                      <a:r>
                        <a:rPr lang="el-GR" sz="1600" baseline="30000" dirty="0"/>
                        <a:t>η</a:t>
                      </a:r>
                      <a:r>
                        <a:rPr lang="el-GR" sz="1600" dirty="0"/>
                        <a:t> εντολή της ακολουθίας για την αλλαγή της </a:t>
                      </a:r>
                      <a:r>
                        <a:rPr lang="en-US" sz="1600" dirty="0"/>
                        <a:t>I2C </a:t>
                      </a:r>
                      <a:r>
                        <a:rPr lang="el-GR" sz="1600" dirty="0"/>
                        <a:t>διεύθυνσης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Τίτλος 1">
            <a:extLst>
              <a:ext uri="{FF2B5EF4-FFF2-40B4-BE49-F238E27FC236}">
                <a16:creationId xmlns:a16="http://schemas.microsoft.com/office/drawing/2014/main" id="{3B2C9F47-0560-4FE2-9A34-D8675F4FBA43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51193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49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Πραγματική μέτρηση</a:t>
            </a:r>
            <a:r>
              <a:rPr lang="en-U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Μετράει την απόσταση ενός αντικειμένου από τον </a:t>
            </a:r>
            <a:r>
              <a:rPr lang="en-US" sz="2000" dirty="0">
                <a:latin typeface="+mn-lt"/>
              </a:rPr>
              <a:t>SRF02. </a:t>
            </a:r>
            <a:r>
              <a:rPr lang="el-GR" sz="2000" dirty="0">
                <a:latin typeface="+mn-lt"/>
              </a:rPr>
              <a:t>Η συσκευή εκπέμπει 8 παλμούς των 40</a:t>
            </a:r>
            <a:r>
              <a:rPr lang="en-US" sz="2000" dirty="0" err="1">
                <a:latin typeface="+mn-lt"/>
              </a:rPr>
              <a:t>KHz</a:t>
            </a:r>
            <a:r>
              <a:rPr lang="el-GR" sz="2000" dirty="0">
                <a:latin typeface="+mn-lt"/>
              </a:rPr>
              <a:t>. Έπειτα, περιμένει για την ηχώ, εάν φυσικά, αυτή, επιστρέψει.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Ψευδομέτρηση</a:t>
            </a:r>
            <a:r>
              <a:rPr lang="en-U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xxx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Διάρρηξη</a:t>
            </a:r>
            <a:r>
              <a:rPr lang="en-U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Οι διαρρήξεις δε πραγματοποιούν κάποια μέτρηση. Χρησιμοποιούνται σαν προειδοποιητικό σήμα ή σαν σήμα συγχρονισμού σε περιβάλλοντα με πολλαπλά αισθητήρια.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Επανεκκίνηση</a:t>
            </a:r>
            <a:r>
              <a:rPr lang="en-US" sz="2000" b="1" dirty="0"/>
              <a:t>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Εκτελεί τις αρχικές ενέργειες ρύθμισης και βαθμονόμησης.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22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20CE2711-E0DD-4D23-B8E6-3373DE5481B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84802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121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Περιλαμβάνει ένα ρολόι πραγματικού χρόνου και ένα ημερολόγιο.</a:t>
            </a: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23</a:t>
            </a:fld>
            <a:endParaRPr lang="el-GR" sz="1000" dirty="0"/>
          </a:p>
        </p:txBody>
      </p:sp>
      <p:pic>
        <p:nvPicPr>
          <p:cNvPr id="9" name="Imagen 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2899410"/>
            <a:ext cx="3952567" cy="1664048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9C7E2C88-B8FA-4EA6-82D5-8E7F709F67B7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28610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64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Το Ρολόι Πραγματικού Χρόνου και Ημερολόγιο</a:t>
            </a:r>
            <a:r>
              <a:rPr lang="en-US" sz="2000" b="1" dirty="0">
                <a:latin typeface="+mj-lt"/>
              </a:rPr>
              <a:t> DS1307</a:t>
            </a:r>
            <a:endParaRPr lang="el-GR" sz="2000" b="1" dirty="0">
              <a:latin typeface="+mj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j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Χαρακτηριστικά</a:t>
            </a:r>
            <a:r>
              <a:rPr lang="es-ES" sz="2000" b="1" dirty="0">
                <a:latin typeface="+mj-lt"/>
              </a:rPr>
              <a:t>:</a:t>
            </a:r>
            <a:endParaRPr lang="el-GR" sz="2000" b="1" dirty="0">
              <a:latin typeface="+mj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b="1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Περιλαμβάνει ένα ρολόι πραγματικού χρόνου και ένα ημερολόγιο</a:t>
            </a:r>
            <a:r>
              <a:rPr lang="en-GB" sz="1600" dirty="0">
                <a:latin typeface="+mj-lt"/>
              </a:rPr>
              <a:t>. </a:t>
            </a:r>
            <a:r>
              <a:rPr lang="el-GR" sz="1600" dirty="0">
                <a:latin typeface="+mj-lt"/>
              </a:rPr>
              <a:t>Παρέχονται πληροφορίες για το τρέχον δευτερόλεπτο, λεπτό, ώρα, ημέρα, ημερομηνία, μήνα και έτος.</a:t>
            </a:r>
            <a:endParaRPr lang="en-GB" sz="16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Περιλαμβάνονται διορθώσεις για δίσεκτα έτη έως και το 2099.</a:t>
            </a:r>
            <a:endParaRPr lang="en-US" sz="16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Περιλαμβάνονται </a:t>
            </a:r>
            <a:r>
              <a:rPr lang="en-US" sz="1600" dirty="0">
                <a:latin typeface="+mj-lt"/>
              </a:rPr>
              <a:t>56 byte </a:t>
            </a:r>
            <a:r>
              <a:rPr lang="el-GR" sz="1600" dirty="0">
                <a:latin typeface="+mj-lt"/>
              </a:rPr>
              <a:t>μνήμης </a:t>
            </a:r>
            <a:r>
              <a:rPr lang="en-US" sz="1600" dirty="0">
                <a:latin typeface="+mj-lt"/>
              </a:rPr>
              <a:t>NV SRAM </a:t>
            </a:r>
            <a:r>
              <a:rPr lang="el-GR" sz="1600" dirty="0">
                <a:latin typeface="+mj-lt"/>
              </a:rPr>
              <a:t>ή μη-πτητικής </a:t>
            </a:r>
            <a:r>
              <a:rPr lang="en-US" sz="1600" dirty="0">
                <a:latin typeface="+mj-lt"/>
              </a:rPr>
              <a:t>RAM </a:t>
            </a:r>
            <a:r>
              <a:rPr lang="el-GR" sz="1600" dirty="0">
                <a:latin typeface="+mj-lt"/>
              </a:rPr>
              <a:t>τροφοδοτούμενης από εξωτερική μπαταρία.</a:t>
            </a:r>
            <a:endParaRPr lang="en-US" sz="16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Διεπαφή </a:t>
            </a:r>
            <a:r>
              <a:rPr lang="en-US" sz="1600" dirty="0">
                <a:latin typeface="+mj-lt"/>
              </a:rPr>
              <a:t>I2C</a:t>
            </a:r>
            <a:r>
              <a:rPr lang="el-GR" sz="1600" dirty="0">
                <a:latin typeface="+mj-lt"/>
              </a:rPr>
              <a:t>.</a:t>
            </a:r>
            <a:r>
              <a:rPr lang="en-US" sz="1600" dirty="0">
                <a:latin typeface="+mj-lt"/>
              </a:rPr>
              <a:t>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Προγραμματιζόμενη έξοδος τετραγωνικού παλμού.</a:t>
            </a:r>
            <a:endParaRPr lang="en-US" sz="16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Περιλαμβάνεται κύκλωμα εντοπισμού απώλειας ισχύος χάρη στο οποίο μεταβαίνει στην εφεδρική πηγή ενέργειας όποτε απαιτείται.</a:t>
            </a:r>
            <a:endParaRPr lang="en-US" sz="16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Λειτουργία χαμηλής ισχύος που επεκτείνει τη ζωή της μπαταρίας και καταναλώνει μόλις 500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l-GR" sz="1600" dirty="0">
                <a:latin typeface="+mj-lt"/>
              </a:rPr>
              <a:t>(μαζί με τον ταλαντωτή).</a:t>
            </a:r>
            <a:endParaRPr lang="en-US" sz="16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+mj-lt"/>
              </a:rPr>
              <a:t>Συσκευασίες </a:t>
            </a:r>
            <a:r>
              <a:rPr lang="en-US" sz="1600" dirty="0">
                <a:latin typeface="+mj-lt"/>
              </a:rPr>
              <a:t>DIP</a:t>
            </a:r>
            <a:r>
              <a:rPr lang="el-GR" sz="1600" dirty="0">
                <a:latin typeface="+mj-lt"/>
              </a:rPr>
              <a:t>-8 και </a:t>
            </a:r>
            <a:r>
              <a:rPr lang="en-US" sz="1600" dirty="0">
                <a:latin typeface="+mj-lt"/>
              </a:rPr>
              <a:t>SO</a:t>
            </a:r>
            <a:r>
              <a:rPr lang="el-GR" sz="1600" dirty="0">
                <a:latin typeface="+mj-lt"/>
              </a:rPr>
              <a:t>-8</a:t>
            </a:r>
            <a:r>
              <a:rPr lang="en-US" sz="1600" dirty="0">
                <a:latin typeface="+mj-lt"/>
              </a:rPr>
              <a:t> </a:t>
            </a:r>
            <a:r>
              <a:rPr lang="el-GR" sz="1600" dirty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>
              <a:latin typeface="+mj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j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24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E5DFB184-C9D4-4084-B5AF-1A1306037BC3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85939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Συσκευασία και ακροδέκτες: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25</a:t>
            </a:fld>
            <a:endParaRPr lang="el-GR" sz="1000" dirty="0"/>
          </a:p>
        </p:txBody>
      </p:sp>
      <p:pic>
        <p:nvPicPr>
          <p:cNvPr id="9" name="Imagen 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81" y="690737"/>
            <a:ext cx="1440236" cy="1353054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25940"/>
              </p:ext>
            </p:extLst>
          </p:nvPr>
        </p:nvGraphicFramePr>
        <p:xfrm>
          <a:off x="581492" y="2063191"/>
          <a:ext cx="810530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Όνομα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Περιγραφή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Είσοδος κρυστάλλου (ταλαντωτή). Είναι συνδεδεμένο με εξωτερικό κρύσταλλο των 32.768 </a:t>
                      </a:r>
                      <a:r>
                        <a:rPr lang="en-US" dirty="0"/>
                        <a:t>KHz.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X2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Είσοδος κρυστάλλου (ταλαντωτή). Είναι συνδεδεμένο με εξωτερικό κρύσταλλο των 32.768 </a:t>
                      </a:r>
                      <a:r>
                        <a:rPr lang="en-US" dirty="0"/>
                        <a:t>KHz.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VBAT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Εφεδρική πηγή ενέργειας συμβατή με οποιαδήποτε τυπική μπαταρία </a:t>
                      </a:r>
                      <a:r>
                        <a:rPr lang="el-GR" dirty="0" err="1"/>
                        <a:t>λιθίου</a:t>
                      </a:r>
                      <a:r>
                        <a:rPr lang="el-GR" dirty="0"/>
                        <a:t> τύπου «κουμπιού» (3</a:t>
                      </a:r>
                      <a:r>
                        <a:rPr lang="en-US" dirty="0"/>
                        <a:t>V)</a:t>
                      </a:r>
                      <a:r>
                        <a:rPr lang="el-GR" dirty="0"/>
                        <a:t> ή άλλη πηγή ενέργειας</a:t>
                      </a:r>
                      <a:r>
                        <a:rPr lang="en-US" dirty="0"/>
                        <a:t>.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Γείωση κύριας τροφοδοσίας.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Είσοδος-έξοδος σειριακών δεδομένων.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Ρολόι σειριακής επικοινωνίας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SQWE/OUT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Έξοδος τετραγωνικού παλμού / βαθμίδα οδηγού εξόδου.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Κύρια τροφοδοσία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+5V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Τίτλος 1">
            <a:extLst>
              <a:ext uri="{FF2B5EF4-FFF2-40B4-BE49-F238E27FC236}">
                <a16:creationId xmlns:a16="http://schemas.microsoft.com/office/drawing/2014/main" id="{A89E2E8F-A300-49AC-9C42-C88AAAB37BF6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74157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Εσωτερικοί Καταχωρητές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26</a:t>
            </a:fld>
            <a:endParaRPr lang="el-GR" sz="1000" dirty="0"/>
          </a:p>
        </p:txBody>
      </p:sp>
      <p:pic>
        <p:nvPicPr>
          <p:cNvPr id="12" name="Imagen 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89" y="2008457"/>
            <a:ext cx="2501153" cy="1507789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A7615CA9-2F42-4B6B-BA3B-B598DC68579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68997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Εσωτερικοί Καταχωρητές: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27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26255"/>
              </p:ext>
            </p:extLst>
          </p:nvPr>
        </p:nvGraphicFramePr>
        <p:xfrm>
          <a:off x="457200" y="1640542"/>
          <a:ext cx="8271718" cy="402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473">
                  <a:extLst>
                    <a:ext uri="{9D8B030D-6E8A-4147-A177-3AD203B41FA5}">
                      <a16:colId xmlns:a16="http://schemas.microsoft.com/office/drawing/2014/main" val="600851888"/>
                    </a:ext>
                  </a:extLst>
                </a:gridCol>
                <a:gridCol w="173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238">
                  <a:extLst>
                    <a:ext uri="{9D8B030D-6E8A-4147-A177-3AD203B41FA5}">
                      <a16:colId xmlns:a16="http://schemas.microsoft.com/office/drawing/2014/main" val="36181415"/>
                    </a:ext>
                  </a:extLst>
                </a:gridCol>
                <a:gridCol w="70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6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84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210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7622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Διεύθυνση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Bit 6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Bit 6</a:t>
                      </a:r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Bit 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Bit 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Λειτουργία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Εύρος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r>
                        <a:rPr lang="el-GR" sz="1000" dirty="0">
                          <a:effectLst/>
                        </a:rPr>
                        <a:t>Εύρος</a:t>
                      </a:r>
                      <a:endParaRPr lang="pt-PT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CH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s-ES" sz="1000" dirty="0" err="1">
                          <a:effectLst/>
                        </a:rPr>
                        <a:t>seconds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l-GR" sz="1000" dirty="0">
                          <a:effectLst/>
                        </a:rPr>
                        <a:t>δευτερόλεπτα</a:t>
                      </a:r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Δευτερόλεπτα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Δευτερόλεπτα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00-59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minutes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l-GR" sz="1000" dirty="0">
                          <a:effectLst/>
                        </a:rPr>
                        <a:t>λεπτά</a:t>
                      </a:r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Λεπτά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Λεπτά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00-59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ΜΜ</a:t>
                      </a:r>
                      <a:r>
                        <a:rPr lang="es-ES" sz="1000" dirty="0">
                          <a:effectLst/>
                        </a:rPr>
                        <a:t>/</a:t>
                      </a:r>
                      <a:r>
                        <a:rPr lang="el-GR" sz="1000" dirty="0">
                          <a:effectLst/>
                        </a:rPr>
                        <a:t>ΠΜ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endParaRPr lang="pt-PT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ώρες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ώρες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ώρες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1-12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3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l-GR" sz="1000" dirty="0">
                          <a:effectLst/>
                        </a:rPr>
                        <a:t>ώρες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00-23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ημέρα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ημέρα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01-07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l-GR" sz="1000" dirty="0">
                          <a:effectLst/>
                        </a:rPr>
                        <a:t>ημερομηνία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Ημερομηνία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Ημερομηνία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01-31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l-GR" sz="1000" dirty="0">
                          <a:effectLst/>
                        </a:rPr>
                        <a:t>μήνας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Μήνας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Μήνας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10 </a:t>
                      </a:r>
                      <a:r>
                        <a:rPr lang="el-GR" sz="1000" dirty="0">
                          <a:effectLst/>
                        </a:rPr>
                        <a:t>Έτος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Έτος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Έτος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00-99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ΕΞΟΔΟΣ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SQWE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RS1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RS0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Έλεγχος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-­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8-63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56 </a:t>
                      </a:r>
                      <a:r>
                        <a:rPr lang="el-GR" sz="1000" dirty="0">
                          <a:effectLst/>
                        </a:rPr>
                        <a:t>καταχωρητές δεδομένων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RAM 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0-255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50AE08D8-428A-4ADD-B7DC-D81D94DF003E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132235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Εσωτερικοί Καταχωρητές</a:t>
            </a:r>
            <a:r>
              <a:rPr lang="es-ES" sz="2000" b="1" dirty="0"/>
              <a:t> 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28</a:t>
            </a:fld>
            <a:endParaRPr lang="el-GR" sz="1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16470"/>
              </p:ext>
            </p:extLst>
          </p:nvPr>
        </p:nvGraphicFramePr>
        <p:xfrm>
          <a:off x="887505" y="2004938"/>
          <a:ext cx="7231457" cy="2388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3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2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Ακρδ</a:t>
                      </a:r>
                      <a:r>
                        <a:rPr lang="el-GR" sz="1800" dirty="0">
                          <a:effectLst/>
                        </a:rPr>
                        <a:t>.</a:t>
                      </a:r>
                      <a:r>
                        <a:rPr lang="es-ES" sz="1800" dirty="0">
                          <a:effectLst/>
                        </a:rPr>
                        <a:t>OUT/SQWE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SQWE Bit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OUT Bit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RS1 Bit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RS0 Bit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Hz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4096 Hz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8192 Hz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32768 Hz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2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43024"/>
              </p:ext>
            </p:extLst>
          </p:nvPr>
        </p:nvGraphicFramePr>
        <p:xfrm>
          <a:off x="887505" y="5058771"/>
          <a:ext cx="7231459" cy="850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8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8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4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7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Ψηφίο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BCD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0000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0001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0010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0011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0100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0101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0110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0111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1000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1001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3BAF2A15-22D2-41A1-BA41-A61DB804F8B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130621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52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Παραδείγματα Εσωτερικών Καταχωρητών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Η ώρα είναι </a:t>
            </a:r>
            <a:r>
              <a:rPr lang="es-ES" sz="2000" dirty="0">
                <a:latin typeface="+mn-lt"/>
              </a:rPr>
              <a:t>00:45:18</a:t>
            </a:r>
            <a:r>
              <a:rPr lang="el-GR" sz="2000" dirty="0">
                <a:latin typeface="+mn-lt"/>
              </a:rPr>
              <a:t>.</a:t>
            </a: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Η ώρα είναι </a:t>
            </a:r>
            <a:r>
              <a:rPr lang="es-ES" sz="2000" dirty="0">
                <a:latin typeface="+mn-lt"/>
              </a:rPr>
              <a:t>21:35:23…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Η Δευτέρα είναι η 1</a:t>
            </a:r>
            <a:r>
              <a:rPr lang="el-GR" sz="2000" baseline="30000" dirty="0">
                <a:latin typeface="+mn-lt"/>
              </a:rPr>
              <a:t>η</a:t>
            </a:r>
            <a:r>
              <a:rPr lang="el-GR" sz="2000" dirty="0">
                <a:latin typeface="+mn-lt"/>
              </a:rPr>
              <a:t> ημέρα της εβδομάδας, 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ενώ έχουμε 12 Μαρτίου 2015…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Ο ακροδέκτης</a:t>
            </a:r>
            <a:r>
              <a:rPr lang="en-GB" sz="2000" dirty="0">
                <a:latin typeface="+mn-lt"/>
              </a:rPr>
              <a:t> SQW/OUT </a:t>
            </a:r>
            <a:r>
              <a:rPr lang="el-GR" sz="2000" dirty="0">
                <a:latin typeface="+mn-lt"/>
              </a:rPr>
              <a:t>να πάει στο λογικό επίπεδο </a:t>
            </a:r>
            <a:r>
              <a:rPr lang="en-GB" sz="2000" dirty="0">
                <a:latin typeface="+mn-lt"/>
              </a:rPr>
              <a:t>“1”.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Αποστολή ενός τετραγωνικού σήματος των </a:t>
            </a:r>
            <a:r>
              <a:rPr lang="en-GB" sz="2000" dirty="0">
                <a:latin typeface="+mn-lt"/>
              </a:rPr>
              <a:t>8192 Hz </a:t>
            </a:r>
            <a:r>
              <a:rPr lang="el-GR" sz="2000" dirty="0">
                <a:latin typeface="+mn-lt"/>
              </a:rPr>
              <a:t>στον ακροδέκτη</a:t>
            </a:r>
            <a:r>
              <a:rPr lang="en-GB" sz="2000" dirty="0">
                <a:latin typeface="+mn-lt"/>
              </a:rPr>
              <a:t> SQW/OUT</a:t>
            </a:r>
            <a:r>
              <a:rPr lang="el-GR" sz="2000" dirty="0">
                <a:latin typeface="+mn-lt"/>
              </a:rPr>
              <a:t>.</a:t>
            </a: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29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27271"/>
              </p:ext>
            </p:extLst>
          </p:nvPr>
        </p:nvGraphicFramePr>
        <p:xfrm>
          <a:off x="887503" y="2138765"/>
          <a:ext cx="7231460" cy="809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Αριθμός καταχωρητή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Δεκαδικό (σε </a:t>
                      </a:r>
                      <a:r>
                        <a:rPr lang="en-US" sz="1800" dirty="0">
                          <a:effectLst/>
                        </a:rPr>
                        <a:t>BCD)</a:t>
                      </a:r>
                      <a:r>
                        <a:rPr lang="el-GR" sz="1800" dirty="0">
                          <a:effectLst/>
                        </a:rPr>
                        <a:t>: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Δεκαδικό: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Δεκαεξαδικό: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3AE8905A-52D9-482D-8196-009D330FA9E4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53099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5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Οι τρέχοντες ελεγκτές περιλαμβάνουν κυκλώματα για την </a:t>
            </a:r>
            <a:r>
              <a:rPr lang="en-US" sz="2000" dirty="0">
                <a:latin typeface="+mn-lt"/>
              </a:rPr>
              <a:t>bit-</a:t>
            </a:r>
            <a:r>
              <a:rPr lang="el-GR" sz="2000" dirty="0">
                <a:latin typeface="+mn-lt"/>
              </a:rPr>
              <a:t>προς-</a:t>
            </a:r>
            <a:r>
              <a:rPr lang="en-US" sz="2000" dirty="0">
                <a:latin typeface="+mn-lt"/>
              </a:rPr>
              <a:t>bit </a:t>
            </a:r>
            <a:r>
              <a:rPr lang="el-GR" sz="2000" dirty="0">
                <a:latin typeface="+mn-lt"/>
              </a:rPr>
              <a:t>σειριακή επικοινωνία: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USART</a:t>
            </a:r>
            <a:endParaRPr lang="el-GR" sz="2000" dirty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SSP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dirty="0">
                <a:latin typeface="+mn-lt"/>
              </a:rPr>
              <a:t>Πρωτόκολλα επικοινωνίας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I2C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dirty="0"/>
              <a:t>Το</a:t>
            </a:r>
            <a:r>
              <a:rPr lang="en-GB" sz="2000" dirty="0"/>
              <a:t> 1-Wire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Εισαγωγή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1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Παραδείγματα Πλαισίων Πληροφοριών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Η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γράφει στο </a:t>
            </a:r>
            <a:r>
              <a:rPr lang="en-US" sz="2000" dirty="0">
                <a:latin typeface="+mn-lt"/>
              </a:rPr>
              <a:t>DS1307</a:t>
            </a:r>
            <a:r>
              <a:rPr lang="el-GR" sz="20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br>
              <a:rPr lang="el-GR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Η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διαβάζει από τον τρέχοντα καταχωρητή του </a:t>
            </a:r>
            <a:r>
              <a:rPr lang="en-US" sz="2000" dirty="0">
                <a:latin typeface="+mn-lt"/>
              </a:rPr>
              <a:t>DS1307</a:t>
            </a:r>
            <a:r>
              <a:rPr lang="el-GR" sz="20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30</a:t>
            </a:fld>
            <a:endParaRPr lang="el-GR" sz="1000" dirty="0"/>
          </a:p>
        </p:txBody>
      </p:sp>
      <p:pic>
        <p:nvPicPr>
          <p:cNvPr id="10" name="Imagen 8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 b="1"/>
          <a:stretch/>
        </p:blipFill>
        <p:spPr bwMode="auto">
          <a:xfrm>
            <a:off x="776613" y="2059328"/>
            <a:ext cx="7745506" cy="1578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8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/>
          <a:stretch/>
        </p:blipFill>
        <p:spPr bwMode="auto">
          <a:xfrm>
            <a:off x="838783" y="4606379"/>
            <a:ext cx="7621166" cy="1627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3B24D1C7-EE82-4E91-BD7C-D2062FBCD2BE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145728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397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Το Ρολόι Πραγματικού Χρόνου και Ημερολόγιο</a:t>
            </a:r>
            <a:r>
              <a:rPr lang="en-US" sz="2000" b="1" dirty="0"/>
              <a:t> DS1307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Παραδείγματα Πλαισίων Πληροφοριών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dirty="0">
                <a:latin typeface="+mn-lt"/>
              </a:rPr>
              <a:t>Η </a:t>
            </a:r>
            <a:r>
              <a:rPr lang="en-US" sz="2000" dirty="0">
                <a:latin typeface="+mn-lt"/>
              </a:rPr>
              <a:t>master </a:t>
            </a:r>
            <a:r>
              <a:rPr lang="el-GR" sz="2000" dirty="0">
                <a:latin typeface="+mn-lt"/>
              </a:rPr>
              <a:t>συσκευή διαβάζει από έναν προκαθορισμένο εσωτερικό καταχωρητή του </a:t>
            </a:r>
            <a:r>
              <a:rPr lang="en-US" sz="2000" dirty="0">
                <a:latin typeface="+mn-lt"/>
              </a:rPr>
              <a:t>DS1307</a:t>
            </a:r>
            <a:r>
              <a:rPr lang="el-GR" sz="20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31</a:t>
            </a:fld>
            <a:endParaRPr lang="el-GR" sz="1000" dirty="0"/>
          </a:p>
        </p:txBody>
      </p:sp>
      <p:pic>
        <p:nvPicPr>
          <p:cNvPr id="12" name="Imagen 8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"/>
          <a:stretch/>
        </p:blipFill>
        <p:spPr bwMode="auto">
          <a:xfrm>
            <a:off x="712694" y="2449748"/>
            <a:ext cx="7718612" cy="2269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05F0A2C7-9CE2-418F-A1D3-73A27CBED76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4243872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89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Βιβλιοθήκη του </a:t>
            </a:r>
            <a:r>
              <a:rPr lang="en-US" sz="2000" b="1" dirty="0"/>
              <a:t>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setRegister</a:t>
            </a:r>
            <a:r>
              <a:rPr lang="en-US" sz="2000" b="1" dirty="0"/>
              <a:t>()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 </a:t>
            </a:r>
            <a:r>
              <a:rPr lang="en-US" sz="2000" i="1" dirty="0" err="1"/>
              <a:t>setRegister</a:t>
            </a:r>
            <a:r>
              <a:rPr lang="en-US" sz="2000" i="1" dirty="0"/>
              <a:t>(n, value).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l-GR" sz="2000" dirty="0"/>
              <a:t>ο αριθμός του εσωτερικού καταχωρητή του </a:t>
            </a:r>
            <a:r>
              <a:rPr lang="en-US" sz="2000" dirty="0"/>
              <a:t>DS1307 </a:t>
            </a:r>
            <a:r>
              <a:rPr lang="el-GR" sz="2000" dirty="0"/>
              <a:t>στον οποίο θα γράψουμε </a:t>
            </a:r>
            <a:r>
              <a:rPr lang="en-US" sz="2000" dirty="0"/>
              <a:t>(</a:t>
            </a:r>
            <a:r>
              <a:rPr lang="el-GR" sz="2000" dirty="0"/>
              <a:t>από</a:t>
            </a:r>
            <a:r>
              <a:rPr lang="en-US" sz="2000" dirty="0"/>
              <a:t> 0 </a:t>
            </a:r>
            <a:r>
              <a:rPr lang="el-GR" sz="2000" dirty="0"/>
              <a:t>έως</a:t>
            </a:r>
            <a:r>
              <a:rPr lang="en-US" sz="2000" dirty="0"/>
              <a:t> 63)</a:t>
            </a:r>
            <a:r>
              <a:rPr lang="en-US" sz="2000" i="1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l-GR" sz="2000" dirty="0"/>
              <a:t>η τιμή την οποία θα αποθηκεύσουμε στον επιλεγμένο καταχωρητή </a:t>
            </a:r>
            <a:r>
              <a:rPr lang="en-US" sz="2000" dirty="0"/>
              <a:t>(</a:t>
            </a:r>
            <a:r>
              <a:rPr lang="el-GR" sz="2000" dirty="0"/>
              <a:t>από</a:t>
            </a:r>
            <a:r>
              <a:rPr lang="en-US" sz="2000" dirty="0"/>
              <a:t> 0 </a:t>
            </a:r>
            <a:r>
              <a:rPr lang="el-GR" sz="2000" dirty="0"/>
              <a:t>έως</a:t>
            </a:r>
            <a:r>
              <a:rPr lang="en-US" sz="2000" dirty="0"/>
              <a:t> 255)</a:t>
            </a:r>
            <a:r>
              <a:rPr lang="en-US" sz="2000" i="1" dirty="0"/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setBCDtoRegister</a:t>
            </a:r>
            <a:r>
              <a:rPr lang="en-US" sz="2000" b="1" dirty="0"/>
              <a:t>()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 </a:t>
            </a:r>
            <a:r>
              <a:rPr lang="en-US" sz="2000" b="1" dirty="0"/>
              <a:t>: </a:t>
            </a:r>
            <a:r>
              <a:rPr lang="en-US" sz="2000" i="1" dirty="0" err="1"/>
              <a:t>setBCDtoRegister</a:t>
            </a:r>
            <a:r>
              <a:rPr lang="en-US" sz="2000" i="1" dirty="0"/>
              <a:t> (n, value).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l-GR" sz="2000" dirty="0"/>
              <a:t>ο αριθμός του εσωτερικού καταχωρητή του </a:t>
            </a:r>
            <a:r>
              <a:rPr lang="en-US" sz="2000" dirty="0"/>
              <a:t>DS1307 </a:t>
            </a:r>
            <a:r>
              <a:rPr lang="el-GR" sz="2000" dirty="0"/>
              <a:t>στον οποίο θα γράψουμε </a:t>
            </a:r>
            <a:r>
              <a:rPr lang="en-US" sz="2000" dirty="0"/>
              <a:t>(</a:t>
            </a:r>
            <a:r>
              <a:rPr lang="el-GR" sz="2000" dirty="0"/>
              <a:t>από</a:t>
            </a:r>
            <a:r>
              <a:rPr lang="en-US" sz="2000" dirty="0"/>
              <a:t> 0 </a:t>
            </a:r>
            <a:r>
              <a:rPr lang="el-GR" sz="2000" dirty="0"/>
              <a:t>έως</a:t>
            </a:r>
            <a:r>
              <a:rPr lang="en-US" sz="2000" dirty="0"/>
              <a:t> 63)</a:t>
            </a:r>
            <a:r>
              <a:rPr lang="en-US" sz="2000" i="1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l-GR" sz="2000" i="1" dirty="0"/>
              <a:t>η </a:t>
            </a:r>
            <a:r>
              <a:rPr lang="en-US" sz="2000" dirty="0"/>
              <a:t>BCD</a:t>
            </a:r>
            <a:r>
              <a:rPr lang="el-GR" sz="2000" dirty="0"/>
              <a:t>-κωδικοποιημένη τιμή την οποία θα αποθηκεύσουμε στον επιλεγμένο καταχωρητή </a:t>
            </a:r>
            <a:r>
              <a:rPr lang="en-US" sz="2000" dirty="0"/>
              <a:t>(</a:t>
            </a:r>
            <a:r>
              <a:rPr lang="el-GR" sz="2000" dirty="0"/>
              <a:t>από</a:t>
            </a:r>
            <a:r>
              <a:rPr lang="en-US" sz="2000" dirty="0"/>
              <a:t> 0 </a:t>
            </a:r>
            <a:r>
              <a:rPr lang="el-GR" sz="2000" dirty="0"/>
              <a:t>έως</a:t>
            </a:r>
            <a:r>
              <a:rPr lang="en-US" sz="2000" dirty="0"/>
              <a:t> </a:t>
            </a:r>
            <a:r>
              <a:rPr lang="el-GR" sz="2000" dirty="0"/>
              <a:t>99</a:t>
            </a:r>
            <a:r>
              <a:rPr lang="en-US" sz="2000" dirty="0"/>
              <a:t>)</a:t>
            </a:r>
            <a:r>
              <a:rPr lang="en-US" sz="2000" i="1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32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760158F5-CE87-474A-A606-0CC86AFA4F2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174491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21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Βιβλιοθήκη του </a:t>
            </a:r>
            <a:r>
              <a:rPr lang="en-US" sz="2000" b="1" dirty="0"/>
              <a:t>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US" sz="2000" b="1" dirty="0" err="1"/>
              <a:t>getRegister</a:t>
            </a:r>
            <a:r>
              <a:rPr lang="en-US" sz="2000" b="1" dirty="0"/>
              <a:t>()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 </a:t>
            </a:r>
            <a:r>
              <a:rPr lang="en-US" sz="2000" i="1" dirty="0" err="1"/>
              <a:t>getRegister</a:t>
            </a:r>
            <a:r>
              <a:rPr lang="en-US" sz="2000" i="1" dirty="0"/>
              <a:t>(n).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l-GR" sz="2000" dirty="0"/>
              <a:t>ο αριθμός του εσωτερικού καταχωρητή του </a:t>
            </a:r>
            <a:r>
              <a:rPr lang="en-US" sz="2000" dirty="0"/>
              <a:t>DS1307 </a:t>
            </a:r>
            <a:r>
              <a:rPr lang="el-GR" sz="2000" dirty="0"/>
              <a:t>από τον οποίο θα διαβάσουμε </a:t>
            </a:r>
            <a:r>
              <a:rPr lang="en-US" sz="2000" dirty="0"/>
              <a:t>(</a:t>
            </a:r>
            <a:r>
              <a:rPr lang="el-GR" sz="2000" dirty="0"/>
              <a:t>από</a:t>
            </a:r>
            <a:r>
              <a:rPr lang="en-US" sz="2000" dirty="0"/>
              <a:t> 0 </a:t>
            </a:r>
            <a:r>
              <a:rPr lang="el-GR" sz="2000" dirty="0"/>
              <a:t>έως</a:t>
            </a:r>
            <a:r>
              <a:rPr lang="en-US" sz="2000" dirty="0"/>
              <a:t> 63)</a:t>
            </a:r>
            <a:r>
              <a:rPr lang="en-US" sz="2000" i="1" dirty="0"/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resume()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 </a:t>
            </a:r>
            <a:r>
              <a:rPr lang="en-US" sz="2000" b="1" dirty="0"/>
              <a:t>: </a:t>
            </a:r>
            <a:r>
              <a:rPr lang="en-US" sz="2000" i="1" dirty="0"/>
              <a:t>resume ().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standby()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 </a:t>
            </a:r>
            <a:r>
              <a:rPr lang="en-US" sz="2000" b="1" dirty="0"/>
              <a:t>: </a:t>
            </a:r>
            <a:r>
              <a:rPr lang="en-US" sz="2000" i="1" dirty="0"/>
              <a:t>standby ().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33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9478F7A1-1977-4E33-94AB-1D91629CE6E3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148677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5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Βιβλιοθήκη του </a:t>
            </a:r>
            <a:r>
              <a:rPr lang="en-US" sz="2000" b="1" dirty="0"/>
              <a:t>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getDate</a:t>
            </a:r>
            <a:r>
              <a:rPr lang="en-US" sz="2000" b="1" dirty="0"/>
              <a:t>()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 </a:t>
            </a:r>
            <a:r>
              <a:rPr lang="en-US" sz="2000" i="1" dirty="0" err="1"/>
              <a:t>getDate</a:t>
            </a:r>
            <a:r>
              <a:rPr lang="en-US" sz="2000" i="1" dirty="0"/>
              <a:t>(buffer).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buffer: </a:t>
            </a:r>
            <a:r>
              <a:rPr lang="el-GR" sz="2000" dirty="0"/>
              <a:t>Πίνακας </a:t>
            </a:r>
            <a:r>
              <a:rPr lang="en-US" sz="2000" dirty="0"/>
              <a:t>byte </a:t>
            </a:r>
            <a:r>
              <a:rPr lang="el-GR" sz="2000" dirty="0"/>
              <a:t>7 στοιχείων που περιέχει την ημερομηνία και ώρα που έχει αποθηκευτεί στο </a:t>
            </a:r>
            <a:r>
              <a:rPr lang="en-US" sz="2000" dirty="0"/>
              <a:t>DS1307: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34</a:t>
            </a:fld>
            <a:endParaRPr lang="el-GR" sz="1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23378"/>
              </p:ext>
            </p:extLst>
          </p:nvPr>
        </p:nvGraphicFramePr>
        <p:xfrm>
          <a:off x="1610418" y="2910828"/>
          <a:ext cx="707638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Θέση του πίνακα: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Περιγραφή: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δευτερόλεπτα</a:t>
                      </a:r>
                      <a:r>
                        <a:rPr lang="pt-PT" dirty="0"/>
                        <a:t> (0-59)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λεπτά</a:t>
                      </a:r>
                      <a:r>
                        <a:rPr lang="pt-PT" dirty="0"/>
                        <a:t> (0-59)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ώρες</a:t>
                      </a:r>
                      <a:r>
                        <a:rPr lang="pt-PT" dirty="0"/>
                        <a:t> (1-12 o 0-23)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ημέρα της εβδομάδας </a:t>
                      </a:r>
                      <a:r>
                        <a:rPr lang="en-US" dirty="0"/>
                        <a:t>(1-7)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ημέρα του μήνα </a:t>
                      </a:r>
                      <a:r>
                        <a:rPr lang="en-US" dirty="0"/>
                        <a:t>(1-31)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μήνας</a:t>
                      </a:r>
                      <a:r>
                        <a:rPr lang="pt-PT" dirty="0"/>
                        <a:t> (1-12)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buffer[6]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έτος</a:t>
                      </a:r>
                      <a:r>
                        <a:rPr lang="pt-PT" dirty="0"/>
                        <a:t> (0-99)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id="{3B32D10A-659C-4BA7-B11E-459C51BDCAE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3843543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6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Βιβλιοθήκη του</a:t>
            </a:r>
            <a:r>
              <a:rPr lang="en-US" sz="2000" b="1" dirty="0"/>
              <a:t> 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setSeconds</a:t>
            </a:r>
            <a:r>
              <a:rPr lang="en-GB" sz="2000" b="1" dirty="0"/>
              <a:t>()</a:t>
            </a:r>
            <a:r>
              <a:rPr lang="en-US" sz="2000" b="1" dirty="0"/>
              <a:t>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 </a:t>
            </a:r>
            <a:r>
              <a:rPr lang="en-US" sz="2000" i="1" dirty="0" err="1"/>
              <a:t>setSeconds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l-GR" sz="2000" i="1" dirty="0"/>
              <a:t>η </a:t>
            </a:r>
            <a:r>
              <a:rPr lang="el-GR" sz="2000" dirty="0"/>
              <a:t>νέα τιμή για τα δευτερόλεπτα, από </a:t>
            </a:r>
            <a:r>
              <a:rPr lang="en-US" sz="2000" dirty="0"/>
              <a:t>0 </a:t>
            </a:r>
            <a:r>
              <a:rPr lang="el-GR" sz="2000" dirty="0"/>
              <a:t>έως</a:t>
            </a:r>
            <a:r>
              <a:rPr lang="en-US" sz="2000" dirty="0"/>
              <a:t> 59.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setMinutes</a:t>
            </a:r>
            <a:r>
              <a:rPr lang="en-GB" sz="2000" b="1" dirty="0"/>
              <a:t>()</a:t>
            </a:r>
            <a:r>
              <a:rPr lang="en-US" sz="2000" b="1" dirty="0"/>
              <a:t>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 </a:t>
            </a:r>
            <a:r>
              <a:rPr lang="en-US" sz="2000" i="1" dirty="0" err="1"/>
              <a:t>setMinutes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l-GR" sz="2000" i="1" dirty="0"/>
              <a:t>η </a:t>
            </a:r>
            <a:r>
              <a:rPr lang="el-GR" sz="2000" dirty="0"/>
              <a:t>νέα τιμή για τα λεπτά, από </a:t>
            </a:r>
            <a:r>
              <a:rPr lang="en-US" sz="2000" dirty="0"/>
              <a:t>0 </a:t>
            </a:r>
            <a:r>
              <a:rPr lang="el-GR" sz="2000" dirty="0"/>
              <a:t>έως</a:t>
            </a:r>
            <a:r>
              <a:rPr lang="en-US" sz="2000" dirty="0"/>
              <a:t> 59.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setHours</a:t>
            </a:r>
            <a:r>
              <a:rPr lang="en-GB" sz="2000" b="1" dirty="0"/>
              <a:t>()</a:t>
            </a:r>
            <a:r>
              <a:rPr lang="en-US" sz="2000" b="1" dirty="0"/>
              <a:t>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 </a:t>
            </a:r>
            <a:r>
              <a:rPr lang="en-US" sz="2000" i="1" dirty="0" err="1"/>
              <a:t>setHours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l-GR" sz="2000" i="1" dirty="0"/>
              <a:t>η </a:t>
            </a:r>
            <a:r>
              <a:rPr lang="el-GR" sz="2000" dirty="0"/>
              <a:t>νέα τιμή για την ώρα, από </a:t>
            </a:r>
            <a:r>
              <a:rPr lang="en-US" sz="2000" dirty="0"/>
              <a:t>0 </a:t>
            </a:r>
            <a:r>
              <a:rPr lang="el-GR" sz="2000" dirty="0"/>
              <a:t>έως</a:t>
            </a:r>
            <a:r>
              <a:rPr lang="en-US" sz="2000" dirty="0"/>
              <a:t> </a:t>
            </a:r>
            <a:r>
              <a:rPr lang="el-GR" sz="2000" dirty="0"/>
              <a:t>12, ή από 0 έως 23</a:t>
            </a:r>
            <a:r>
              <a:rPr lang="en-US" sz="2000" dirty="0"/>
              <a:t>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35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6E42D219-074B-445F-B09E-599C9A429D6B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93783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92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Βιβλιοθήκη του</a:t>
            </a:r>
            <a:r>
              <a:rPr lang="en-US" sz="2000" b="1" dirty="0"/>
              <a:t> DS1307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setDow</a:t>
            </a:r>
            <a:r>
              <a:rPr lang="en-GB" sz="2000" b="1" dirty="0"/>
              <a:t>()</a:t>
            </a:r>
            <a:r>
              <a:rPr lang="en-US" sz="2000" b="1" dirty="0"/>
              <a:t>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</a:t>
            </a:r>
            <a:r>
              <a:rPr lang="en-US" sz="2000" b="1" dirty="0"/>
              <a:t>: </a:t>
            </a:r>
            <a:r>
              <a:rPr lang="en-US" sz="2000" i="1" dirty="0" err="1"/>
              <a:t>setDow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l-GR" sz="2000" i="1" dirty="0"/>
              <a:t>η </a:t>
            </a:r>
            <a:r>
              <a:rPr lang="el-GR" sz="2000" dirty="0"/>
              <a:t>νέα τιμή για την ημέρα της εβδομάδας, από 1 έως 7.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setData</a:t>
            </a:r>
            <a:r>
              <a:rPr lang="en-GB" sz="2000" b="1" dirty="0"/>
              <a:t>()</a:t>
            </a:r>
            <a:r>
              <a:rPr lang="en-US" sz="2000" b="1" dirty="0"/>
              <a:t>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 </a:t>
            </a:r>
            <a:r>
              <a:rPr lang="en-US" sz="2000" b="1" dirty="0"/>
              <a:t>: </a:t>
            </a:r>
            <a:r>
              <a:rPr lang="en-US" sz="2000" i="1" dirty="0" err="1"/>
              <a:t>setData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l-GR" sz="2000" i="1" dirty="0"/>
              <a:t>η </a:t>
            </a:r>
            <a:r>
              <a:rPr lang="el-GR" sz="2000" dirty="0"/>
              <a:t>νέα τιμή για την ημέρα του μήνα, από 1 έως 31.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setMonth</a:t>
            </a:r>
            <a:r>
              <a:rPr lang="en-GB" sz="2000" b="1" dirty="0"/>
              <a:t> ()</a:t>
            </a:r>
            <a:r>
              <a:rPr lang="en-US" sz="2000" b="1" dirty="0"/>
              <a:t>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 </a:t>
            </a:r>
            <a:r>
              <a:rPr lang="en-US" sz="2000" b="1" dirty="0"/>
              <a:t>: </a:t>
            </a:r>
            <a:r>
              <a:rPr lang="en-US" sz="2000" i="1" dirty="0" err="1"/>
              <a:t>setMonth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l-GR" sz="2000" i="1" dirty="0"/>
              <a:t>η </a:t>
            </a:r>
            <a:r>
              <a:rPr lang="el-GR" sz="2000" dirty="0"/>
              <a:t>νέα τιμή για τον μήνα, από 1 έως 12.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Η συνάρτηση</a:t>
            </a:r>
            <a:r>
              <a:rPr lang="en-US" sz="2000" b="1" dirty="0"/>
              <a:t> </a:t>
            </a:r>
            <a:r>
              <a:rPr lang="en-GB" sz="2000" b="1" dirty="0" err="1"/>
              <a:t>setYear</a:t>
            </a:r>
            <a:r>
              <a:rPr lang="en-GB" sz="2000" b="1" dirty="0"/>
              <a:t>()</a:t>
            </a:r>
            <a:r>
              <a:rPr lang="en-US" sz="2000" b="1" dirty="0"/>
              <a:t> 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Σύνταξη </a:t>
            </a:r>
            <a:r>
              <a:rPr lang="en-US" sz="2000" b="1" dirty="0"/>
              <a:t>: </a:t>
            </a:r>
            <a:r>
              <a:rPr lang="en-US" sz="2000" i="1" dirty="0" err="1"/>
              <a:t>setYear</a:t>
            </a:r>
            <a:r>
              <a:rPr lang="en-US" sz="2000" i="1" dirty="0"/>
              <a:t>(v).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l-GR" sz="2000" i="1" dirty="0"/>
              <a:t>η </a:t>
            </a:r>
            <a:r>
              <a:rPr lang="el-GR" sz="2000" dirty="0"/>
              <a:t>νέα τιμή για το έτος, από 0 έως 99.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36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681C0A79-3C7A-4A7D-BE1D-63CD96115E33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2706283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77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1: </a:t>
            </a:r>
            <a:r>
              <a:rPr lang="el-GR" sz="2000" b="1" dirty="0"/>
              <a:t>Η ΕΚΔΟΣΗ ΤΟΥ </a:t>
            </a:r>
            <a:r>
              <a:rPr lang="en-US" sz="2000" b="1" dirty="0"/>
              <a:t>FIRMWARE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Η έκδοση του </a:t>
            </a:r>
            <a:r>
              <a:rPr lang="en-US" sz="2000" dirty="0"/>
              <a:t>firmware </a:t>
            </a:r>
            <a:r>
              <a:rPr lang="el-GR" sz="2000" dirty="0"/>
              <a:t>που ελέγχει τον υπερηχητικό αισθητήρα αποστάσεων</a:t>
            </a:r>
            <a:r>
              <a:rPr lang="en-US" sz="2000" dirty="0"/>
              <a:t> SRF02 </a:t>
            </a:r>
            <a:r>
              <a:rPr lang="el-GR" sz="2000" dirty="0"/>
              <a:t>απεικονίζεται στην </a:t>
            </a:r>
            <a:r>
              <a:rPr lang="en-US" sz="2000" dirty="0"/>
              <a:t>LCD </a:t>
            </a:r>
            <a:r>
              <a:rPr lang="el-GR" sz="2000" dirty="0"/>
              <a:t>οθόνη.</a:t>
            </a:r>
            <a:endParaRPr lang="en-US" sz="2000" b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37</a:t>
            </a:fld>
            <a:endParaRPr lang="el-GR" sz="1000" dirty="0"/>
          </a:p>
        </p:txBody>
      </p:sp>
      <p:pic>
        <p:nvPicPr>
          <p:cNvPr id="9" name="Imagen 8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" y="1912488"/>
            <a:ext cx="6387353" cy="4523734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11020D14-9F1B-4FA5-A5EC-74F5E928FC7E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77914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5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1: </a:t>
            </a:r>
            <a:r>
              <a:rPr lang="el-GR" sz="2000" b="1" dirty="0"/>
              <a:t>Η ΕΚΔΟΣΗ ΤΟΥ</a:t>
            </a:r>
            <a:r>
              <a:rPr lang="en-US" sz="2000" b="1" dirty="0"/>
              <a:t> FIRMWARE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Στο </a:t>
            </a:r>
            <a:r>
              <a:rPr lang="en-US" sz="1800" dirty="0"/>
              <a:t>Arduino Uno, </a:t>
            </a:r>
            <a:r>
              <a:rPr lang="el-GR" sz="1800" dirty="0"/>
              <a:t>οι ακροδέκτες που αντιστοιχούν στις αναλογικές εισόδους</a:t>
            </a:r>
            <a:r>
              <a:rPr lang="en-US" sz="1800" dirty="0"/>
              <a:t> A5 </a:t>
            </a:r>
            <a:r>
              <a:rPr lang="el-GR" sz="1800" dirty="0"/>
              <a:t>και</a:t>
            </a:r>
            <a:r>
              <a:rPr lang="en-US" sz="1800" dirty="0"/>
              <a:t> A4 </a:t>
            </a:r>
            <a:r>
              <a:rPr lang="el-GR" sz="1800" dirty="0"/>
              <a:t>αντιστοιχούν επίσης και στα σήματα </a:t>
            </a:r>
            <a:r>
              <a:rPr lang="en-US" sz="1800" dirty="0"/>
              <a:t>SDA </a:t>
            </a:r>
            <a:r>
              <a:rPr lang="el-GR" sz="1800" dirty="0"/>
              <a:t>και </a:t>
            </a:r>
            <a:r>
              <a:rPr lang="en-US" sz="1800" dirty="0"/>
              <a:t>SCL</a:t>
            </a:r>
            <a:r>
              <a:rPr lang="el-GR" sz="1800" dirty="0"/>
              <a:t> του σειριακού διαύλου </a:t>
            </a:r>
            <a:r>
              <a:rPr lang="en-US" sz="1800" dirty="0"/>
              <a:t>I2C. </a:t>
            </a:r>
            <a:r>
              <a:rPr lang="el-GR" sz="1800" dirty="0"/>
              <a:t>Είναι συνδεδεμένοι στις </a:t>
            </a:r>
            <a:r>
              <a:rPr lang="en-US" sz="1800" dirty="0"/>
              <a:t>pull-up </a:t>
            </a:r>
            <a:r>
              <a:rPr lang="el-GR" sz="1800" dirty="0"/>
              <a:t>αντιστάσεις </a:t>
            </a:r>
            <a:r>
              <a:rPr lang="en-US" sz="1800" dirty="0"/>
              <a:t>R3 </a:t>
            </a:r>
            <a:r>
              <a:rPr lang="el-GR" sz="1800" dirty="0"/>
              <a:t>και </a:t>
            </a:r>
            <a:r>
              <a:rPr lang="en-US" sz="1800" dirty="0"/>
              <a:t>R4 </a:t>
            </a:r>
            <a:r>
              <a:rPr lang="el-GR" sz="1800" dirty="0"/>
              <a:t>και επίσης, στους ακροδέκτες </a:t>
            </a:r>
            <a:r>
              <a:rPr lang="en-US" sz="1800" dirty="0"/>
              <a:t>SCL </a:t>
            </a:r>
            <a:r>
              <a:rPr lang="el-GR" sz="1800" dirty="0"/>
              <a:t>και </a:t>
            </a:r>
            <a:r>
              <a:rPr lang="en-US" sz="1800" dirty="0"/>
              <a:t>SDA </a:t>
            </a:r>
            <a:r>
              <a:rPr lang="el-GR" sz="1800" dirty="0"/>
              <a:t>του αισθητήρα.</a:t>
            </a:r>
            <a:endParaRPr lang="en-US" sz="18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38</a:t>
            </a:fld>
            <a:endParaRPr lang="el-GR" sz="1000" dirty="0"/>
          </a:p>
        </p:txBody>
      </p:sp>
      <p:pic>
        <p:nvPicPr>
          <p:cNvPr id="10" name="Imagen 8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66" y="2499479"/>
            <a:ext cx="2795868" cy="361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88998AF8-0DA6-4472-8C41-943770BAA968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2528636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9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2: </a:t>
            </a:r>
            <a:r>
              <a:rPr lang="el-GR" sz="2000" b="1" dirty="0"/>
              <a:t>ΑΠΟΣΤΑΣΗ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Η οθόνη θα απεικονίσει την απόσταση σε εκατοστά ανάμεσα στον αισθητήρα και ένα αντικείμενο:</a:t>
            </a:r>
            <a:endParaRPr lang="en-US" sz="2000" b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i="1" dirty="0"/>
              <a:t>Βήμα</a:t>
            </a:r>
            <a:r>
              <a:rPr lang="en-US" sz="2000" i="1" dirty="0"/>
              <a:t> 1: </a:t>
            </a:r>
            <a:r>
              <a:rPr lang="el-GR" sz="2000" dirty="0"/>
              <a:t>Η επικοινωνία με τον αισθητήρα (</a:t>
            </a:r>
            <a:r>
              <a:rPr lang="en-US" sz="2000" dirty="0"/>
              <a:t>slave)</a:t>
            </a:r>
            <a:r>
              <a:rPr lang="el-GR" sz="2000" dirty="0"/>
              <a:t> </a:t>
            </a:r>
            <a:r>
              <a:rPr lang="en-US" sz="2000" dirty="0"/>
              <a:t>SRF02 </a:t>
            </a:r>
            <a:r>
              <a:rPr lang="el-GR" sz="2000" dirty="0"/>
              <a:t>εγκαθιδρύεται με την εγγραφή της τιμής «81» στον καταχωρητή «0». Η εντολή αυτή, εκκινεί τη μέτρηση της απόστασης σε εκατοστά.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Step 2: </a:t>
            </a:r>
            <a:r>
              <a:rPr lang="el-GR" sz="2000" dirty="0"/>
              <a:t>Κύκλος αναμονής. Ο αισθητήρας </a:t>
            </a:r>
            <a:r>
              <a:rPr lang="en-US" sz="2000" dirty="0"/>
              <a:t>SRF02 </a:t>
            </a:r>
            <a:r>
              <a:rPr lang="el-GR" sz="2000" dirty="0"/>
              <a:t>απαιτεί κατ’ ελάχιστο </a:t>
            </a:r>
            <a:r>
              <a:rPr lang="en-US" sz="2000" dirty="0"/>
              <a:t>65 mS </a:t>
            </a:r>
            <a:r>
              <a:rPr lang="el-GR" sz="2000" dirty="0"/>
              <a:t>για να ολοκληρώσει τη μέτρηση</a:t>
            </a:r>
            <a:r>
              <a:rPr lang="en-US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Step 3: </a:t>
            </a:r>
            <a:r>
              <a:rPr lang="el-GR" sz="2000" dirty="0"/>
              <a:t>Επιλέγεται, από τον 1</a:t>
            </a:r>
            <a:r>
              <a:rPr lang="el-GR" sz="2000" baseline="30000" dirty="0"/>
              <a:t>ο</a:t>
            </a:r>
            <a:r>
              <a:rPr lang="el-GR" sz="2000" dirty="0"/>
              <a:t> καταχωρητή, η τιμή της μέτρησης. Το πιο σημαντικό </a:t>
            </a:r>
            <a:r>
              <a:rPr lang="en-US" sz="2000" dirty="0"/>
              <a:t>byte </a:t>
            </a:r>
            <a:r>
              <a:rPr lang="el-GR" sz="2000" dirty="0"/>
              <a:t>έχει αποθηκευτεί στον καταχωρητή 2, ενώ το λιγότερο σημαντικό </a:t>
            </a:r>
            <a:r>
              <a:rPr lang="en-US" sz="2000" dirty="0"/>
              <a:t>byte, </a:t>
            </a:r>
            <a:r>
              <a:rPr lang="el-GR" sz="2000" dirty="0"/>
              <a:t>στον καταχωρητή 3.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39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3BDDC141-FE7F-4A9C-8855-867D44E3BC36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132475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63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Αναπτύχθηκε από την</a:t>
            </a:r>
            <a:r>
              <a:rPr lang="en-US" sz="2000" dirty="0">
                <a:latin typeface="+mn-lt"/>
              </a:rPr>
              <a:t> Philips </a:t>
            </a:r>
            <a:r>
              <a:rPr lang="el-GR" sz="2000" dirty="0">
                <a:latin typeface="+mn-lt"/>
              </a:rPr>
              <a:t>στη δεκαετία του ‘</a:t>
            </a:r>
            <a:r>
              <a:rPr lang="en-US" sz="2000" dirty="0">
                <a:latin typeface="+mn-lt"/>
              </a:rPr>
              <a:t>90 </a:t>
            </a:r>
            <a:r>
              <a:rPr lang="el-GR" sz="2000" dirty="0">
                <a:latin typeface="+mn-lt"/>
              </a:rPr>
              <a:t>για τη διασύνδεση ολοκληρωμένων κυκλωμάτων εντός ηλεκτρονικών συσκευών.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Πλέον χρησιμοποιείται ευρέως.</a:t>
            </a:r>
            <a:endParaRPr lang="en-GB" sz="2000" dirty="0"/>
          </a:p>
          <a:p>
            <a:pPr marL="269875" indent="-269875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i="1" dirty="0">
                <a:latin typeface="+mn-lt"/>
              </a:rPr>
              <a:t>Περισσότερες πληροφορίες</a:t>
            </a:r>
            <a:r>
              <a:rPr lang="en-GB" sz="2000" i="1" dirty="0">
                <a:latin typeface="+mn-lt"/>
              </a:rPr>
              <a:t>: </a:t>
            </a:r>
            <a:r>
              <a:rPr lang="el-GR" sz="2000" i="1" dirty="0">
                <a:latin typeface="+mn-lt"/>
              </a:rPr>
              <a:t>	</a:t>
            </a:r>
            <a:r>
              <a:rPr lang="en-US" sz="1800" i="1" dirty="0">
                <a:latin typeface="+mn-lt"/>
              </a:rPr>
              <a:t>http://www.nxp.com/products/interface_and_connectivity/i2c/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Το Πρωτόκολλο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92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3: </a:t>
            </a:r>
            <a:r>
              <a:rPr lang="el-GR" sz="2000" b="1" dirty="0"/>
              <a:t>ΠΕΡΙΣΣΟΤΕΡΕΣ ΜΕΤΡΗΣΕΙΣ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Ο αισθητήρας</a:t>
            </a:r>
            <a:r>
              <a:rPr lang="en-GB" sz="2000" dirty="0"/>
              <a:t> </a:t>
            </a:r>
            <a:r>
              <a:rPr lang="en-US" sz="2000" dirty="0"/>
              <a:t>SRF02 </a:t>
            </a:r>
            <a:r>
              <a:rPr lang="el-GR" sz="2000" dirty="0"/>
              <a:t>θα παρέχει αποτελέσματα σε εκατοστά, ίντσες και μ</a:t>
            </a:r>
            <a:r>
              <a:rPr lang="en-US" sz="2000" dirty="0"/>
              <a:t>s, </a:t>
            </a:r>
            <a:r>
              <a:rPr lang="el-GR" sz="2000" dirty="0"/>
              <a:t>τα οποία και θα προβληθούν στην </a:t>
            </a:r>
            <a:r>
              <a:rPr lang="en-US" sz="2000" dirty="0"/>
              <a:t>LCD </a:t>
            </a:r>
            <a:r>
              <a:rPr lang="el-GR" sz="2000" dirty="0"/>
              <a:t>οθόνη.</a:t>
            </a:r>
            <a:endParaRPr lang="en-US" sz="2000" b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medir</a:t>
            </a:r>
            <a:r>
              <a:rPr lang="en-US" sz="2000" i="1" dirty="0"/>
              <a:t>(cm): </a:t>
            </a:r>
            <a:r>
              <a:rPr lang="el-GR" sz="2000" dirty="0"/>
              <a:t>Εκτελεί τη μέτρηση σε εκατοστά</a:t>
            </a:r>
            <a:r>
              <a:rPr lang="en-US" sz="2000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medir</a:t>
            </a:r>
            <a:r>
              <a:rPr lang="en-US" sz="2000" i="1" dirty="0"/>
              <a:t>(in): </a:t>
            </a:r>
            <a:r>
              <a:rPr lang="el-GR" sz="2000" dirty="0"/>
              <a:t>Εκτελεί τη μέτρηση σε ίντσες.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/>
              <a:t>medir</a:t>
            </a:r>
            <a:r>
              <a:rPr lang="en-US" sz="2000" i="1" dirty="0"/>
              <a:t>(</a:t>
            </a:r>
            <a:r>
              <a:rPr lang="en-US" sz="2000" i="1" dirty="0" err="1"/>
              <a:t>uS</a:t>
            </a:r>
            <a:r>
              <a:rPr lang="en-US" sz="2000" i="1" dirty="0"/>
              <a:t>): </a:t>
            </a:r>
            <a:r>
              <a:rPr lang="el-GR" sz="2000" dirty="0"/>
              <a:t>Εκτελεί τη μέτρηση σε μ</a:t>
            </a:r>
            <a:r>
              <a:rPr lang="en-US" sz="2000" dirty="0"/>
              <a:t>s.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dirty="0"/>
              <a:t>Παρατηρείστε το απόσπασμα από το πρόγραμμα</a:t>
            </a:r>
            <a:r>
              <a:rPr lang="en-US" sz="2000" dirty="0"/>
              <a:t>: 	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measure(in);   				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</a:t>
            </a:r>
            <a:r>
              <a:rPr lang="en-US" sz="2000" dirty="0" err="1"/>
              <a:t>lcd.setCursor</a:t>
            </a:r>
            <a:r>
              <a:rPr lang="en-US" sz="2000" dirty="0"/>
              <a:t>(13,0);    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n=</a:t>
            </a:r>
            <a:r>
              <a:rPr lang="en-US" sz="2000" dirty="0" err="1"/>
              <a:t>lcd.print</a:t>
            </a:r>
            <a:r>
              <a:rPr lang="en-US" sz="2000" dirty="0"/>
              <a:t>(distance); 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for(n; n&lt;3; n++)       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</a:t>
            </a:r>
            <a:r>
              <a:rPr lang="en-US" sz="2000" dirty="0" err="1"/>
              <a:t>lcd.print</a:t>
            </a:r>
            <a:r>
              <a:rPr lang="en-US" sz="2000" dirty="0"/>
              <a:t>(" "); 	//</a:t>
            </a:r>
            <a:r>
              <a:rPr lang="el-GR" sz="2000" dirty="0"/>
              <a:t>Ολοκλήρωση με κενό διάστημα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40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9F7F9C1C-0FBB-40C5-B479-9D248701119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362621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31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4: </a:t>
            </a:r>
            <a:r>
              <a:rPr lang="el-GR" sz="2000" b="1" dirty="0"/>
              <a:t>ΣΥΣΤΗΜΑ ΑΠΟΦΥΓΗΣ ΣΥΓΚΡΟΥΣΗΣ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Ανίχνευση της απόστασης ανάμεσα στον αισθητήρα </a:t>
            </a:r>
            <a:r>
              <a:rPr lang="en-US" sz="1800" dirty="0"/>
              <a:t>SRF02 </a:t>
            </a:r>
            <a:r>
              <a:rPr lang="el-GR" sz="1800" dirty="0"/>
              <a:t>και ένα αντικείμενο, ή εμπόδιο. Όσο το αντικείμενο πλησιάζει κοντύτερα και ικανοποιεί τα κριτήρια ελαχίστων αποστάσεων που έχουν τεθεί, ο πιεζοηλεκτρικός βομβητής που είναι συνδεδεμένος στην έξοδο </a:t>
            </a:r>
            <a:r>
              <a:rPr lang="en-US" sz="1800" dirty="0"/>
              <a:t>D13, </a:t>
            </a:r>
            <a:r>
              <a:rPr lang="el-GR" sz="1800" dirty="0"/>
              <a:t>αρχίζει να εκπέμπει προειδοποιητικό ηχητικό σήμα σε διαφορετικές συχνότητες.</a:t>
            </a:r>
            <a:endParaRPr lang="en-US" sz="18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5: </a:t>
            </a:r>
            <a:r>
              <a:rPr lang="el-GR" sz="2000" b="1" dirty="0"/>
              <a:t>ΜΕΤΡΗΤΗΣ ΤΑΧΥΤΗΤΑΣ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Αυτή η άσκηση είναι καθαρά πειραματική. Ενώ δεν είναι εύκολο να εγγυηθεί η ακρίβειά της, θα σας δώσει μία ιδέα για το πως λειτουργούν τα συστήματα μέτρησης ταχύτητας.</a:t>
            </a:r>
            <a:endParaRPr lang="en-US" sz="18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41</a:t>
            </a:fld>
            <a:endParaRPr lang="el-GR" sz="1000" dirty="0"/>
          </a:p>
        </p:txBody>
      </p:sp>
      <p:pic>
        <p:nvPicPr>
          <p:cNvPr id="9" name="Imagen 9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92" y="4596927"/>
            <a:ext cx="4274443" cy="1893887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FECEEE46-0262-4D10-A341-F818C23EB2E8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3242397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7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6: </a:t>
            </a:r>
            <a:r>
              <a:rPr lang="el-GR" sz="2000" b="1" dirty="0"/>
              <a:t>ΕΡΓΑΛΕΙΟ ΜΕΤΡΗΣΗΣ ΑΠΟΣΤΑΣΗΣ</a:t>
            </a:r>
            <a:endParaRPr lang="en-US" sz="2000" b="1" dirty="0"/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Αυτά τα εργαλεία χρησιμοποιούν υπερήχους ή </a:t>
            </a:r>
            <a:r>
              <a:rPr lang="en-US" sz="1800" dirty="0"/>
              <a:t>laser </a:t>
            </a:r>
            <a:r>
              <a:rPr lang="el-GR" sz="1800" dirty="0"/>
              <a:t>για να μετρήσουν αποστάσεις. Σε αυτή την περίπτωση, φυσικά, θα χρησιμοποιήσουμε τον </a:t>
            </a:r>
            <a:r>
              <a:rPr lang="en-US" sz="1800" dirty="0"/>
              <a:t>SRF02. </a:t>
            </a:r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42</a:t>
            </a:fld>
            <a:endParaRPr lang="el-GR" sz="1000" dirty="0"/>
          </a:p>
        </p:txBody>
      </p:sp>
      <p:pic>
        <p:nvPicPr>
          <p:cNvPr id="10" name="Imagen 9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42" y="2540051"/>
            <a:ext cx="4495381" cy="3584459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C0541EDC-E16E-4EB8-A605-46BBF2C43F8E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2935603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1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7: </a:t>
            </a:r>
            <a:r>
              <a:rPr lang="el-GR" sz="2000" b="1" dirty="0"/>
              <a:t>ΡΟΛΟΪ ΠΡΑΓΜΑΤΙΚΟΥ ΧΡΟΝΟΥ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Διαβάστε τους πρώτους επτά εσωτερικούς καταχωρητές ώστε να μπορέσετε να απεικονίσετε στην οθόνη </a:t>
            </a:r>
            <a:r>
              <a:rPr lang="en-US" sz="2000" dirty="0"/>
              <a:t> </a:t>
            </a:r>
            <a:r>
              <a:rPr lang="el-GR" sz="2000" dirty="0"/>
              <a:t>την τρέχουσα ώρα, λεπτό και δευτερόλεπτο.</a:t>
            </a:r>
            <a:r>
              <a:rPr lang="en-US" sz="2000" b="1" dirty="0"/>
              <a:t> 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43</a:t>
            </a:fld>
            <a:endParaRPr lang="el-GR" sz="1000" dirty="0"/>
          </a:p>
        </p:txBody>
      </p:sp>
      <p:pic>
        <p:nvPicPr>
          <p:cNvPr id="11" name="Imagen 9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53054"/>
            <a:ext cx="5064369" cy="3872684"/>
          </a:xfrm>
          <a:prstGeom prst="rect">
            <a:avLst/>
          </a:prstGeom>
        </p:spPr>
      </p:pic>
      <p:pic>
        <p:nvPicPr>
          <p:cNvPr id="12" name="Imagen 9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85" y="2453054"/>
            <a:ext cx="2914650" cy="1247775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3603AFB6-DA60-465B-AB38-79550F81456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2003424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8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ΠΑΡΑΔΕΙΓΜΑ</a:t>
            </a:r>
            <a:r>
              <a:rPr lang="en-US" sz="2000" b="1" dirty="0">
                <a:latin typeface="+mj-lt"/>
              </a:rPr>
              <a:t> 8: </a:t>
            </a:r>
            <a:r>
              <a:rPr lang="el-GR" sz="2000" b="1" dirty="0">
                <a:latin typeface="+mj-lt"/>
              </a:rPr>
              <a:t>ΡΟΛΟΙ ΚΑΙ ΗΜΕΡΟΛΟΓΙΟ (ΜΕΡΟΣ 1)</a:t>
            </a:r>
            <a:endParaRPr lang="en-US" sz="2000" b="1" dirty="0">
              <a:latin typeface="+mj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j-lt"/>
              </a:rPr>
              <a:t>Αυτή η άσκηση είναι η συνέχεια της προηγούμενης: η ημερομηνία και η ώρα απεικονίζονται στην </a:t>
            </a:r>
            <a:r>
              <a:rPr lang="en-US" sz="2000" dirty="0">
                <a:latin typeface="+mj-lt"/>
              </a:rPr>
              <a:t>LCD </a:t>
            </a:r>
            <a:r>
              <a:rPr lang="el-GR" sz="2000" dirty="0">
                <a:latin typeface="+mj-lt"/>
              </a:rPr>
              <a:t>οθόνη. Δύο νέες συναρτήσεις έχουν δημιουργηθεί για την επίτευξη αυτού: η </a:t>
            </a:r>
            <a:r>
              <a:rPr lang="en-US" sz="2000" dirty="0" err="1">
                <a:latin typeface="+mj-lt"/>
              </a:rPr>
              <a:t>visuDate</a:t>
            </a:r>
            <a:r>
              <a:rPr lang="en-US" sz="2000" dirty="0">
                <a:latin typeface="+mj-lt"/>
              </a:rPr>
              <a:t>() </a:t>
            </a:r>
            <a:r>
              <a:rPr lang="el-GR" sz="2000" dirty="0">
                <a:latin typeface="+mj-lt"/>
              </a:rPr>
              <a:t>και η </a:t>
            </a:r>
            <a:r>
              <a:rPr lang="en-US" sz="2000" dirty="0" err="1">
                <a:latin typeface="+mj-lt"/>
              </a:rPr>
              <a:t>visuTime</a:t>
            </a:r>
            <a:r>
              <a:rPr lang="en-US" sz="2000" dirty="0">
                <a:latin typeface="+mj-lt"/>
              </a:rPr>
              <a:t>()</a:t>
            </a:r>
            <a:r>
              <a:rPr lang="en-GB" sz="2000" dirty="0">
                <a:latin typeface="+mj-lt"/>
              </a:rPr>
              <a:t>.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Πιθανώς να σας φανούν χρήσιμες και σε μελλοντικά </a:t>
            </a:r>
            <a:r>
              <a:rPr lang="en-US" sz="2000" dirty="0">
                <a:latin typeface="+mj-lt"/>
              </a:rPr>
              <a:t>project.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j-lt"/>
              </a:rPr>
              <a:t> </a:t>
            </a:r>
            <a:endParaRPr lang="en-US" sz="2000" dirty="0">
              <a:latin typeface="+mj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>
              <a:latin typeface="+mj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>
              <a:latin typeface="+mj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j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j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j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44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D9FC9D84-2A27-4C33-8558-E06162D5897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3587222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23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ΠΑΡΑΔΕΙΓΜΑ</a:t>
            </a:r>
            <a:r>
              <a:rPr lang="en-US" sz="2000" b="1" dirty="0"/>
              <a:t> 9: </a:t>
            </a:r>
            <a:r>
              <a:rPr lang="el-GR" sz="2000" b="1" dirty="0"/>
              <a:t>ΡΟΛΟΙ ΚΑΙ ΗΜΕΡΟΛΟΓΙΟ (ΜΕΡΟΣ 2)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Αυτό το παράδειγμα χρησιμοποιεί τις συναρτήσεις </a:t>
            </a:r>
            <a:r>
              <a:rPr lang="en-US" sz="1800" dirty="0" err="1"/>
              <a:t>visuDate</a:t>
            </a:r>
            <a:r>
              <a:rPr lang="en-US" sz="1800" dirty="0"/>
              <a:t>() </a:t>
            </a:r>
            <a:r>
              <a:rPr lang="el-GR" sz="1800" dirty="0"/>
              <a:t>και </a:t>
            </a:r>
            <a:r>
              <a:rPr lang="en-US" sz="1800" dirty="0"/>
              <a:t> </a:t>
            </a:r>
            <a:r>
              <a:rPr lang="en-US" sz="1800" dirty="0" err="1"/>
              <a:t>visuTime</a:t>
            </a:r>
            <a:r>
              <a:rPr lang="en-US" sz="1800" dirty="0"/>
              <a:t>() </a:t>
            </a:r>
            <a:r>
              <a:rPr lang="el-GR" sz="1800" dirty="0"/>
              <a:t>που κατασκευάσαμε προηγουμένως για να δημιουργήσει ένα ρολόι πραγματικού χρόνου και ημερολόγιο. Σε αυτή την περίπτωση όμως, μπορείτε να τροποποιήσετε και οποιαδήποτε επιπλέον πληροφορία, όπως: την ημέρα της εβδομάδας, την ημέρα του μήνα, το μήνα, το έτος, τη ώρα και τα λεπτά.</a:t>
            </a:r>
            <a:r>
              <a:rPr lang="en-US" sz="1800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45</a:t>
            </a:fld>
            <a:endParaRPr lang="el-GR" sz="1000" dirty="0"/>
          </a:p>
        </p:txBody>
      </p:sp>
      <p:pic>
        <p:nvPicPr>
          <p:cNvPr id="13" name="Imagen 9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068590"/>
            <a:ext cx="3948124" cy="3287760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C21074DB-6770-41BC-9794-DA9FE5BE7124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3769586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693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ΠΑΡΑΔΕΙΓΜΑ</a:t>
            </a:r>
            <a:r>
              <a:rPr lang="en-US" sz="2000" b="1" dirty="0">
                <a:latin typeface="+mj-lt"/>
              </a:rPr>
              <a:t> 10: </a:t>
            </a:r>
            <a:r>
              <a:rPr lang="el-GR" sz="2000" b="1" dirty="0">
                <a:latin typeface="+mj-lt"/>
              </a:rPr>
              <a:t>ΠΙΝΑΚΑΣ ΑΝΑΚΟΙΝΩΣΕΩΝ</a:t>
            </a:r>
            <a:endParaRPr lang="en-US" sz="2000" b="1" dirty="0">
              <a:latin typeface="+mj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j-lt"/>
              </a:rPr>
              <a:t>Θα πάρουμε την τρέχουσα ημερομηνία και ώρα από το </a:t>
            </a:r>
            <a:r>
              <a:rPr lang="en-US" sz="2000" dirty="0">
                <a:latin typeface="+mj-lt"/>
              </a:rPr>
              <a:t>DS1307</a:t>
            </a:r>
            <a:r>
              <a:rPr lang="el-GR" sz="2000" dirty="0">
                <a:latin typeface="+mj-lt"/>
              </a:rPr>
              <a:t> χρησιμοποιώντας το  </a:t>
            </a:r>
            <a:r>
              <a:rPr lang="en-US" sz="2000" dirty="0">
                <a:latin typeface="+mj-lt"/>
              </a:rPr>
              <a:t>I2C </a:t>
            </a:r>
            <a:r>
              <a:rPr lang="el-GR" sz="2000" dirty="0">
                <a:latin typeface="+mj-lt"/>
              </a:rPr>
              <a:t>πρωτόκολλο. Επιπλέον, θα επικοινωνήσουμε με το </a:t>
            </a:r>
            <a:r>
              <a:rPr lang="en-US" sz="2000" dirty="0">
                <a:latin typeface="+mj-lt"/>
              </a:rPr>
              <a:t>DHT11 </a:t>
            </a:r>
            <a:r>
              <a:rPr lang="el-GR" sz="2000" dirty="0">
                <a:latin typeface="+mj-lt"/>
              </a:rPr>
              <a:t>αισθητήριο υγρασίας –που είδαμε στην προηγούμενη ενότητα- για να διαβάσουμε την σχετική υγρασία και θερμοκρασία του χώρου με χρήση του πρωτοκόλλου 1-</a:t>
            </a:r>
            <a:r>
              <a:rPr lang="en-US" sz="2000" dirty="0">
                <a:latin typeface="+mj-lt"/>
              </a:rPr>
              <a:t>wire.</a:t>
            </a:r>
            <a:endParaRPr lang="el-GR" sz="2000" dirty="0">
              <a:latin typeface="+mj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j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ΠΑΡΑΔΕΙΓΜΑ</a:t>
            </a:r>
            <a:r>
              <a:rPr lang="en-US" sz="2000" b="1" dirty="0">
                <a:latin typeface="+mj-lt"/>
              </a:rPr>
              <a:t> 11: </a:t>
            </a:r>
            <a:r>
              <a:rPr lang="el-GR" sz="2000" b="1" dirty="0">
                <a:latin typeface="+mj-lt"/>
              </a:rPr>
              <a:t>ΠΙΝΑΚΑΣ ΑΝΑΚΟΙΝΩΣΕΩΝ</a:t>
            </a:r>
            <a:endParaRPr lang="en-US" sz="2000" b="1" dirty="0">
              <a:latin typeface="+mj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dirty="0">
                <a:latin typeface="+mj-lt"/>
              </a:rPr>
              <a:t>Αποστέλλει τιμές για την ημερομηνία, ώρα, υγρασία και θερμοκρασία ανά τακτά διαστήματα, χρησιμοποιώντας σειριακή επικοινωνία.</a:t>
            </a:r>
            <a:endParaRPr lang="en-US" sz="2000" i="1" dirty="0">
              <a:latin typeface="+mj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>
              <a:latin typeface="+mj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j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j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>
              <a:latin typeface="+mj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j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46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55EF35D4-8782-4FCB-9079-2C110F8DE0C9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 </a:t>
            </a:r>
            <a:r>
              <a:rPr lang="en-US" dirty="0"/>
              <a:t>I2C – </a:t>
            </a:r>
            <a:r>
              <a:rPr lang="el-GR" dirty="0"/>
              <a:t>Ενότητα Εξάσκησης</a:t>
            </a:r>
          </a:p>
        </p:txBody>
      </p:sp>
    </p:spTree>
    <p:extLst>
      <p:ext uri="{BB962C8B-B14F-4D97-AF65-F5344CB8AC3E}">
        <p14:creationId xmlns:p14="http://schemas.microsoft.com/office/powerpoint/2010/main" val="2398588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13 </a:t>
            </a:r>
            <a:r>
              <a:rPr lang="el-GR" sz="3600" b="1" dirty="0">
                <a:solidFill>
                  <a:prstClr val="white"/>
                </a:solidFill>
              </a:rPr>
              <a:t>– Ο ΔΙΑΥΛΟΣ </a:t>
            </a:r>
            <a:r>
              <a:rPr lang="en-GB" sz="3600" b="1" dirty="0"/>
              <a:t>I2C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Σας ευχαριστώ!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1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i="1" dirty="0">
                <a:latin typeface="+mn-lt"/>
              </a:rPr>
              <a:t>Σύστημα επικοινωνίας το οποίο μεταφέρει δεδομένα ανάμεσα σε εξαρτήματα εντός ενός υπολογιστή, ή ανάμεσα σε υπολογιστές.</a:t>
            </a:r>
            <a:endParaRPr lang="en-US" sz="2000" i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i="1" dirty="0">
                <a:latin typeface="+mn-lt"/>
              </a:rPr>
              <a:t>Χρησιμοποιεί μόνο δύο σήματα –ή ακροδέκτες- για την ανταλλαγή πληροφορίας.</a:t>
            </a:r>
            <a:endParaRPr lang="en-US" sz="2000" i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pic>
        <p:nvPicPr>
          <p:cNvPr id="9" name="Imagen 2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35" y="2629463"/>
            <a:ext cx="5353664" cy="159907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48966"/>
              </p:ext>
            </p:extLst>
          </p:nvPr>
        </p:nvGraphicFramePr>
        <p:xfrm>
          <a:off x="736791" y="4325117"/>
          <a:ext cx="7559150" cy="205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878">
                <a:tc>
                  <a:txBody>
                    <a:bodyPr/>
                    <a:lstStyle/>
                    <a:p>
                      <a:r>
                        <a:rPr lang="el-GR" dirty="0"/>
                        <a:t>ΟΝΟΜΑ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ΠΕΡΙΓΡΑΦΗ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78">
                <a:tc>
                  <a:txBody>
                    <a:bodyPr/>
                    <a:lstStyle/>
                    <a:p>
                      <a:r>
                        <a:rPr lang="pt-PT" dirty="0"/>
                        <a:t>SCL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Σήμα ρολογιού</a:t>
                      </a:r>
                      <a:r>
                        <a:rPr lang="en-US" dirty="0"/>
                        <a:t>. </a:t>
                      </a:r>
                      <a:r>
                        <a:rPr lang="el-GR" dirty="0"/>
                        <a:t>Για τη μεριά του </a:t>
                      </a:r>
                      <a:r>
                        <a:rPr lang="en-US" dirty="0"/>
                        <a:t>master, </a:t>
                      </a:r>
                      <a:r>
                        <a:rPr lang="el-GR" dirty="0"/>
                        <a:t>είναι πάντα έξοδος, ενώ είναι είσοδος για τη </a:t>
                      </a:r>
                      <a:r>
                        <a:rPr lang="en-US" dirty="0"/>
                        <a:t>slave </a:t>
                      </a:r>
                      <a:r>
                        <a:rPr lang="el-GR" dirty="0"/>
                        <a:t>συσκευή.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78">
                <a:tc>
                  <a:txBody>
                    <a:bodyPr/>
                    <a:lstStyle/>
                    <a:p>
                      <a:r>
                        <a:rPr lang="pt-PT" dirty="0"/>
                        <a:t>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Σήμα σειριακών δεδομένων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αμφίδρομη επικοινωνία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Τα δεδομένα μπορούν να μεταφερθούν από το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master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στο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slave,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ή και αντίστροφα.</a:t>
                      </a:r>
                      <a:endParaRPr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83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680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i="1" dirty="0">
                <a:latin typeface="+mn-lt"/>
              </a:rPr>
              <a:t>Χρησιμοποιεί μόνο δύο σήματα για να μεταφέρει δεδομένα: το </a:t>
            </a:r>
            <a:r>
              <a:rPr lang="en-US" sz="1800" i="1" dirty="0">
                <a:latin typeface="+mn-lt"/>
              </a:rPr>
              <a:t>SCL</a:t>
            </a:r>
            <a:r>
              <a:rPr lang="el-GR" sz="1800" i="1" dirty="0">
                <a:latin typeface="+mn-lt"/>
              </a:rPr>
              <a:t> (ρολόι)</a:t>
            </a:r>
            <a:r>
              <a:rPr lang="en-US" sz="1800" i="1" dirty="0">
                <a:latin typeface="+mn-lt"/>
              </a:rPr>
              <a:t> </a:t>
            </a:r>
            <a:r>
              <a:rPr lang="el-GR" sz="1800" i="1" dirty="0">
                <a:latin typeface="+mn-lt"/>
              </a:rPr>
              <a:t>και το </a:t>
            </a:r>
            <a:r>
              <a:rPr lang="en-US" sz="1800" i="1" dirty="0">
                <a:latin typeface="+mn-lt"/>
              </a:rPr>
              <a:t>SDA</a:t>
            </a:r>
            <a:r>
              <a:rPr lang="el-GR" sz="1800" i="1" dirty="0">
                <a:latin typeface="+mn-lt"/>
              </a:rPr>
              <a:t> (τα δεδομένα)</a:t>
            </a:r>
            <a:r>
              <a:rPr lang="en-US" sz="1800" i="1" dirty="0">
                <a:latin typeface="+mn-lt"/>
              </a:rPr>
              <a:t>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i="1" dirty="0">
                <a:latin typeface="+mn-lt"/>
              </a:rPr>
              <a:t>Είναι σήματα ανοικτού – συλλέκτη, και έτσι πρέπει να συνδεθούν με την παροχή τροφοδοσίας (</a:t>
            </a:r>
            <a:r>
              <a:rPr lang="en-US" sz="1800" i="1" dirty="0">
                <a:latin typeface="+mn-lt"/>
              </a:rPr>
              <a:t>+V</a:t>
            </a:r>
            <a:r>
              <a:rPr lang="el-GR" sz="1800" i="1" dirty="0">
                <a:latin typeface="+mn-lt"/>
              </a:rPr>
              <a:t>) χρησιμοποιώντας δύο ξεχωριστές αντιστάσεις </a:t>
            </a:r>
            <a:r>
              <a:rPr lang="en-US" sz="1800" i="1" dirty="0">
                <a:latin typeface="+mn-lt"/>
              </a:rPr>
              <a:t>pull-up</a:t>
            </a:r>
            <a:r>
              <a:rPr lang="el-GR" sz="1800" i="1" dirty="0">
                <a:latin typeface="+mn-lt"/>
              </a:rPr>
              <a:t>.</a:t>
            </a:r>
            <a:endParaRPr lang="en-US" sz="1800" i="1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i="1" dirty="0">
                <a:latin typeface="+mn-lt"/>
              </a:rPr>
              <a:t>Μεταφορά δεδομένων ανά </a:t>
            </a:r>
            <a:r>
              <a:rPr lang="en-US" sz="1800" i="1" dirty="0">
                <a:latin typeface="+mn-lt"/>
              </a:rPr>
              <a:t>byte. </a:t>
            </a:r>
            <a:r>
              <a:rPr lang="el-GR" sz="1800" i="1" dirty="0">
                <a:latin typeface="+mn-lt"/>
              </a:rPr>
              <a:t>Τα </a:t>
            </a:r>
            <a:r>
              <a:rPr lang="en-US" sz="1800" i="1" dirty="0">
                <a:latin typeface="+mn-lt"/>
              </a:rPr>
              <a:t>8</a:t>
            </a:r>
            <a:r>
              <a:rPr lang="el-GR" sz="1800" i="1" dirty="0">
                <a:latin typeface="+mn-lt"/>
              </a:rPr>
              <a:t>-</a:t>
            </a:r>
            <a:r>
              <a:rPr lang="en-US" sz="1800" i="1" dirty="0">
                <a:latin typeface="+mn-lt"/>
              </a:rPr>
              <a:t>bit</a:t>
            </a:r>
            <a:r>
              <a:rPr lang="el-GR" sz="1800" i="1" dirty="0">
                <a:latin typeface="+mn-lt"/>
              </a:rPr>
              <a:t> είναι το ελάχιστο μέγεθος λέξης που μπορεί να μεταφερθεί.</a:t>
            </a:r>
            <a:endParaRPr lang="en-US" sz="1800" i="1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i="1" dirty="0">
                <a:latin typeface="+mn-lt"/>
              </a:rPr>
              <a:t>Σύστημα πολλαπλών μονάδων. Ο ίδιος δίαυλος </a:t>
            </a:r>
            <a:r>
              <a:rPr lang="en-US" sz="1800" i="1" dirty="0">
                <a:latin typeface="+mn-lt"/>
              </a:rPr>
              <a:t>(SCL, SDA) </a:t>
            </a:r>
            <a:r>
              <a:rPr lang="el-GR" sz="1800" i="1" dirty="0">
                <a:latin typeface="+mn-lt"/>
              </a:rPr>
              <a:t>μπορεί να περιλαμβάνει αρκετές </a:t>
            </a:r>
            <a:r>
              <a:rPr lang="en-US" sz="1800" i="1" dirty="0">
                <a:latin typeface="+mn-lt"/>
              </a:rPr>
              <a:t>master </a:t>
            </a:r>
            <a:r>
              <a:rPr lang="el-GR" sz="1800" i="1" dirty="0">
                <a:latin typeface="+mn-lt"/>
              </a:rPr>
              <a:t>και </a:t>
            </a:r>
            <a:r>
              <a:rPr lang="en-US" sz="1800" i="1" dirty="0">
                <a:latin typeface="+mn-lt"/>
              </a:rPr>
              <a:t>slave </a:t>
            </a:r>
            <a:r>
              <a:rPr lang="el-GR" sz="1800" i="1" dirty="0">
                <a:latin typeface="+mn-lt"/>
              </a:rPr>
              <a:t>μονάδες.</a:t>
            </a:r>
            <a:endParaRPr lang="en-US" sz="1800" i="1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i="1" dirty="0">
                <a:latin typeface="+mn-lt"/>
              </a:rPr>
              <a:t>Όλες οι </a:t>
            </a:r>
            <a:r>
              <a:rPr lang="en-US" sz="1800" i="1" dirty="0">
                <a:latin typeface="+mn-lt"/>
              </a:rPr>
              <a:t>slave </a:t>
            </a:r>
            <a:r>
              <a:rPr lang="el-GR" sz="1800" i="1" dirty="0">
                <a:latin typeface="+mn-lt"/>
              </a:rPr>
              <a:t>συσκευές έχουν μία διεύθυνση που τους δίνεται κατά την κατασκευή. Αυτή τις ξεχωρίζει από άλλες συσκευές στον δίαυλο.</a:t>
            </a:r>
            <a:endParaRPr lang="en-US" sz="1800" i="1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i="1" dirty="0">
                <a:latin typeface="+mn-lt"/>
              </a:rPr>
              <a:t>Ένας δίαυλος δε μπορεί να φιλοξενήσει δύο </a:t>
            </a:r>
            <a:r>
              <a:rPr lang="en-US" sz="1800" i="1" dirty="0">
                <a:latin typeface="+mn-lt"/>
              </a:rPr>
              <a:t>slave </a:t>
            </a:r>
            <a:r>
              <a:rPr lang="el-GR" sz="1800" i="1" dirty="0">
                <a:latin typeface="+mn-lt"/>
              </a:rPr>
              <a:t>συσκευές με την ίδια διεύθυνση.</a:t>
            </a:r>
            <a:r>
              <a:rPr lang="en-US" sz="1800" i="1" dirty="0">
                <a:latin typeface="+mn-lt"/>
              </a:rPr>
              <a:t> </a:t>
            </a:r>
            <a:endParaRPr lang="el-GR" sz="1800" i="1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i="1" dirty="0">
                <a:latin typeface="+mn-lt"/>
              </a:rPr>
              <a:t>Η </a:t>
            </a:r>
            <a:r>
              <a:rPr lang="en-US" sz="1800" i="1" dirty="0">
                <a:latin typeface="+mn-lt"/>
              </a:rPr>
              <a:t>master </a:t>
            </a:r>
            <a:r>
              <a:rPr lang="el-GR" sz="1800" i="1" dirty="0">
                <a:latin typeface="+mn-lt"/>
              </a:rPr>
              <a:t>συσκευή χρησιμοποιεί αυτή τη διεύθυνση έτσι ώστε να επιλέξει με ποια </a:t>
            </a:r>
            <a:r>
              <a:rPr lang="en-US" sz="1800" i="1" dirty="0">
                <a:latin typeface="+mn-lt"/>
              </a:rPr>
              <a:t>slave </a:t>
            </a:r>
            <a:r>
              <a:rPr lang="el-GR" sz="1800" i="1" dirty="0">
                <a:latin typeface="+mn-lt"/>
              </a:rPr>
              <a:t>συσκευή θέλει να επικοινωνήσει.</a:t>
            </a:r>
            <a:endParaRPr lang="en-US" sz="18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l-GR" dirty="0"/>
              <a:t>Χαρακτηριστικά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9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n-lt"/>
              </a:rPr>
              <a:t>Μεταφορά </a:t>
            </a:r>
            <a:r>
              <a:rPr lang="en-US" sz="2000" b="1" dirty="0">
                <a:latin typeface="+mn-lt"/>
              </a:rPr>
              <a:t>bit: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i="1" dirty="0">
                <a:latin typeface="+mn-lt"/>
              </a:rPr>
              <a:t>Το πρωτόκολλο </a:t>
            </a:r>
            <a:r>
              <a:rPr lang="en-US" sz="2000" i="1" dirty="0">
                <a:latin typeface="+mn-lt"/>
              </a:rPr>
              <a:t>I</a:t>
            </a:r>
            <a:r>
              <a:rPr lang="en-US" sz="2000" i="1" baseline="30000" dirty="0">
                <a:latin typeface="+mn-lt"/>
              </a:rPr>
              <a:t>2</a:t>
            </a:r>
            <a:r>
              <a:rPr lang="en-US" sz="2000" i="1" dirty="0">
                <a:latin typeface="+mn-lt"/>
              </a:rPr>
              <a:t>C </a:t>
            </a:r>
            <a:r>
              <a:rPr lang="el-GR" sz="2000" i="1" dirty="0">
                <a:latin typeface="+mn-lt"/>
              </a:rPr>
              <a:t>κάνει χρήση σύγχρονης επικοινωνίας:</a:t>
            </a:r>
            <a:endParaRPr lang="en-US" sz="2000" i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l-GR" dirty="0"/>
              <a:t>Ορολογία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grpSp>
        <p:nvGrpSpPr>
          <p:cNvPr id="9" name="Grupo 8"/>
          <p:cNvGrpSpPr/>
          <p:nvPr/>
        </p:nvGrpSpPr>
        <p:grpSpPr>
          <a:xfrm>
            <a:off x="1746096" y="3036586"/>
            <a:ext cx="4806000" cy="1785600"/>
            <a:chOff x="0" y="0"/>
            <a:chExt cx="4422775" cy="1722475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22775" cy="1190625"/>
            </a:xfrm>
            <a:prstGeom prst="rect">
              <a:avLst/>
            </a:prstGeom>
          </p:spPr>
        </p:pic>
        <p:sp>
          <p:nvSpPr>
            <p:cNvPr id="11" name="Cuadro de texto 43"/>
            <p:cNvSpPr txBox="1"/>
            <p:nvPr/>
          </p:nvSpPr>
          <p:spPr>
            <a:xfrm>
              <a:off x="1010093" y="1254642"/>
              <a:ext cx="1169581" cy="4678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 1 </a:t>
              </a: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bit 0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 de texto 44"/>
            <p:cNvSpPr txBox="1"/>
            <p:nvPr/>
          </p:nvSpPr>
          <p:spPr>
            <a:xfrm>
              <a:off x="2179674" y="1222744"/>
              <a:ext cx="582719" cy="4991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έγκυρο</a:t>
              </a:r>
              <a:r>
                <a:rPr lang="en-GB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bit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45"/>
            <p:cNvSpPr txBox="1"/>
            <p:nvPr/>
          </p:nvSpPr>
          <p:spPr>
            <a:xfrm>
              <a:off x="2977116" y="1222744"/>
              <a:ext cx="1169581" cy="4678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μη-έγκυρο</a:t>
              </a:r>
              <a:r>
                <a:rPr lang="en-GB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bit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60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49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Κατάσταση </a:t>
            </a:r>
            <a:r>
              <a:rPr lang="en-US" sz="2000" b="1" dirty="0">
                <a:latin typeface="+mn-lt"/>
              </a:rPr>
              <a:t>Start/Stop 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i="1" dirty="0">
                <a:latin typeface="+mn-lt"/>
              </a:rPr>
              <a:t>Η </a:t>
            </a:r>
            <a:r>
              <a:rPr lang="en-US" sz="2000" i="1" dirty="0">
                <a:latin typeface="+mn-lt"/>
              </a:rPr>
              <a:t>master </a:t>
            </a:r>
            <a:r>
              <a:rPr lang="el-GR" sz="2000" i="1" dirty="0">
                <a:latin typeface="+mn-lt"/>
              </a:rPr>
              <a:t>συσκευή εκκινεί κάθε μεταφορά αποστέλλοντας μία ακολουθία </a:t>
            </a:r>
            <a:r>
              <a:rPr lang="en-US" sz="2000" i="1" dirty="0">
                <a:latin typeface="+mn-lt"/>
              </a:rPr>
              <a:t>“start” </a:t>
            </a:r>
            <a:r>
              <a:rPr lang="el-GR" sz="2000" i="1" dirty="0">
                <a:latin typeface="+mn-lt"/>
              </a:rPr>
              <a:t>καταστάσεων </a:t>
            </a:r>
            <a:r>
              <a:rPr lang="en-US" sz="2000" i="1" dirty="0">
                <a:latin typeface="+mn-lt"/>
              </a:rPr>
              <a:t>(S) </a:t>
            </a:r>
            <a:r>
              <a:rPr lang="el-GR" sz="2000" i="1" dirty="0">
                <a:latin typeface="+mn-lt"/>
              </a:rPr>
              <a:t>και τερματίζει την επικοινωνία με μία </a:t>
            </a:r>
            <a:r>
              <a:rPr lang="en-US" sz="2000" i="1" dirty="0">
                <a:latin typeface="+mn-lt"/>
              </a:rPr>
              <a:t>“stop” </a:t>
            </a:r>
            <a:r>
              <a:rPr lang="el-GR" sz="2000" i="1" dirty="0" err="1">
                <a:latin typeface="+mn-lt"/>
              </a:rPr>
              <a:t>κατάστασ</a:t>
            </a:r>
            <a:r>
              <a:rPr lang="en-US" sz="2000" i="1" dirty="0">
                <a:latin typeface="+mn-lt"/>
              </a:rPr>
              <a:t> (P)</a:t>
            </a:r>
            <a:r>
              <a:rPr lang="el-GR" sz="2000" i="1" dirty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14" name="Imagen 4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7" y="3234007"/>
            <a:ext cx="6681019" cy="1784781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7EA99706-9D6D-4588-92D9-A93AAEE8D914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l-GR" dirty="0"/>
              <a:t>Ορολογία</a:t>
            </a:r>
          </a:p>
        </p:txBody>
      </p:sp>
    </p:spTree>
    <p:extLst>
      <p:ext uri="{BB962C8B-B14F-4D97-AF65-F5344CB8AC3E}">
        <p14:creationId xmlns:p14="http://schemas.microsoft.com/office/powerpoint/2010/main" val="374133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79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Το </a:t>
            </a:r>
            <a:r>
              <a:rPr lang="en-US" sz="2000" b="1" dirty="0">
                <a:latin typeface="+mn-lt"/>
              </a:rPr>
              <a:t>bit </a:t>
            </a:r>
            <a:r>
              <a:rPr lang="el-GR" sz="2000" b="1" dirty="0">
                <a:latin typeface="+mn-lt"/>
              </a:rPr>
              <a:t>επαλήθευσης</a:t>
            </a:r>
            <a:r>
              <a:rPr lang="en-US" sz="2000" b="1" dirty="0">
                <a:latin typeface="+mn-lt"/>
              </a:rPr>
              <a:t> 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1800" i="1" dirty="0">
                <a:latin typeface="+mn-lt"/>
              </a:rPr>
              <a:t>Δεν υπάρχει περιορισμός στον αριθμό των μεταφερόμενων </a:t>
            </a:r>
            <a:r>
              <a:rPr lang="en-US" sz="1800" i="1" dirty="0">
                <a:latin typeface="+mn-lt"/>
              </a:rPr>
              <a:t>byte. </a:t>
            </a:r>
            <a:r>
              <a:rPr lang="el-GR" sz="1800" i="1" dirty="0">
                <a:latin typeface="+mn-lt"/>
              </a:rPr>
              <a:t>Παρ’ όλα αυτά, κάθε ένα θα πρέπει να ακολουθείτε από ένα </a:t>
            </a:r>
            <a:r>
              <a:rPr lang="en-US" sz="1800" i="1" dirty="0">
                <a:latin typeface="+mn-lt"/>
              </a:rPr>
              <a:t>bit </a:t>
            </a:r>
            <a:r>
              <a:rPr lang="el-GR" sz="1800" i="1" dirty="0">
                <a:latin typeface="+mn-lt"/>
              </a:rPr>
              <a:t>επαλήθευσης (</a:t>
            </a:r>
            <a:r>
              <a:rPr lang="en-US" sz="1800" i="1" dirty="0">
                <a:latin typeface="+mn-lt"/>
              </a:rPr>
              <a:t>ACK </a:t>
            </a:r>
            <a:r>
              <a:rPr lang="el-GR" sz="1800" i="1" dirty="0">
                <a:latin typeface="+mn-lt"/>
              </a:rPr>
              <a:t>ή </a:t>
            </a:r>
            <a:r>
              <a:rPr lang="en-US" sz="1800" i="1" dirty="0">
                <a:latin typeface="+mn-lt"/>
              </a:rPr>
              <a:t>NACK).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535805" y="2811726"/>
            <a:ext cx="6034560" cy="3007835"/>
            <a:chOff x="121892" y="0"/>
            <a:chExt cx="4921575" cy="2258736"/>
          </a:xfrm>
        </p:grpSpPr>
        <p:pic>
          <p:nvPicPr>
            <p:cNvPr id="11" name="Imagen 5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949" y="0"/>
              <a:ext cx="3795395" cy="1811020"/>
            </a:xfrm>
            <a:prstGeom prst="rect">
              <a:avLst/>
            </a:prstGeom>
          </p:spPr>
        </p:pic>
        <p:sp>
          <p:nvSpPr>
            <p:cNvPr id="12" name="Cuadro de texto 51"/>
            <p:cNvSpPr txBox="1"/>
            <p:nvPr/>
          </p:nvSpPr>
          <p:spPr>
            <a:xfrm>
              <a:off x="3375328" y="1081298"/>
              <a:ext cx="893928" cy="2587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 </a:t>
              </a:r>
              <a:r>
                <a:rPr lang="el-GR" sz="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επαλήθευσης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52"/>
            <p:cNvSpPr txBox="1"/>
            <p:nvPr/>
          </p:nvSpPr>
          <p:spPr>
            <a:xfrm>
              <a:off x="3056646" y="515945"/>
              <a:ext cx="1262380" cy="25146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7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Αρνητική επαλήθευση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 de texto 53"/>
            <p:cNvSpPr txBox="1"/>
            <p:nvPr/>
          </p:nvSpPr>
          <p:spPr>
            <a:xfrm>
              <a:off x="4084054" y="1757804"/>
              <a:ext cx="959413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200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Παλμός ρολογιού για το </a:t>
              </a:r>
              <a:r>
                <a:rPr lang="en-US" sz="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ACK bit.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 de texto 54"/>
            <p:cNvSpPr txBox="1"/>
            <p:nvPr/>
          </p:nvSpPr>
          <p:spPr>
            <a:xfrm>
              <a:off x="152747" y="140743"/>
              <a:ext cx="970059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Σήμα </a:t>
              </a: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SDA</a:t>
              </a: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του Πομπού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55"/>
            <p:cNvSpPr txBox="1"/>
            <p:nvPr/>
          </p:nvSpPr>
          <p:spPr>
            <a:xfrm>
              <a:off x="121892" y="700284"/>
              <a:ext cx="970059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Σήμα</a:t>
              </a: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SDA</a:t>
              </a: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του Δέκτη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56"/>
            <p:cNvSpPr txBox="1"/>
            <p:nvPr/>
          </p:nvSpPr>
          <p:spPr>
            <a:xfrm>
              <a:off x="152746" y="1257423"/>
              <a:ext cx="970059" cy="5003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Σήμα</a:t>
              </a: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SDA</a:t>
              </a:r>
              <a:r>
                <a:rPr lang="el-GR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του </a:t>
              </a:r>
              <a:r>
                <a:rPr lang="en-US" sz="1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Master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Τίτλος 1">
            <a:extLst>
              <a:ext uri="{FF2B5EF4-FFF2-40B4-BE49-F238E27FC236}">
                <a16:creationId xmlns:a16="http://schemas.microsoft.com/office/drawing/2014/main" id="{80A11171-D0CB-4D10-826B-F933B866C9B5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Ο Δίαυλος</a:t>
            </a:r>
            <a:r>
              <a:rPr lang="en-US" dirty="0"/>
              <a:t> I2C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l-GR" dirty="0"/>
              <a:t>Ορολογία</a:t>
            </a:r>
          </a:p>
        </p:txBody>
      </p:sp>
    </p:spTree>
    <p:extLst>
      <p:ext uri="{BB962C8B-B14F-4D97-AF65-F5344CB8AC3E}">
        <p14:creationId xmlns:p14="http://schemas.microsoft.com/office/powerpoint/2010/main" val="27368704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72174</TotalTime>
  <Words>3667</Words>
  <Application>Microsoft Office PowerPoint</Application>
  <PresentationFormat>Προβολή στην οθόνη (4:3)</PresentationFormat>
  <Paragraphs>875</Paragraphs>
  <Slides>47</Slides>
  <Notes>45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Στόχος και Περίγραμμα της Ενότητας 12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1949</cp:revision>
  <cp:lastPrinted>2018-01-26T17:11:53Z</cp:lastPrinted>
  <dcterms:created xsi:type="dcterms:W3CDTF">2010-11-09T19:06:29Z</dcterms:created>
  <dcterms:modified xsi:type="dcterms:W3CDTF">2018-06-19T13:35:36Z</dcterms:modified>
</cp:coreProperties>
</file>