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9"/>
  </p:notesMasterIdLst>
  <p:handoutMasterIdLst>
    <p:handoutMasterId r:id="rId20"/>
  </p:handoutMasterIdLst>
  <p:sldIdLst>
    <p:sldId id="549" r:id="rId3"/>
    <p:sldId id="537" r:id="rId4"/>
    <p:sldId id="482" r:id="rId5"/>
    <p:sldId id="553" r:id="rId6"/>
    <p:sldId id="554" r:id="rId7"/>
    <p:sldId id="555" r:id="rId8"/>
    <p:sldId id="556" r:id="rId9"/>
    <p:sldId id="557" r:id="rId10"/>
    <p:sldId id="558" r:id="rId11"/>
    <p:sldId id="559" r:id="rId12"/>
    <p:sldId id="560" r:id="rId13"/>
    <p:sldId id="561" r:id="rId14"/>
    <p:sldId id="562" r:id="rId15"/>
    <p:sldId id="563" r:id="rId16"/>
    <p:sldId id="564" r:id="rId17"/>
    <p:sldId id="55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72" d="100"/>
          <a:sy n="72" d="100"/>
        </p:scale>
        <p:origin x="1722" y="66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19-Jun-18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6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11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66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43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3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3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7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7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9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19/6/2018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19/6/2018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19/6/2018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19/6/2018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19/6/2018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12</a:t>
            </a:r>
          </a:p>
          <a:p>
            <a:pPr algn="ctr"/>
            <a:r>
              <a:rPr lang="el-GR" sz="3600" dirty="0"/>
              <a:t>ΣΕΙΡΙΑΚΗ ΔΙΕΠΑΦΗ</a:t>
            </a:r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86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b="1" dirty="0">
                <a:latin typeface="+mn-lt"/>
              </a:rPr>
              <a:t>Η συνάρτηση</a:t>
            </a:r>
            <a:r>
              <a:rPr lang="en-US" sz="2000" b="1" dirty="0">
                <a:latin typeface="+mn-lt"/>
              </a:rPr>
              <a:t> pow()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>
                <a:latin typeface="+mn-lt"/>
              </a:rPr>
              <a:t>Σύνταξη</a:t>
            </a:r>
            <a:r>
              <a:rPr lang="en-US" sz="2000" b="1" dirty="0">
                <a:latin typeface="+mn-lt"/>
              </a:rPr>
              <a:t>:</a:t>
            </a:r>
            <a:r>
              <a:rPr lang="en-US" sz="2000" b="1" dirty="0"/>
              <a:t> </a:t>
            </a:r>
            <a:r>
              <a:rPr lang="en-US" sz="2000" i="1" dirty="0">
                <a:latin typeface="+mn-lt"/>
              </a:rPr>
              <a:t>pow(</a:t>
            </a:r>
            <a:r>
              <a:rPr lang="en-US" sz="2000" i="1" dirty="0" err="1">
                <a:latin typeface="+mn-lt"/>
              </a:rPr>
              <a:t>base,exponent</a:t>
            </a:r>
            <a:r>
              <a:rPr lang="en-US" sz="2000" i="1" dirty="0">
                <a:latin typeface="+mn-lt"/>
              </a:rPr>
              <a:t>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base: </a:t>
            </a:r>
            <a:r>
              <a:rPr lang="el-GR" sz="2000" i="1" dirty="0">
                <a:latin typeface="+mn-lt"/>
              </a:rPr>
              <a:t>ο αριθμός </a:t>
            </a:r>
            <a:r>
              <a:rPr lang="en-US" sz="2000" i="1" dirty="0">
                <a:latin typeface="+mn-lt"/>
              </a:rPr>
              <a:t>(float)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exponent: </a:t>
            </a:r>
            <a:r>
              <a:rPr lang="el-GR" sz="2000" i="1" dirty="0">
                <a:latin typeface="+mn-lt"/>
              </a:rPr>
              <a:t>η δύναμη στην οποία θα τον υψώσουμε </a:t>
            </a:r>
            <a:r>
              <a:rPr lang="en-US" sz="2000" i="1" dirty="0">
                <a:latin typeface="+mn-lt"/>
              </a:rPr>
              <a:t>(float)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>
                <a:latin typeface="+mn-lt"/>
              </a:rPr>
              <a:t>Η συνάρτηση</a:t>
            </a:r>
            <a:r>
              <a:rPr lang="en-US" sz="2000" b="1" dirty="0">
                <a:latin typeface="+mn-lt"/>
              </a:rPr>
              <a:t> sqrt()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>
                <a:latin typeface="+mn-lt"/>
              </a:rPr>
              <a:t>Σύνταξη</a:t>
            </a:r>
            <a:r>
              <a:rPr lang="en-US" sz="2000" b="1" dirty="0">
                <a:latin typeface="+mn-lt"/>
              </a:rPr>
              <a:t>:</a:t>
            </a:r>
            <a:r>
              <a:rPr lang="en-US" sz="2000" b="1" dirty="0"/>
              <a:t> </a:t>
            </a:r>
            <a:r>
              <a:rPr lang="en-GB" sz="2000" i="1" dirty="0" err="1"/>
              <a:t>sqrt</a:t>
            </a:r>
            <a:r>
              <a:rPr lang="en-GB" sz="2000" i="1" dirty="0"/>
              <a:t>(n)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n: </a:t>
            </a:r>
            <a:r>
              <a:rPr lang="el-GR" sz="2000" i="1" dirty="0">
                <a:latin typeface="+mn-lt"/>
              </a:rPr>
              <a:t>ο αριθμός</a:t>
            </a:r>
            <a:r>
              <a:rPr lang="en-GB" sz="2000" i="1" dirty="0">
                <a:latin typeface="+mn-lt"/>
              </a:rPr>
              <a:t>, </a:t>
            </a:r>
            <a:r>
              <a:rPr lang="el-GR" sz="2000" i="1" dirty="0">
                <a:latin typeface="+mn-lt"/>
              </a:rPr>
              <a:t>οποιοσδήποτε τύπος δεδομένων.</a:t>
            </a:r>
            <a:endParaRPr lang="en-US" sz="2000" i="1" dirty="0">
              <a:latin typeface="+mn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/>
              <a:t>Οι συναρτήσεις</a:t>
            </a:r>
            <a:r>
              <a:rPr lang="en-US" sz="2000" b="1" dirty="0"/>
              <a:t> sin(), cos(), tan()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prstClr val="black"/>
                </a:solidFill>
                <a:latin typeface="Calibri"/>
              </a:rPr>
              <a:t>Σύνταξη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i="1" dirty="0">
                <a:latin typeface="+mn-lt"/>
              </a:rPr>
              <a:t>sin(n)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prstClr val="black"/>
                </a:solidFill>
                <a:latin typeface="Calibri"/>
              </a:rPr>
              <a:t>Σύνταξη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i="1" dirty="0">
                <a:latin typeface="+mn-lt"/>
              </a:rPr>
              <a:t>cos(n)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prstClr val="black"/>
                </a:solidFill>
                <a:latin typeface="Calibri"/>
              </a:rPr>
              <a:t>Σύνταξη</a:t>
            </a:r>
            <a:r>
              <a:rPr lang="en-US" sz="2000" b="1" dirty="0">
                <a:latin typeface="+mn-lt"/>
              </a:rPr>
              <a:t>:</a:t>
            </a:r>
            <a:r>
              <a:rPr lang="en-US" sz="2000" b="1" dirty="0"/>
              <a:t> </a:t>
            </a:r>
            <a:r>
              <a:rPr lang="en-US" sz="2000" i="1" dirty="0">
                <a:latin typeface="+mn-lt"/>
              </a:rPr>
              <a:t>tan(n)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n: </a:t>
            </a:r>
            <a:r>
              <a:rPr lang="el-GR" sz="2000" i="1" dirty="0">
                <a:latin typeface="+mn-lt"/>
              </a:rPr>
              <a:t>αυτή είναι η τιμή της γωνίας σε </a:t>
            </a:r>
            <a:r>
              <a:rPr lang="en-US" sz="2000" i="1" dirty="0">
                <a:latin typeface="+mn-lt"/>
              </a:rPr>
              <a:t>rad.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6B8B8C7B-6CFB-41B8-B198-35C77320BBB5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Προγραμματισμός</a:t>
            </a:r>
            <a:r>
              <a:rPr lang="en-US" sz="2400" dirty="0"/>
              <a:t> – </a:t>
            </a:r>
            <a:r>
              <a:rPr lang="el-GR" sz="2400" dirty="0"/>
              <a:t>Άλλες Συναρτήσεις Γενικού Σκοπού</a:t>
            </a:r>
          </a:p>
        </p:txBody>
      </p:sp>
    </p:spTree>
    <p:extLst>
      <p:ext uri="{BB962C8B-B14F-4D97-AF65-F5344CB8AC3E}">
        <p14:creationId xmlns:p14="http://schemas.microsoft.com/office/powerpoint/2010/main" val="422156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b="1" dirty="0">
                <a:latin typeface="+mn-lt"/>
              </a:rPr>
              <a:t>ΠΑΡΑΔΕΙΓΜΑ</a:t>
            </a:r>
            <a:r>
              <a:rPr lang="en-US" sz="2000" b="1" dirty="0">
                <a:latin typeface="+mn-lt"/>
              </a:rPr>
              <a:t> 1: </a:t>
            </a:r>
            <a:r>
              <a:rPr lang="el-GR" sz="2000" b="1" dirty="0">
                <a:latin typeface="+mn-lt"/>
              </a:rPr>
              <a:t>Εμφάνιση </a:t>
            </a:r>
            <a:r>
              <a:rPr lang="en-US" sz="2000" b="1" dirty="0">
                <a:latin typeface="+mn-lt"/>
              </a:rPr>
              <a:t>“Hello”.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ΕΝΟΤΗΤΑ ΕΞΑΣΚΗΣΗΣ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pic>
        <p:nvPicPr>
          <p:cNvPr id="9" name="Imagen 6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7" y="2070499"/>
            <a:ext cx="4350775" cy="351913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766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b="1" dirty="0">
                <a:latin typeface="+mn-lt"/>
              </a:rPr>
              <a:t>ΠΑΡΑΔΕΙΓΜΑ</a:t>
            </a:r>
            <a:r>
              <a:rPr lang="en-US" sz="2000" b="1" dirty="0">
                <a:latin typeface="+mn-lt"/>
              </a:rPr>
              <a:t> 2: </a:t>
            </a:r>
            <a:r>
              <a:rPr lang="el-GR" sz="2000" b="1" dirty="0">
                <a:latin typeface="+mn-lt"/>
              </a:rPr>
              <a:t>Αριθμητικά Συστήματα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pic>
        <p:nvPicPr>
          <p:cNvPr id="10" name="Imagen 6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36" y="2005782"/>
            <a:ext cx="3746090" cy="365020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1" name="Τίτλος 1">
            <a:extLst>
              <a:ext uri="{FF2B5EF4-FFF2-40B4-BE49-F238E27FC236}">
                <a16:creationId xmlns:a16="http://schemas.microsoft.com/office/drawing/2014/main" id="{606F7557-0539-4AEF-96CA-A298856C7D42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ΕΝΟΤΗΤΑ ΕΞΑΣΚΗΣΗΣ</a:t>
            </a:r>
          </a:p>
        </p:txBody>
      </p:sp>
    </p:spTree>
    <p:extLst>
      <p:ext uri="{BB962C8B-B14F-4D97-AF65-F5344CB8AC3E}">
        <p14:creationId xmlns:p14="http://schemas.microsoft.com/office/powerpoint/2010/main" val="2124784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70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b="1" dirty="0">
                <a:latin typeface="+mn-lt"/>
              </a:rPr>
              <a:t>ΠΑΡΑΔΕΙΓΜΑ</a:t>
            </a:r>
            <a:r>
              <a:rPr lang="en-US" sz="2000" b="1" dirty="0">
                <a:latin typeface="+mn-lt"/>
              </a:rPr>
              <a:t> 3: </a:t>
            </a:r>
            <a:r>
              <a:rPr lang="el-GR" sz="2000" b="1" dirty="0">
                <a:latin typeface="+mn-lt"/>
              </a:rPr>
              <a:t>Κομπιουτεράκι</a:t>
            </a:r>
            <a:endParaRPr lang="en-US" sz="2000" b="1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i="1" dirty="0">
                <a:latin typeface="+mn-lt"/>
              </a:rPr>
              <a:t>Για να προσομοιώσουμε ένα κομπιουτεράκι ικανό να εκτελέσει: πρόσθεση, αφαίρεση, πολλαπλασιασμό και διαίρεση δύο ακεραίων. Υπάρχουν δύο ενδιαφέρουσες διαστάσεις σ’ αυτή την άσκηση:</a:t>
            </a:r>
            <a:endParaRPr lang="en-US" sz="2000" i="1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i="1" dirty="0">
                <a:latin typeface="+mn-lt"/>
              </a:rPr>
              <a:t>Η επικοινωνία είναι αμφίδρομη</a:t>
            </a:r>
            <a:endParaRPr lang="en-US" sz="2000" i="1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l-GR" sz="2000" i="1" dirty="0">
                <a:latin typeface="+mn-lt"/>
              </a:rPr>
              <a:t>Δημιουργία και χρήση συναρτήσεων</a:t>
            </a:r>
            <a:endParaRPr lang="en-US" sz="2000" i="1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pic>
        <p:nvPicPr>
          <p:cNvPr id="11" name="Imagen 6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3832572"/>
            <a:ext cx="7536426" cy="219951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0" name="Τίτλος 1">
            <a:extLst>
              <a:ext uri="{FF2B5EF4-FFF2-40B4-BE49-F238E27FC236}">
                <a16:creationId xmlns:a16="http://schemas.microsoft.com/office/drawing/2014/main" id="{218D74F6-D1CA-43CE-8ADD-4A7890187D90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ΕΝΟΤΗΤΑ ΕΞΑΣΚΗΣΗΣ</a:t>
            </a:r>
          </a:p>
        </p:txBody>
      </p:sp>
    </p:spTree>
    <p:extLst>
      <p:ext uri="{BB962C8B-B14F-4D97-AF65-F5344CB8AC3E}">
        <p14:creationId xmlns:p14="http://schemas.microsoft.com/office/powerpoint/2010/main" val="393711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21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b="1" dirty="0">
                <a:latin typeface="+mn-lt"/>
              </a:rPr>
              <a:t>ΠΑΡΑΔΕΙΓΜΑ</a:t>
            </a:r>
            <a:r>
              <a:rPr lang="en-US" sz="2000" b="1" dirty="0">
                <a:latin typeface="+mn-lt"/>
              </a:rPr>
              <a:t> 3: </a:t>
            </a:r>
            <a:r>
              <a:rPr lang="el-GR" sz="2000" b="1" dirty="0">
                <a:latin typeface="+mn-lt"/>
              </a:rPr>
              <a:t>Κομπιουτεράκι</a:t>
            </a:r>
            <a:r>
              <a:rPr lang="en-US" sz="2000" b="1" dirty="0">
                <a:latin typeface="+mn-lt"/>
              </a:rPr>
              <a:t> (</a:t>
            </a:r>
            <a:r>
              <a:rPr lang="el-GR" sz="2000" b="1" dirty="0">
                <a:latin typeface="+mn-lt"/>
              </a:rPr>
              <a:t>συνέχεια</a:t>
            </a:r>
            <a:r>
              <a:rPr lang="en-US" sz="2000" b="1" dirty="0">
                <a:latin typeface="+mn-lt"/>
              </a:rPr>
              <a:t>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i="1" dirty="0">
                <a:latin typeface="+mn-lt"/>
              </a:rPr>
              <a:t>Ένα απόσπασμα από το πρόγραμμα το οποίο καλεί τη συνάρτηση:</a:t>
            </a:r>
            <a:endParaRPr lang="en-US" sz="2000" i="1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pic>
        <p:nvPicPr>
          <p:cNvPr id="10" name="Imagen 67"/>
          <p:cNvPicPr/>
          <p:nvPr/>
        </p:nvPicPr>
        <p:blipFill>
          <a:blip r:embed="rId5"/>
          <a:stretch>
            <a:fillRect/>
          </a:stretch>
        </p:blipFill>
        <p:spPr>
          <a:xfrm>
            <a:off x="781664" y="2423160"/>
            <a:ext cx="7905135" cy="276827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Τίτλος 1">
            <a:extLst>
              <a:ext uri="{FF2B5EF4-FFF2-40B4-BE49-F238E27FC236}">
                <a16:creationId xmlns:a16="http://schemas.microsoft.com/office/drawing/2014/main" id="{0BB773DF-E7D8-4C63-850C-C901FE09A1AD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ΕΝΟΤΗΤΑ ΕΞΑΣΚΗΣΗΣ</a:t>
            </a:r>
          </a:p>
        </p:txBody>
      </p:sp>
    </p:spTree>
    <p:extLst>
      <p:ext uri="{BB962C8B-B14F-4D97-AF65-F5344CB8AC3E}">
        <p14:creationId xmlns:p14="http://schemas.microsoft.com/office/powerpoint/2010/main" val="1702870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77223"/>
            <a:ext cx="8454134" cy="5139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1800" b="1" dirty="0">
                <a:latin typeface="+mn-lt"/>
              </a:rPr>
              <a:t>Προτάσεις και συμβουλές για τη σχεδίαση και υλοποίηση των δικών σας συναρτήσεων:</a:t>
            </a:r>
            <a:br>
              <a:rPr lang="el-GR" sz="1800" b="1" dirty="0">
                <a:latin typeface="+mn-lt"/>
              </a:rPr>
            </a:br>
            <a:br>
              <a:rPr lang="el-GR" sz="1800" b="1" dirty="0">
                <a:latin typeface="+mn-lt"/>
              </a:rPr>
            </a:br>
            <a:endParaRPr lang="pt-PT" sz="18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1600" dirty="0"/>
              <a:t>Ορίστε και γράψτε τις συναρτήσεις σας στην αρχή του κώδικά σας, πριν ακόμα και από τη συνάρτηση </a:t>
            </a:r>
            <a:r>
              <a:rPr lang="en-US" sz="1600" dirty="0"/>
              <a:t>void main().</a:t>
            </a:r>
            <a:r>
              <a:rPr lang="en-GB" sz="16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1600" dirty="0"/>
              <a:t>Δε μπορείτε να χρησιμοποιήσετε μία συνάρτηση που δεν έχετε προηγουμένως ορίσει.</a:t>
            </a:r>
            <a:r>
              <a:rPr lang="en-GB" sz="16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1600" dirty="0"/>
              <a:t>Το όνομα της συνάρτησης πρέπει να ξεκινάει με ένα γράμμα, ενώ δε μπορούν να υπάρχουν και κενά μέσα σ’ αυτό.</a:t>
            </a:r>
            <a:endParaRPr lang="en-GB" sz="16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1600" dirty="0"/>
              <a:t>Όλες οι εντολές που θα συμπεριλάβετε στη συνάρτηση που θα δημιουργήσετε, πρέπει να εσωκλείονται σε άγκιστρα</a:t>
            </a:r>
            <a:r>
              <a:rPr lang="en-GB" sz="1600" dirty="0"/>
              <a:t> ({…}).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1600" dirty="0"/>
              <a:t>Ο τύπος της συνάρτησης και ο τύπος δεδομένων που επιστρέφει πρέπει να είναι ο ίδιος.</a:t>
            </a:r>
            <a:r>
              <a:rPr lang="en-GB" sz="1600" dirty="0"/>
              <a:t> </a:t>
            </a:r>
            <a:endParaRPr lang="el-GR" sz="16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1600" dirty="0"/>
              <a:t>Η δήλωση </a:t>
            </a:r>
            <a:r>
              <a:rPr lang="en-US" sz="1600" dirty="0"/>
              <a:t>return</a:t>
            </a:r>
            <a:r>
              <a:rPr lang="el-GR" sz="1600" dirty="0"/>
              <a:t> τερματίζει την εκτέλεση της συνάρτησης</a:t>
            </a:r>
            <a:endParaRPr lang="en-GB" sz="16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1600" dirty="0"/>
              <a:t>Μία συνάρτηση μπορεί να δεχτεί και είσοδο. Οι παράμετροι αυτοί «περνάνε» από το κύριο σώμα του προγράμματος που καλεί τη συνάρτηση.</a:t>
            </a:r>
            <a:endParaRPr lang="en-GB" sz="16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l-GR" sz="1600" dirty="0"/>
              <a:t>Το κύριο σώμα του προγράμματος, ή μία συνάρτηση, μπορούν να καλέσουν μία άλλη συνάρτηση και να εκτελέσουν όλες τις εντολές που αυτή περιέχει όσες φορές είναι απαραίτητο.</a:t>
            </a:r>
            <a:r>
              <a:rPr lang="en-GB" sz="1600" dirty="0"/>
              <a:t> </a:t>
            </a:r>
            <a:endParaRPr lang="en-US" sz="16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695E4824-250A-4CFD-B1E3-83705A72563D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2800" dirty="0"/>
              <a:t>ΕΝΟΤΗΤΑ ΕΞΑΣΚΗΣΗΣ</a:t>
            </a:r>
          </a:p>
        </p:txBody>
      </p:sp>
    </p:spTree>
    <p:extLst>
      <p:ext uri="{BB962C8B-B14F-4D97-AF65-F5344CB8AC3E}">
        <p14:creationId xmlns:p14="http://schemas.microsoft.com/office/powerpoint/2010/main" val="368718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137160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>
                <a:solidFill>
                  <a:prstClr val="white"/>
                </a:solidFill>
              </a:rPr>
              <a:t>ΕΝΟΤΗΤΑ</a:t>
            </a:r>
            <a:r>
              <a:rPr lang="en-US" sz="3600" b="1" dirty="0">
                <a:solidFill>
                  <a:prstClr val="white"/>
                </a:solidFill>
              </a:rPr>
              <a:t> 12 </a:t>
            </a:r>
            <a:r>
              <a:rPr lang="el-GR" sz="3600" b="1" dirty="0">
                <a:solidFill>
                  <a:prstClr val="white"/>
                </a:solidFill>
              </a:rPr>
              <a:t>– ΣΕΙΡΙΑΚΗ ΔΙΕΠΑΦΗ</a:t>
            </a:r>
            <a:endParaRPr lang="en-US" sz="3600" b="1" dirty="0">
              <a:solidFill>
                <a:prstClr val="white"/>
              </a:solidFill>
            </a:endParaRPr>
          </a:p>
          <a:p>
            <a:pPr algn="ctr"/>
            <a:r>
              <a:rPr lang="el-GR" sz="3600" dirty="0">
                <a:solidFill>
                  <a:prstClr val="white"/>
                </a:solidFill>
              </a:rPr>
              <a:t>Σας ευχαριστώ!</a:t>
            </a:r>
            <a:endParaRPr lang="en-US" sz="3600" dirty="0">
              <a:solidFill>
                <a:prstClr val="white"/>
              </a:solidFill>
            </a:endParaRP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30883"/>
            <a:ext cx="8335926" cy="135979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l-GR" sz="1800" dirty="0">
                <a:latin typeface="Calibri" charset="0"/>
                <a:ea typeface="Calibri" charset="0"/>
                <a:cs typeface="Calibri" charset="0"/>
              </a:rPr>
            </a:br>
            <a:r>
              <a:rPr lang="el-GR" sz="1800" dirty="0">
                <a:latin typeface="Calibri" charset="0"/>
                <a:ea typeface="Calibri" charset="0"/>
                <a:cs typeface="Calibri" charset="0"/>
              </a:rPr>
              <a:t>Παρουσίαση της βασικής ιδέα και απλών παραδειγμάτων  που δίνουν στο </a:t>
            </a:r>
            <a:r>
              <a:rPr lang="en-US" sz="1800" dirty="0">
                <a:latin typeface="Calibri" charset="0"/>
                <a:ea typeface="Calibri" charset="0"/>
                <a:cs typeface="Calibri" charset="0"/>
              </a:rPr>
              <a:t>Arduino </a:t>
            </a:r>
            <a:r>
              <a:rPr lang="el-GR" sz="1800" dirty="0">
                <a:latin typeface="Calibri" charset="0"/>
                <a:ea typeface="Calibri" charset="0"/>
                <a:cs typeface="Calibri" charset="0"/>
              </a:rPr>
              <a:t>τη δυνατότητα να επικοινωνήσει με οποιαδήποτε συσκευή ή περιφερειακό.</a:t>
            </a:r>
            <a:endParaRPr lang="el-GR" sz="1800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5"/>
            <a:ext cx="8229600" cy="3588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600" dirty="0"/>
              <a:t>Επεξήγηση του τι είναι η επικοινωνία, και ειδικότερα, η </a:t>
            </a:r>
            <a:r>
              <a:rPr lang="el-GR" sz="1600" b="1" dirty="0"/>
              <a:t>σειριακή επικοινωνία</a:t>
            </a:r>
            <a:r>
              <a:rPr lang="el-GR" sz="1600" dirty="0"/>
              <a:t>.</a:t>
            </a:r>
            <a:endParaRPr lang="en-US" sz="16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600" dirty="0"/>
              <a:t>Παρουσίαση συναρτήσεων επικοινωνίας που χρησιμοποιούνται σ’ αυτή την ενότητα.</a:t>
            </a:r>
            <a:r>
              <a:rPr lang="en-US" sz="1600" dirty="0"/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l-GR" sz="1200" dirty="0">
                <a:solidFill>
                  <a:schemeClr val="accent5">
                    <a:lumMod val="75000"/>
                  </a:schemeClr>
                </a:solidFill>
              </a:rPr>
              <a:t>βασικές αρχές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sz="1600" dirty="0"/>
              <a:t> 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600" dirty="0"/>
              <a:t>Παρουσίαση συναρτήσεων αποστολής δεδομένων που χρησιμοποιούνται σ’ αυτή την ενότητα.</a:t>
            </a:r>
            <a:r>
              <a:rPr lang="en-US" sz="1600" dirty="0"/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l-GR" sz="1200" dirty="0">
                <a:solidFill>
                  <a:schemeClr val="accent5">
                    <a:lumMod val="75000"/>
                  </a:schemeClr>
                </a:solidFill>
              </a:rPr>
              <a:t>βασικές αρχές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sz="1600" dirty="0"/>
              <a:t> 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600" dirty="0"/>
              <a:t>Παρουσίαση συναρτήσεων λήψης δεδομένων που χρησιμοποιούνται σ’ αυτή την ενότητα.</a:t>
            </a:r>
            <a:r>
              <a:rPr lang="en-US" sz="1600" dirty="0"/>
              <a:t> 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l-GR" sz="1200" dirty="0">
                <a:solidFill>
                  <a:schemeClr val="accent5">
                    <a:lumMod val="75000"/>
                  </a:schemeClr>
                </a:solidFill>
              </a:rPr>
              <a:t>βασικές αρχές</a:t>
            </a:r>
            <a:r>
              <a:rPr lang="en-US" sz="12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sz="1600" dirty="0"/>
              <a:t> 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600" dirty="0"/>
              <a:t>Παρουσίαση άλλων συναρτήσεων γενικού σκοπού.</a:t>
            </a:r>
            <a:endParaRPr lang="en-US" sz="1600" dirty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600" dirty="0"/>
              <a:t>Ενότητα εξάσκησης.</a:t>
            </a:r>
            <a:endParaRPr lang="el-GR" sz="12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142859" y="937279"/>
            <a:ext cx="2549096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1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Στόχος της παρουσίασης</a:t>
            </a:r>
          </a:p>
        </p:txBody>
      </p:sp>
      <p:sp>
        <p:nvSpPr>
          <p:cNvPr id="15" name="TextBox 14"/>
          <p:cNvSpPr txBox="1"/>
          <p:nvPr/>
        </p:nvSpPr>
        <p:spPr bwMode="auto">
          <a:xfrm>
            <a:off x="3945163" y="2388363"/>
            <a:ext cx="944489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kumimoji="0" lang="el-GR" sz="1800" b="1" i="1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Σύνοψη</a:t>
            </a: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  <p:sp>
        <p:nvSpPr>
          <p:cNvPr id="16" name="Τίτλος 1">
            <a:extLst>
              <a:ext uri="{FF2B5EF4-FFF2-40B4-BE49-F238E27FC236}">
                <a16:creationId xmlns:a16="http://schemas.microsoft.com/office/drawing/2014/main" id="{6E5A4946-4A9C-4E08-B7C4-D5A8624FB28D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53226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126000" tIns="21600" rIns="91440" bIns="45720" numCol="1" anchor="b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</a:defRPr>
            </a:lvl9pPr>
          </a:lstStyle>
          <a:p>
            <a:r>
              <a:rPr lang="el-GR" sz="2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Στόχος και Περίγραμμα της Ενότητας </a:t>
            </a:r>
            <a:r>
              <a:rPr lang="en-US" sz="2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sz="28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4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n-lt"/>
              </a:rPr>
              <a:t>Η επικοινωνία μέσω της </a:t>
            </a:r>
            <a:r>
              <a:rPr lang="el-GR" sz="1800" b="1" dirty="0">
                <a:latin typeface="+mn-lt"/>
              </a:rPr>
              <a:t>Σειριακής </a:t>
            </a:r>
            <a:r>
              <a:rPr lang="el-GR" sz="1800" b="1" dirty="0" err="1">
                <a:latin typeface="+mn-lt"/>
              </a:rPr>
              <a:t>Διεπαφής</a:t>
            </a:r>
            <a:r>
              <a:rPr lang="el-GR" sz="1800" b="1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στο </a:t>
            </a:r>
            <a:r>
              <a:rPr lang="en-US" sz="1800" dirty="0">
                <a:latin typeface="+mn-lt"/>
              </a:rPr>
              <a:t>Arduino </a:t>
            </a:r>
            <a:r>
              <a:rPr lang="el-GR" sz="1800" dirty="0">
                <a:latin typeface="+mn-lt"/>
              </a:rPr>
              <a:t>επιτυγχάνεται μέσω του πρωτοκόλλου </a:t>
            </a:r>
            <a:r>
              <a:rPr lang="en-US" sz="1800" dirty="0">
                <a:latin typeface="+mn-lt"/>
              </a:rPr>
              <a:t>UART.</a:t>
            </a:r>
            <a:endParaRPr lang="el-GR" sz="1800" dirty="0">
              <a:latin typeface="+mn-lt"/>
            </a:endParaRP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1800" dirty="0">
              <a:latin typeface="+mn-lt"/>
            </a:endParaRP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dirty="0">
                <a:latin typeface="+mn-lt"/>
              </a:rPr>
              <a:t>Δύο καλώδια</a:t>
            </a:r>
            <a:r>
              <a:rPr lang="en-US" sz="1800" dirty="0">
                <a:latin typeface="+mn-lt"/>
              </a:rPr>
              <a:t>: Tx (</a:t>
            </a:r>
            <a:r>
              <a:rPr lang="el-GR" sz="1800" dirty="0">
                <a:latin typeface="+mn-lt"/>
              </a:rPr>
              <a:t>για αποστολή δεδομένων</a:t>
            </a:r>
            <a:r>
              <a:rPr lang="en-US" sz="1800" dirty="0">
                <a:latin typeface="+mn-lt"/>
              </a:rPr>
              <a:t>) </a:t>
            </a:r>
            <a:r>
              <a:rPr lang="el-GR" sz="1800" dirty="0">
                <a:latin typeface="+mn-lt"/>
              </a:rPr>
              <a:t>και</a:t>
            </a:r>
            <a:r>
              <a:rPr lang="en-US" sz="1800" dirty="0">
                <a:latin typeface="+mn-lt"/>
              </a:rPr>
              <a:t> RX (</a:t>
            </a:r>
            <a:r>
              <a:rPr lang="el-GR" sz="1800" dirty="0"/>
              <a:t>για τη λήψη τους</a:t>
            </a:r>
            <a:r>
              <a:rPr lang="en-US" sz="1800" dirty="0">
                <a:latin typeface="+mn-lt"/>
              </a:rPr>
              <a:t>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/>
              <a:t>Επικοινωνία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559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b="1" dirty="0">
                <a:latin typeface="+mn-lt"/>
              </a:rPr>
              <a:t>Εγκαθίδρυση Επικοινωνίας</a:t>
            </a:r>
            <a:endParaRPr lang="en-US" sz="1800" b="1" dirty="0">
              <a:latin typeface="+mn-lt"/>
            </a:endParaRP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b="1" dirty="0">
                <a:latin typeface="+mn-lt"/>
              </a:rPr>
              <a:t>Η συνάρτηση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Serial.begin</a:t>
            </a:r>
            <a:r>
              <a:rPr lang="en-US" sz="1800" b="1" dirty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b="1" dirty="0">
                <a:latin typeface="+mn-lt"/>
              </a:rPr>
              <a:t>Σύνταξη</a:t>
            </a:r>
            <a:r>
              <a:rPr lang="en-US" sz="1800" b="1" dirty="0">
                <a:latin typeface="+mn-lt"/>
              </a:rPr>
              <a:t>: </a:t>
            </a:r>
            <a:r>
              <a:rPr lang="en-GB" sz="1800" i="1" dirty="0" err="1">
                <a:latin typeface="+mn-lt"/>
              </a:rPr>
              <a:t>Serial.begin</a:t>
            </a:r>
            <a:r>
              <a:rPr lang="en-GB" sz="1800" i="1" dirty="0">
                <a:latin typeface="+mn-lt"/>
              </a:rPr>
              <a:t>(bauds, SERIAL_NPS)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i="1" dirty="0">
                <a:latin typeface="+mn-lt"/>
              </a:rPr>
              <a:t>bauds:</a:t>
            </a:r>
            <a:r>
              <a:rPr lang="en-US" sz="1800" dirty="0">
                <a:latin typeface="+mn-lt"/>
              </a:rPr>
              <a:t> </a:t>
            </a:r>
            <a:r>
              <a:rPr lang="el-GR" sz="1800" dirty="0">
                <a:latin typeface="+mn-lt"/>
              </a:rPr>
              <a:t>Ορίζει την ταχύτητα αποστολής δεδομένων σε </a:t>
            </a:r>
            <a:r>
              <a:rPr lang="en-US" sz="1800" dirty="0">
                <a:latin typeface="+mn-lt"/>
              </a:rPr>
              <a:t>bit </a:t>
            </a:r>
            <a:r>
              <a:rPr lang="el-GR" sz="1800" dirty="0">
                <a:latin typeface="+mn-lt"/>
              </a:rPr>
              <a:t>ανά δευτερόλεπτο (</a:t>
            </a:r>
            <a:r>
              <a:rPr lang="en-US" sz="1800" dirty="0">
                <a:latin typeface="+mn-lt"/>
              </a:rPr>
              <a:t>baud) </a:t>
            </a:r>
            <a:r>
              <a:rPr lang="el-GR" sz="1800" dirty="0">
                <a:latin typeface="+mn-lt"/>
              </a:rPr>
              <a:t>για τη σειριακή μεταφορά δεδομένων.</a:t>
            </a:r>
            <a:endParaRPr lang="en-US" sz="1800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i="1" dirty="0">
                <a:latin typeface="+mn-lt"/>
              </a:rPr>
              <a:t>SERIAL_NPS: </a:t>
            </a:r>
            <a:r>
              <a:rPr lang="el-GR" sz="1800" i="1" dirty="0">
                <a:latin typeface="+mn-lt"/>
              </a:rPr>
              <a:t>Προαιρετικό</a:t>
            </a:r>
            <a:r>
              <a:rPr lang="en-US" sz="1800" dirty="0">
                <a:latin typeface="+mn-lt"/>
              </a:rPr>
              <a:t>.</a:t>
            </a:r>
            <a:r>
              <a:rPr lang="el-GR" sz="1800" dirty="0">
                <a:latin typeface="+mn-lt"/>
              </a:rPr>
              <a:t> Επιτρέπει τη ρύθμιση της κωδικοποίησης χαρακτήρων:</a:t>
            </a:r>
            <a:endParaRPr lang="en-US" sz="1800" dirty="0">
              <a:latin typeface="+mn-lt"/>
            </a:endParaRPr>
          </a:p>
          <a:p>
            <a:pPr lvl="4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dirty="0">
                <a:latin typeface="+mn-lt"/>
              </a:rPr>
              <a:t>N</a:t>
            </a:r>
            <a:r>
              <a:rPr lang="el-GR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=</a:t>
            </a:r>
            <a:r>
              <a:rPr lang="el-GR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Nº bit </a:t>
            </a:r>
            <a:r>
              <a:rPr lang="el-GR" sz="1800" dirty="0">
                <a:latin typeface="+mn-lt"/>
              </a:rPr>
              <a:t>για κάθε χαρακτήρα</a:t>
            </a:r>
            <a:r>
              <a:rPr lang="en-US" sz="1800" dirty="0">
                <a:latin typeface="+mn-lt"/>
              </a:rPr>
              <a:t>: 5, 6, 7 </a:t>
            </a:r>
            <a:r>
              <a:rPr lang="el-GR" sz="1800" dirty="0">
                <a:latin typeface="+mn-lt"/>
              </a:rPr>
              <a:t>ή</a:t>
            </a:r>
            <a:r>
              <a:rPr lang="en-US" sz="1800" dirty="0">
                <a:latin typeface="+mn-lt"/>
              </a:rPr>
              <a:t> 8 (</a:t>
            </a:r>
            <a:r>
              <a:rPr lang="el-GR" sz="1800" dirty="0">
                <a:latin typeface="+mn-lt"/>
              </a:rPr>
              <a:t>προεπιλεγμένη τιμή</a:t>
            </a:r>
            <a:r>
              <a:rPr lang="en-US" sz="1800" dirty="0">
                <a:latin typeface="+mn-lt"/>
              </a:rPr>
              <a:t>)</a:t>
            </a:r>
            <a:r>
              <a:rPr lang="el-GR" sz="1800" dirty="0">
                <a:latin typeface="+mn-lt"/>
              </a:rPr>
              <a:t>.</a:t>
            </a:r>
            <a:endParaRPr lang="en-US" sz="1800" dirty="0">
              <a:latin typeface="+mn-lt"/>
            </a:endParaRPr>
          </a:p>
          <a:p>
            <a:pPr lvl="4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dirty="0">
                <a:latin typeface="+mn-lt"/>
              </a:rPr>
              <a:t>P</a:t>
            </a:r>
            <a:r>
              <a:rPr lang="el-GR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=</a:t>
            </a:r>
            <a:r>
              <a:rPr lang="el-GR" sz="1800" dirty="0">
                <a:latin typeface="+mn-lt"/>
              </a:rPr>
              <a:t> Ισοτιμία</a:t>
            </a:r>
            <a:r>
              <a:rPr lang="en-US" sz="1800" dirty="0">
                <a:latin typeface="+mn-lt"/>
              </a:rPr>
              <a:t>: E</a:t>
            </a:r>
            <a:r>
              <a:rPr lang="el-GR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=</a:t>
            </a:r>
            <a:r>
              <a:rPr lang="el-GR" sz="1800" dirty="0">
                <a:latin typeface="+mn-lt"/>
              </a:rPr>
              <a:t> άρτια</a:t>
            </a:r>
            <a:r>
              <a:rPr lang="en-US" sz="1800" dirty="0">
                <a:latin typeface="+mn-lt"/>
              </a:rPr>
              <a:t>, O</a:t>
            </a:r>
            <a:r>
              <a:rPr lang="el-GR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= </a:t>
            </a:r>
            <a:r>
              <a:rPr lang="el-GR" sz="1800" dirty="0">
                <a:latin typeface="+mn-lt"/>
              </a:rPr>
              <a:t>περιττή</a:t>
            </a:r>
            <a:r>
              <a:rPr lang="en-US" sz="1800" dirty="0">
                <a:latin typeface="+mn-lt"/>
              </a:rPr>
              <a:t> N</a:t>
            </a:r>
            <a:r>
              <a:rPr lang="el-GR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=</a:t>
            </a:r>
            <a:r>
              <a:rPr lang="el-GR" sz="1800" dirty="0">
                <a:latin typeface="+mn-lt"/>
              </a:rPr>
              <a:t> </a:t>
            </a:r>
            <a:r>
              <a:rPr lang="el-GR" sz="1800" dirty="0" err="1">
                <a:latin typeface="+mn-lt"/>
              </a:rPr>
              <a:t>ημιτονική</a:t>
            </a:r>
            <a:r>
              <a:rPr lang="en-US" sz="1800" dirty="0">
                <a:latin typeface="+mn-lt"/>
              </a:rPr>
              <a:t> (</a:t>
            </a:r>
            <a:r>
              <a:rPr lang="el-GR" sz="1800" dirty="0">
                <a:latin typeface="+mn-lt"/>
              </a:rPr>
              <a:t>προεπιλεγμένη τιμή</a:t>
            </a:r>
            <a:r>
              <a:rPr lang="en-US" sz="1800" dirty="0">
                <a:latin typeface="+mn-lt"/>
              </a:rPr>
              <a:t>)</a:t>
            </a:r>
            <a:r>
              <a:rPr lang="el-GR" sz="1800" dirty="0">
                <a:latin typeface="+mn-lt"/>
              </a:rPr>
              <a:t>.</a:t>
            </a:r>
            <a:endParaRPr lang="en-US" sz="1800" dirty="0">
              <a:latin typeface="+mn-lt"/>
            </a:endParaRPr>
          </a:p>
          <a:p>
            <a:pPr lvl="4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1800" dirty="0">
                <a:latin typeface="+mn-lt"/>
              </a:rPr>
              <a:t>S</a:t>
            </a:r>
            <a:r>
              <a:rPr lang="el-GR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=</a:t>
            </a:r>
            <a:r>
              <a:rPr lang="el-GR" sz="1800" dirty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Nº </a:t>
            </a:r>
            <a:r>
              <a:rPr lang="el-GR" sz="1800" dirty="0">
                <a:latin typeface="+mn-lt"/>
              </a:rPr>
              <a:t>των </a:t>
            </a:r>
            <a:r>
              <a:rPr lang="en-US" sz="1800" dirty="0">
                <a:latin typeface="+mn-lt"/>
              </a:rPr>
              <a:t>bit</a:t>
            </a:r>
            <a:r>
              <a:rPr lang="el-GR" sz="1800" dirty="0">
                <a:latin typeface="+mn-lt"/>
              </a:rPr>
              <a:t> «τερματισμού» στο τέλος κάθε χαρακτήρα:</a:t>
            </a:r>
            <a:r>
              <a:rPr lang="en-US" sz="1800" dirty="0">
                <a:latin typeface="+mn-lt"/>
              </a:rPr>
              <a:t> 2 </a:t>
            </a:r>
            <a:r>
              <a:rPr lang="el-GR" sz="1800" dirty="0">
                <a:latin typeface="+mn-lt"/>
              </a:rPr>
              <a:t>ή</a:t>
            </a:r>
            <a:r>
              <a:rPr lang="en-US" sz="1800" dirty="0">
                <a:latin typeface="+mn-lt"/>
              </a:rPr>
              <a:t> 1 (</a:t>
            </a:r>
            <a:r>
              <a:rPr lang="el-GR" sz="1800" dirty="0">
                <a:latin typeface="+mn-lt"/>
              </a:rPr>
              <a:t>προεπιλεγμένη τιμή).</a:t>
            </a:r>
            <a:endParaRPr lang="en-US" sz="1800" dirty="0">
              <a:latin typeface="+mn-lt"/>
            </a:endParaRP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b="1" dirty="0">
                <a:latin typeface="+mn-lt"/>
              </a:rPr>
              <a:t>Η συνάρτηση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Serial.end</a:t>
            </a:r>
            <a:r>
              <a:rPr lang="en-US" sz="1800" b="1" dirty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b="1" dirty="0">
                <a:latin typeface="+mn-lt"/>
              </a:rPr>
              <a:t>Σύνταξη</a:t>
            </a:r>
            <a:r>
              <a:rPr lang="en-US" sz="1800" b="1" dirty="0">
                <a:latin typeface="+mn-lt"/>
              </a:rPr>
              <a:t>:</a:t>
            </a:r>
            <a:r>
              <a:rPr lang="en-US" sz="1800" b="1" dirty="0"/>
              <a:t> </a:t>
            </a:r>
            <a:r>
              <a:rPr lang="en-US" sz="1800" i="1" dirty="0" err="1">
                <a:latin typeface="+mn-lt"/>
              </a:rPr>
              <a:t>Serial.end</a:t>
            </a:r>
            <a:r>
              <a:rPr lang="en-US" sz="1800" i="1" dirty="0">
                <a:latin typeface="+mn-lt"/>
              </a:rPr>
              <a:t>()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2500" dirty="0"/>
              <a:t>Προγραμματισμός</a:t>
            </a:r>
            <a:r>
              <a:rPr lang="en-US" sz="2800" dirty="0"/>
              <a:t> – </a:t>
            </a:r>
            <a:r>
              <a:rPr lang="el-GR" sz="2800" dirty="0"/>
              <a:t>Συναρτήσεις Επικοινωνίας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1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31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b="1" dirty="0">
                <a:latin typeface="+mj-lt"/>
              </a:rPr>
              <a:t>Αποστολή Δεδομένων</a:t>
            </a:r>
            <a:endParaRPr lang="en-US" sz="1800" b="1" dirty="0">
              <a:latin typeface="+mj-lt"/>
            </a:endParaRP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b="1" dirty="0">
                <a:latin typeface="+mj-lt"/>
              </a:rPr>
              <a:t>Η συνάρτηση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dirty="0" err="1">
                <a:latin typeface="+mj-lt"/>
              </a:rPr>
              <a:t>Serial.print</a:t>
            </a:r>
            <a:r>
              <a:rPr lang="en-US" sz="1800" b="1" dirty="0">
                <a:latin typeface="+mj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b="1" dirty="0">
                <a:latin typeface="+mj-lt"/>
              </a:rPr>
              <a:t>Σύνταξη 1</a:t>
            </a:r>
            <a:r>
              <a:rPr lang="en-US" sz="1800" b="1" dirty="0">
                <a:latin typeface="+mj-lt"/>
              </a:rPr>
              <a:t>: </a:t>
            </a:r>
            <a:r>
              <a:rPr lang="en-GB" sz="1800" i="1" dirty="0" err="1">
                <a:latin typeface="+mj-lt"/>
              </a:rPr>
              <a:t>Serial.print</a:t>
            </a:r>
            <a:r>
              <a:rPr lang="en-GB" sz="1800" i="1" dirty="0">
                <a:latin typeface="+mj-lt"/>
              </a:rPr>
              <a:t>(value)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i="1" dirty="0">
                <a:latin typeface="+mj-lt"/>
              </a:rPr>
              <a:t>value</a:t>
            </a:r>
            <a:r>
              <a:rPr lang="en-US" sz="1800" i="1" dirty="0">
                <a:latin typeface="+mj-lt"/>
              </a:rPr>
              <a:t>:</a:t>
            </a:r>
            <a:r>
              <a:rPr lang="en-US" sz="1800" dirty="0">
                <a:latin typeface="+mj-lt"/>
              </a:rPr>
              <a:t> </a:t>
            </a:r>
            <a:r>
              <a:rPr lang="el-GR" sz="1800" dirty="0">
                <a:latin typeface="+mj-lt"/>
              </a:rPr>
              <a:t>η τιμή προς εκτύπωση – οποιοσδήποτε τύπος δεδομένων.</a:t>
            </a:r>
            <a:endParaRPr lang="en-US" sz="1800" dirty="0">
              <a:latin typeface="+mj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b="1" dirty="0">
                <a:latin typeface="+mj-lt"/>
              </a:rPr>
              <a:t>Σύνταξη 2</a:t>
            </a:r>
            <a:r>
              <a:rPr lang="en-US" sz="1800" b="1" dirty="0">
                <a:latin typeface="+mj-lt"/>
              </a:rPr>
              <a:t>: </a:t>
            </a:r>
            <a:r>
              <a:rPr lang="en-GB" sz="1800" i="1" dirty="0" err="1">
                <a:latin typeface="+mj-lt"/>
              </a:rPr>
              <a:t>Serial.print</a:t>
            </a:r>
            <a:r>
              <a:rPr lang="en-GB" sz="1800" i="1" dirty="0">
                <a:latin typeface="+mj-lt"/>
              </a:rPr>
              <a:t>(</a:t>
            </a:r>
            <a:r>
              <a:rPr lang="en-GB" sz="1800" i="1" dirty="0" err="1">
                <a:latin typeface="+mj-lt"/>
              </a:rPr>
              <a:t>value,format</a:t>
            </a:r>
            <a:r>
              <a:rPr lang="en-GB" sz="1800" i="1" dirty="0">
                <a:latin typeface="+mj-lt"/>
              </a:rPr>
              <a:t>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i="1" dirty="0">
                <a:latin typeface="+mj-lt"/>
              </a:rPr>
              <a:t>value: </a:t>
            </a:r>
            <a:r>
              <a:rPr lang="el-GR" sz="1800" dirty="0">
                <a:latin typeface="+mj-lt"/>
              </a:rPr>
              <a:t>η τιμή προς εκτύπωση – οποιοσδήποτε τύπος δεδομένων</a:t>
            </a:r>
            <a:r>
              <a:rPr lang="en-US" sz="1800" i="1" dirty="0">
                <a:latin typeface="+mj-lt"/>
              </a:rPr>
              <a:t>. 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i="1" dirty="0"/>
              <a:t>format: </a:t>
            </a:r>
            <a:r>
              <a:rPr lang="el-GR" sz="1800" dirty="0">
                <a:latin typeface="+mn-lt"/>
              </a:rPr>
              <a:t>ορίζει την αριθμητική βάση για τύπους ακεραίων ή αριθμό δεκαδικών για τύπους κινητής υποδιαστολής.</a:t>
            </a:r>
            <a:endParaRPr lang="en-US" sz="1800" i="1" dirty="0"/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1800" b="1" dirty="0">
                <a:latin typeface="+mn-lt"/>
              </a:rPr>
              <a:t>Η συνάρτηση</a:t>
            </a:r>
            <a:r>
              <a:rPr lang="en-US" sz="1800" b="1" dirty="0"/>
              <a:t> </a:t>
            </a:r>
            <a:r>
              <a:rPr lang="en-US" sz="1800" b="1" dirty="0" err="1">
                <a:latin typeface="+mn-lt"/>
              </a:rPr>
              <a:t>Serial.println</a:t>
            </a:r>
            <a:r>
              <a:rPr lang="en-US" sz="1800" b="1" dirty="0">
                <a:latin typeface="+mn-lt"/>
              </a:rPr>
              <a:t>()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endParaRPr lang="en-US" sz="1800" i="1" dirty="0"/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8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Προγραμματισμός</a:t>
            </a:r>
            <a:r>
              <a:rPr lang="en-US" sz="2400" dirty="0"/>
              <a:t> – </a:t>
            </a:r>
            <a:r>
              <a:rPr lang="el-GR" sz="2400" dirty="0"/>
              <a:t>Συναρτήσεις Αποστολής Δεδομένων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55653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7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Λήψη Δεδομένων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2171721" y="1767936"/>
            <a:ext cx="4502827" cy="3747961"/>
            <a:chOff x="2795" y="-11364"/>
            <a:chExt cx="3393779" cy="2562794"/>
          </a:xfrm>
        </p:grpSpPr>
        <p:pic>
          <p:nvPicPr>
            <p:cNvPr id="15" name="Imagen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90" y="0"/>
              <a:ext cx="2331085" cy="2551430"/>
            </a:xfrm>
            <a:prstGeom prst="rect">
              <a:avLst/>
            </a:prstGeom>
          </p:spPr>
        </p:pic>
        <p:sp>
          <p:nvSpPr>
            <p:cNvPr id="16" name="Rectángulo 44"/>
            <p:cNvSpPr/>
            <p:nvPr/>
          </p:nvSpPr>
          <p:spPr>
            <a:xfrm>
              <a:off x="2795" y="-11364"/>
              <a:ext cx="1041990" cy="446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4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Bytes </a:t>
              </a:r>
              <a:r>
                <a:rPr lang="el-GR" sz="14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που διαβάσθηκαν</a:t>
              </a:r>
              <a:endParaRPr lang="pt-PT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ángulo 45"/>
            <p:cNvSpPr/>
            <p:nvPr/>
          </p:nvSpPr>
          <p:spPr>
            <a:xfrm>
              <a:off x="2354584" y="6706"/>
              <a:ext cx="1041990" cy="446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l-GR" sz="14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Ακροδέκτης </a:t>
              </a:r>
              <a:r>
                <a:rPr lang="en-US" sz="14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RX</a:t>
              </a:r>
              <a:endParaRPr lang="pt-PT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ángulo 46"/>
            <p:cNvSpPr/>
            <p:nvPr/>
          </p:nvSpPr>
          <p:spPr>
            <a:xfrm>
              <a:off x="2155460" y="435531"/>
              <a:ext cx="852639" cy="55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4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Byte</a:t>
              </a:r>
              <a:r>
                <a:rPr lang="en-US" sz="14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  <a:r>
                <a:rPr lang="es-ES" sz="14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l-GR" sz="1400" b="1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που ελήφθησαν</a:t>
              </a:r>
              <a:endParaRPr lang="pt-PT" sz="1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88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38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b="1" dirty="0">
                <a:latin typeface="+mj-lt"/>
              </a:rPr>
              <a:t>Μετάδοση Δεδομένων</a:t>
            </a:r>
            <a:endParaRPr lang="en-US" sz="2000" b="1" dirty="0">
              <a:latin typeface="+mj-lt"/>
            </a:endParaRP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2000" b="1" dirty="0">
                <a:latin typeface="+mj-lt"/>
              </a:rPr>
              <a:t>Η συνάρτηση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Serial.available</a:t>
            </a:r>
            <a:r>
              <a:rPr lang="en-US" sz="2000" b="1" dirty="0">
                <a:latin typeface="+mj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>
                <a:latin typeface="+mj-lt"/>
              </a:rPr>
              <a:t>Σύνταξη</a:t>
            </a:r>
            <a:r>
              <a:rPr lang="en-US" sz="2000" b="1" dirty="0">
                <a:latin typeface="+mj-lt"/>
              </a:rPr>
              <a:t>: </a:t>
            </a:r>
            <a:r>
              <a:rPr lang="en-GB" sz="2000" i="1" dirty="0" err="1">
                <a:latin typeface="+mj-lt"/>
              </a:rPr>
              <a:t>Serial.available</a:t>
            </a:r>
            <a:r>
              <a:rPr lang="en-GB" sz="2000" i="1" dirty="0">
                <a:latin typeface="+mj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>
                <a:latin typeface="+mj-lt"/>
              </a:rPr>
              <a:t>Η συνάρτηση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Serial.read</a:t>
            </a:r>
            <a:r>
              <a:rPr lang="en-US" sz="2000" b="1" dirty="0">
                <a:latin typeface="+mj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>
                <a:latin typeface="+mj-lt"/>
              </a:rPr>
              <a:t>Σύνταξη </a:t>
            </a:r>
            <a:r>
              <a:rPr lang="en-US" sz="2000" b="1" dirty="0">
                <a:latin typeface="+mj-lt"/>
              </a:rPr>
              <a:t>: </a:t>
            </a:r>
            <a:r>
              <a:rPr lang="en-GB" sz="2000" i="1" dirty="0" err="1">
                <a:latin typeface="+mj-lt"/>
              </a:rPr>
              <a:t>Serial.read</a:t>
            </a:r>
            <a:r>
              <a:rPr lang="en-GB" sz="2000" i="1" dirty="0">
                <a:latin typeface="+mj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>
                <a:latin typeface="+mj-lt"/>
              </a:rPr>
              <a:t>Η συνάρτηση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Serial.parseInt</a:t>
            </a:r>
            <a:r>
              <a:rPr lang="en-US" sz="2000" b="1" dirty="0">
                <a:latin typeface="+mj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>
                <a:latin typeface="+mj-lt"/>
              </a:rPr>
              <a:t>Σύνταξη </a:t>
            </a:r>
            <a:r>
              <a:rPr lang="en-US" sz="2000" b="1" dirty="0">
                <a:latin typeface="+mj-lt"/>
              </a:rPr>
              <a:t>: </a:t>
            </a:r>
            <a:r>
              <a:rPr lang="en-GB" sz="2000" i="1" dirty="0" err="1">
                <a:latin typeface="+mj-lt"/>
              </a:rPr>
              <a:t>Serial.parseInt</a:t>
            </a:r>
            <a:r>
              <a:rPr lang="en-GB" sz="2000" i="1" dirty="0">
                <a:latin typeface="+mj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2000" b="1" dirty="0">
                <a:latin typeface="+mj-lt"/>
              </a:rPr>
              <a:t>Η συνάρτηση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Serial.parseFloat</a:t>
            </a:r>
            <a:r>
              <a:rPr lang="en-US" sz="2000" b="1" dirty="0">
                <a:latin typeface="+mj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2000" b="1" dirty="0">
                <a:latin typeface="+mj-lt"/>
              </a:rPr>
              <a:t>Σύνταξη </a:t>
            </a:r>
            <a:r>
              <a:rPr lang="en-US" sz="2000" b="1" dirty="0">
                <a:latin typeface="+mj-lt"/>
              </a:rPr>
              <a:t>: </a:t>
            </a:r>
            <a:r>
              <a:rPr lang="en-GB" sz="2000" i="1" dirty="0" err="1">
                <a:latin typeface="+mj-lt"/>
              </a:rPr>
              <a:t>Serial.parseFloat</a:t>
            </a:r>
            <a:r>
              <a:rPr lang="en-GB" sz="2000" i="1" dirty="0">
                <a:latin typeface="+mj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b="1" dirty="0">
              <a:latin typeface="+mj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Προγραμματισμός</a:t>
            </a:r>
            <a:r>
              <a:rPr lang="en-US" sz="2400" dirty="0"/>
              <a:t> – </a:t>
            </a:r>
            <a:r>
              <a:rPr lang="el-GR" sz="2400" dirty="0"/>
              <a:t>Συναρτήσεις Λήψης Δεδομένων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27799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3717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b="1" dirty="0">
                <a:latin typeface="+mn-lt"/>
              </a:rPr>
              <a:t>Η συνάρτηση</a:t>
            </a:r>
            <a:r>
              <a:rPr lang="en-US" sz="1800" b="1" dirty="0">
                <a:latin typeface="+mn-lt"/>
              </a:rPr>
              <a:t> </a:t>
            </a:r>
            <a:r>
              <a:rPr lang="en-US" sz="1800" b="1" dirty="0" err="1">
                <a:latin typeface="+mn-lt"/>
              </a:rPr>
              <a:t>pulseIn</a:t>
            </a:r>
            <a:r>
              <a:rPr lang="en-US" sz="1800" b="1" dirty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b="1" dirty="0">
                <a:solidFill>
                  <a:prstClr val="black"/>
                </a:solidFill>
                <a:latin typeface="Calibri"/>
              </a:rPr>
              <a:t>Σύνταξη </a:t>
            </a:r>
            <a:r>
              <a:rPr lang="en-US" sz="1800" b="1" dirty="0">
                <a:latin typeface="+mn-lt"/>
              </a:rPr>
              <a:t>: </a:t>
            </a:r>
            <a:r>
              <a:rPr lang="en-US" sz="1800" i="1" dirty="0" err="1">
                <a:latin typeface="+mn-lt"/>
              </a:rPr>
              <a:t>pulseIn</a:t>
            </a:r>
            <a:r>
              <a:rPr lang="en-US" sz="1800" i="1" dirty="0">
                <a:latin typeface="+mn-lt"/>
              </a:rPr>
              <a:t>(pin, level, time)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i="1" dirty="0">
                <a:latin typeface="+mn-lt"/>
              </a:rPr>
              <a:t>pin: </a:t>
            </a:r>
            <a:r>
              <a:rPr lang="el-GR" sz="1800" i="1" dirty="0">
                <a:latin typeface="+mn-lt"/>
              </a:rPr>
              <a:t>ο αριθμός του ακροδέκτη από τον οποίο θέλουμε να διαβάσουμε για τυχόν παλμούς</a:t>
            </a:r>
            <a:r>
              <a:rPr lang="en-US" sz="1800" i="1" dirty="0">
                <a:latin typeface="+mn-lt"/>
              </a:rPr>
              <a:t>. (</a:t>
            </a:r>
            <a:r>
              <a:rPr lang="en-US" sz="1800" i="1" dirty="0" err="1">
                <a:latin typeface="+mn-lt"/>
              </a:rPr>
              <a:t>int</a:t>
            </a:r>
            <a:r>
              <a:rPr lang="en-US" sz="1800" i="1" dirty="0">
                <a:latin typeface="+mn-lt"/>
              </a:rPr>
              <a:t>)</a:t>
            </a:r>
            <a:endParaRPr lang="en-US" sz="1800" b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i="1" dirty="0">
                <a:latin typeface="+mn-lt"/>
              </a:rPr>
              <a:t>value: </a:t>
            </a:r>
            <a:r>
              <a:rPr lang="el-GR" sz="1800" i="1" dirty="0">
                <a:latin typeface="+mn-lt"/>
              </a:rPr>
              <a:t>τύπος του παλμού που θέλουμε να εντοπίσουμε</a:t>
            </a:r>
            <a:r>
              <a:rPr lang="en-US" sz="1800" i="1" dirty="0">
                <a:latin typeface="+mn-lt"/>
              </a:rPr>
              <a:t>: </a:t>
            </a:r>
            <a:r>
              <a:rPr lang="el-GR" sz="1800" i="1" dirty="0">
                <a:latin typeface="+mn-lt"/>
              </a:rPr>
              <a:t>είτε σήμα επιπέδου </a:t>
            </a:r>
            <a:r>
              <a:rPr lang="en-US" sz="1800" i="1" dirty="0">
                <a:latin typeface="+mn-lt"/>
              </a:rPr>
              <a:t>“1” </a:t>
            </a:r>
            <a:r>
              <a:rPr lang="el-GR" sz="1800" i="1" dirty="0">
                <a:latin typeface="+mn-lt"/>
              </a:rPr>
              <a:t>ή </a:t>
            </a:r>
            <a:r>
              <a:rPr lang="el-GR" sz="1800" i="1" dirty="0">
                <a:solidFill>
                  <a:prstClr val="black"/>
                </a:solidFill>
                <a:latin typeface="Calibri"/>
              </a:rPr>
              <a:t>επιπέδου</a:t>
            </a:r>
            <a:r>
              <a:rPr lang="el-GR" sz="1800" i="1" dirty="0">
                <a:latin typeface="+mn-lt"/>
              </a:rPr>
              <a:t> </a:t>
            </a:r>
            <a:r>
              <a:rPr lang="en-US" sz="1800" i="1" dirty="0">
                <a:latin typeface="+mn-lt"/>
              </a:rPr>
              <a:t>“0”. (</a:t>
            </a:r>
            <a:r>
              <a:rPr lang="en-US" sz="1800" i="1" dirty="0" err="1">
                <a:latin typeface="+mn-lt"/>
              </a:rPr>
              <a:t>int</a:t>
            </a:r>
            <a:r>
              <a:rPr lang="en-US" sz="1800" i="1" dirty="0">
                <a:latin typeface="+mn-lt"/>
              </a:rPr>
              <a:t>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i="1" dirty="0">
                <a:latin typeface="+mn-lt"/>
              </a:rPr>
              <a:t>timeout (</a:t>
            </a:r>
            <a:r>
              <a:rPr lang="el-GR" sz="1800" i="1" dirty="0">
                <a:latin typeface="+mn-lt"/>
              </a:rPr>
              <a:t>προαιρετικό</a:t>
            </a:r>
            <a:r>
              <a:rPr lang="en-US" sz="1800" i="1" dirty="0">
                <a:latin typeface="+mn-lt"/>
              </a:rPr>
              <a:t>): 	</a:t>
            </a:r>
            <a:r>
              <a:rPr lang="el-GR" sz="1800" i="1" dirty="0">
                <a:latin typeface="+mn-lt"/>
              </a:rPr>
              <a:t>ο αριθμός των μικροδευτερολέπτων για τα οποία αναμένουμε τον παλμό να ολοκληρωθεί:</a:t>
            </a:r>
            <a:r>
              <a:rPr lang="en-US" sz="1800" i="1" dirty="0">
                <a:latin typeface="+mn-lt"/>
              </a:rPr>
              <a:t> </a:t>
            </a:r>
            <a:r>
              <a:rPr lang="el-GR" sz="1800" i="1" dirty="0">
                <a:latin typeface="+mn-lt"/>
              </a:rPr>
              <a:t>η συνάρτηση επιστρέφει 0 εάν δε λάβει κάποιον παλμό μέσα σε αυτό το χρονικό περιθώριο.</a:t>
            </a:r>
            <a:endParaRPr lang="en-US" sz="18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2879A2F0-D0B3-4145-8387-604F49372E9B}"/>
              </a:ext>
            </a:extLst>
          </p:cNvPr>
          <p:cNvSpPr txBox="1">
            <a:spLocks/>
          </p:cNvSpPr>
          <p:nvPr/>
        </p:nvSpPr>
        <p:spPr>
          <a:xfrm>
            <a:off x="0" y="-9527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Προγραμματισμός</a:t>
            </a:r>
            <a:r>
              <a:rPr lang="en-US" sz="2400" dirty="0"/>
              <a:t> – </a:t>
            </a:r>
            <a:r>
              <a:rPr lang="el-GR" sz="2400" dirty="0"/>
              <a:t>Άλλες Συναρτήσεις Γενικού Σκοπού</a:t>
            </a:r>
          </a:p>
        </p:txBody>
      </p:sp>
    </p:spTree>
    <p:extLst>
      <p:ext uri="{BB962C8B-B14F-4D97-AF65-F5344CB8AC3E}">
        <p14:creationId xmlns:p14="http://schemas.microsoft.com/office/powerpoint/2010/main" val="184475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14869" y="1236937"/>
            <a:ext cx="8297371" cy="296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l-GR" sz="1800" b="1" dirty="0">
                <a:latin typeface="+mj-lt"/>
              </a:rPr>
              <a:t>Οι συναρτήσεις</a:t>
            </a:r>
            <a:r>
              <a:rPr lang="en-US" sz="1800" b="1" dirty="0">
                <a:latin typeface="+mj-lt"/>
              </a:rPr>
              <a:t> min() </a:t>
            </a:r>
            <a:r>
              <a:rPr lang="el-GR" sz="1800" b="1" dirty="0">
                <a:latin typeface="+mj-lt"/>
              </a:rPr>
              <a:t>και</a:t>
            </a:r>
            <a:r>
              <a:rPr lang="en-US" sz="1800" b="1" dirty="0">
                <a:latin typeface="+mj-lt"/>
              </a:rPr>
              <a:t> max(</a:t>
            </a:r>
            <a:r>
              <a:rPr lang="el-GR" sz="1800" b="1" dirty="0">
                <a:latin typeface="+mj-lt"/>
              </a:rPr>
              <a:t>).</a:t>
            </a:r>
            <a:endParaRPr lang="en-US" sz="1800" b="1" dirty="0">
              <a:latin typeface="+mj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b="1" dirty="0">
                <a:latin typeface="+mj-lt"/>
              </a:rPr>
              <a:t>Σύνταξη</a:t>
            </a:r>
            <a:r>
              <a:rPr lang="en-US" sz="1800" b="1" dirty="0">
                <a:latin typeface="+mj-lt"/>
              </a:rPr>
              <a:t>: </a:t>
            </a:r>
            <a:r>
              <a:rPr lang="en-US" sz="1800" i="1" dirty="0">
                <a:latin typeface="+mj-lt"/>
              </a:rPr>
              <a:t>min(A, B)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b="1" dirty="0">
                <a:latin typeface="+mj-lt"/>
              </a:rPr>
              <a:t>Σύνταξη</a:t>
            </a:r>
            <a:r>
              <a:rPr lang="en-US" sz="1800" b="1" dirty="0">
                <a:latin typeface="+mj-lt"/>
              </a:rPr>
              <a:t>: </a:t>
            </a:r>
            <a:r>
              <a:rPr lang="en-US" sz="1800" i="1" dirty="0">
                <a:latin typeface="+mj-lt"/>
              </a:rPr>
              <a:t>max(A, B)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i="1" dirty="0">
                <a:latin typeface="+mj-lt"/>
              </a:rPr>
              <a:t>A: </a:t>
            </a:r>
            <a:r>
              <a:rPr lang="el-GR" sz="1800" i="1" dirty="0">
                <a:latin typeface="+mj-lt"/>
              </a:rPr>
              <a:t>ο πρώτος αριθμός, οποιοσδήποτε τύπος δεδομένων.</a:t>
            </a:r>
            <a:endParaRPr lang="en-US" sz="1800" b="1" dirty="0">
              <a:latin typeface="+mj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1800" i="1" dirty="0">
                <a:latin typeface="+mj-lt"/>
              </a:rPr>
              <a:t>B: </a:t>
            </a:r>
            <a:r>
              <a:rPr lang="el-GR" sz="1800" i="1" dirty="0">
                <a:latin typeface="+mj-lt"/>
              </a:rPr>
              <a:t>ο δεύτερος αριθμός, οποιοσδήποτε τύπος δεδομένων.</a:t>
            </a:r>
            <a:endParaRPr lang="en-US" sz="1800" i="1" dirty="0">
              <a:latin typeface="+mj-lt"/>
            </a:endParaRP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l-GR" sz="1800" b="1" dirty="0">
                <a:latin typeface="+mj-lt"/>
              </a:rPr>
              <a:t>Η συνάρτηση</a:t>
            </a:r>
            <a:r>
              <a:rPr lang="en-US" sz="1800" b="1" dirty="0">
                <a:latin typeface="+mj-lt"/>
              </a:rPr>
              <a:t> abs()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l-GR" sz="1800" b="1" dirty="0">
                <a:latin typeface="+mj-lt"/>
              </a:rPr>
              <a:t>Σύνταξη</a:t>
            </a:r>
            <a:r>
              <a:rPr lang="en-US" sz="1800" b="1" dirty="0">
                <a:latin typeface="+mj-lt"/>
              </a:rPr>
              <a:t>: </a:t>
            </a:r>
            <a:r>
              <a:rPr lang="en-GB" sz="1800" i="1" dirty="0">
                <a:latin typeface="+mj-lt"/>
              </a:rPr>
              <a:t>abs(n)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1800" i="1" dirty="0">
                <a:latin typeface="+mj-lt"/>
              </a:rPr>
              <a:t>n: </a:t>
            </a:r>
            <a:r>
              <a:rPr lang="el-GR" sz="1800" i="1" dirty="0">
                <a:latin typeface="+mj-lt"/>
              </a:rPr>
              <a:t>ο αριθμός</a:t>
            </a:r>
            <a:r>
              <a:rPr lang="en-US" sz="1800" i="1" dirty="0">
                <a:latin typeface="+mj-lt"/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/>
              <a:t>Προγραμματισμός</a:t>
            </a:r>
            <a:r>
              <a:rPr lang="en-US" sz="2400" dirty="0"/>
              <a:t> – </a:t>
            </a:r>
            <a:r>
              <a:rPr lang="el-GR" sz="2400" dirty="0"/>
              <a:t>Άλλες Συναρτήσεις Γενικού Σκοπού</a:t>
            </a: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9668840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69427</TotalTime>
  <Words>735</Words>
  <Application>Microsoft Office PowerPoint</Application>
  <PresentationFormat>Προβολή στην οθόνη (4:3)</PresentationFormat>
  <Paragraphs>145</Paragraphs>
  <Slides>16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16</vt:i4>
      </vt:variant>
    </vt:vector>
  </HeadingPairs>
  <TitlesOfParts>
    <vt:vector size="26" baseType="lpstr">
      <vt:lpstr>ＭＳ Ｐゴシック</vt:lpstr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spiros</cp:lastModifiedBy>
  <cp:revision>1810</cp:revision>
  <cp:lastPrinted>2018-01-26T17:11:53Z</cp:lastPrinted>
  <dcterms:created xsi:type="dcterms:W3CDTF">2010-11-09T19:06:29Z</dcterms:created>
  <dcterms:modified xsi:type="dcterms:W3CDTF">2018-06-19T13:34:21Z</dcterms:modified>
</cp:coreProperties>
</file>