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5"/>
  </p:notesMasterIdLst>
  <p:handoutMasterIdLst>
    <p:handoutMasterId r:id="rId26"/>
  </p:handoutMasterIdLst>
  <p:sldIdLst>
    <p:sldId id="549" r:id="rId3"/>
    <p:sldId id="537" r:id="rId4"/>
    <p:sldId id="482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4" r:id="rId18"/>
    <p:sldId id="565" r:id="rId19"/>
    <p:sldId id="569" r:id="rId20"/>
    <p:sldId id="567" r:id="rId21"/>
    <p:sldId id="568" r:id="rId22"/>
    <p:sldId id="566" r:id="rId23"/>
    <p:sldId id="57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2" d="100"/>
          <a:sy n="72" d="100"/>
        </p:scale>
        <p:origin x="1722" y="60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23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8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2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5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3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5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19/6/2018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19/6/2018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19/6/2018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9</a:t>
            </a: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ΡΕΛΕ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l-GR" sz="3200" dirty="0"/>
              <a:t>Μονάδα Ρελέ 5</a:t>
            </a:r>
            <a:r>
              <a:rPr lang="en-US" sz="3200" dirty="0"/>
              <a:t>V (Keyes)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5B590908-1E12-4E88-8938-BDF4E16FFDF3}"/>
              </a:ext>
            </a:extLst>
          </p:cNvPr>
          <p:cNvSpPr txBox="1"/>
          <p:nvPr/>
        </p:nvSpPr>
        <p:spPr>
          <a:xfrm>
            <a:off x="365424" y="1268613"/>
            <a:ext cx="8413151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l-GR" dirty="0"/>
              <a:t>Η μονάδα περιλαμβάνει όλα τα απαραίτητα κυκλωματικά στοιχεία (τη δίοδο προστασίας, το τρανζίστορ και την αντίσταση περιορισμού ρεύματος) καθώς και ένα ενδεικτικό </a:t>
            </a:r>
            <a:r>
              <a:rPr lang="en-US" dirty="0"/>
              <a:t>LED</a:t>
            </a:r>
            <a:r>
              <a:rPr lang="el-GR" dirty="0"/>
              <a:t>.</a:t>
            </a:r>
            <a:r>
              <a:rPr lang="en-US" dirty="0"/>
              <a:t> 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347AF248-AD07-4D51-AC50-18A41F84D992}"/>
              </a:ext>
            </a:extLst>
          </p:cNvPr>
          <p:cNvGrpSpPr/>
          <p:nvPr/>
        </p:nvGrpSpPr>
        <p:grpSpPr>
          <a:xfrm>
            <a:off x="1192514" y="2183957"/>
            <a:ext cx="5763370" cy="3064477"/>
            <a:chOff x="3115025" y="1956453"/>
            <a:chExt cx="5763370" cy="3064477"/>
          </a:xfrm>
        </p:grpSpPr>
        <p:pic>
          <p:nvPicPr>
            <p:cNvPr id="30" name="Εικόνα 29">
              <a:extLst>
                <a:ext uri="{FF2B5EF4-FFF2-40B4-BE49-F238E27FC236}">
                  <a16:creationId xmlns:a16="http://schemas.microsoft.com/office/drawing/2014/main" id="{596F8628-055F-4802-A759-E962DA139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2" t="17275" r="23853" b="16716"/>
            <a:stretch/>
          </p:blipFill>
          <p:spPr>
            <a:xfrm>
              <a:off x="4236049" y="1956453"/>
              <a:ext cx="4642346" cy="3064477"/>
            </a:xfrm>
            <a:prstGeom prst="rect">
              <a:avLst/>
            </a:prstGeom>
          </p:spPr>
        </p:pic>
        <p:sp>
          <p:nvSpPr>
            <p:cNvPr id="32" name="TextBox 43">
              <a:extLst>
                <a:ext uri="{FF2B5EF4-FFF2-40B4-BE49-F238E27FC236}">
                  <a16:creationId xmlns:a16="http://schemas.microsoft.com/office/drawing/2014/main" id="{F5D43CC2-C9A4-4373-BE4F-DC9367B9789C}"/>
                </a:ext>
              </a:extLst>
            </p:cNvPr>
            <p:cNvSpPr txBox="1"/>
            <p:nvPr/>
          </p:nvSpPr>
          <p:spPr>
            <a:xfrm>
              <a:off x="4110627" y="3271772"/>
              <a:ext cx="1182697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l-GR" sz="1400" dirty="0"/>
                <a:t>Κοινή επαφή</a:t>
              </a:r>
              <a:endParaRPr lang="en-US" sz="1200" dirty="0"/>
            </a:p>
          </p:txBody>
        </p: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791E63DF-0B6C-4DC4-B393-FC63F5DF19A9}"/>
                </a:ext>
              </a:extLst>
            </p:cNvPr>
            <p:cNvSpPr txBox="1"/>
            <p:nvPr/>
          </p:nvSpPr>
          <p:spPr>
            <a:xfrm>
              <a:off x="3115025" y="3653864"/>
              <a:ext cx="2178299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l-GR" sz="1400" dirty="0"/>
                <a:t>Κανονικά - κλειστή</a:t>
              </a:r>
              <a:endParaRPr lang="en-US" sz="1200" dirty="0"/>
            </a:p>
          </p:txBody>
        </p: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id="{A8401B52-09ED-473B-919D-65668F6963B1}"/>
                </a:ext>
              </a:extLst>
            </p:cNvPr>
            <p:cNvSpPr txBox="1"/>
            <p:nvPr/>
          </p:nvSpPr>
          <p:spPr>
            <a:xfrm>
              <a:off x="3115025" y="2908860"/>
              <a:ext cx="2178299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l-GR" sz="1400" dirty="0"/>
                <a:t>Κανονικά - ανοιχτή</a:t>
              </a:r>
              <a:endParaRPr lang="en-US" sz="1200" dirty="0"/>
            </a:p>
          </p:txBody>
        </p:sp>
        <p:grpSp>
          <p:nvGrpSpPr>
            <p:cNvPr id="35" name="Group 2">
              <a:extLst>
                <a:ext uri="{FF2B5EF4-FFF2-40B4-BE49-F238E27FC236}">
                  <a16:creationId xmlns:a16="http://schemas.microsoft.com/office/drawing/2014/main" id="{54C608AF-D3D6-414A-9412-983F2C5E9089}"/>
                </a:ext>
              </a:extLst>
            </p:cNvPr>
            <p:cNvGrpSpPr/>
            <p:nvPr/>
          </p:nvGrpSpPr>
          <p:grpSpPr>
            <a:xfrm>
              <a:off x="8071697" y="2908860"/>
              <a:ext cx="806698" cy="842408"/>
              <a:chOff x="9210837" y="3942741"/>
              <a:chExt cx="806698" cy="842408"/>
            </a:xfrm>
          </p:grpSpPr>
          <p:sp>
            <p:nvSpPr>
              <p:cNvPr id="36" name="TextBox 18">
                <a:extLst>
                  <a:ext uri="{FF2B5EF4-FFF2-40B4-BE49-F238E27FC236}">
                    <a16:creationId xmlns:a16="http://schemas.microsoft.com/office/drawing/2014/main" id="{72634D79-06B6-443C-A00C-EB076C8C19F8}"/>
                  </a:ext>
                </a:extLst>
              </p:cNvPr>
              <p:cNvSpPr txBox="1"/>
              <p:nvPr/>
            </p:nvSpPr>
            <p:spPr>
              <a:xfrm>
                <a:off x="9210837" y="4172899"/>
                <a:ext cx="806698" cy="38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400" dirty="0"/>
                  <a:t>VCC</a:t>
                </a:r>
                <a:endParaRPr lang="en-US" sz="1200" dirty="0"/>
              </a:p>
            </p:txBody>
          </p:sp>
          <p:sp>
            <p:nvSpPr>
              <p:cNvPr id="37" name="TextBox 20">
                <a:extLst>
                  <a:ext uri="{FF2B5EF4-FFF2-40B4-BE49-F238E27FC236}">
                    <a16:creationId xmlns:a16="http://schemas.microsoft.com/office/drawing/2014/main" id="{10230808-890D-4FAF-B1A6-8718A70811BD}"/>
                  </a:ext>
                </a:extLst>
              </p:cNvPr>
              <p:cNvSpPr txBox="1"/>
              <p:nvPr/>
            </p:nvSpPr>
            <p:spPr>
              <a:xfrm>
                <a:off x="9210837" y="3942741"/>
                <a:ext cx="806698" cy="38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400" dirty="0"/>
                  <a:t>GND</a:t>
                </a:r>
                <a:endParaRPr lang="en-US" sz="1200" dirty="0"/>
              </a:p>
            </p:txBody>
          </p:sp>
          <p:sp>
            <p:nvSpPr>
              <p:cNvPr id="38" name="TextBox 21">
                <a:extLst>
                  <a:ext uri="{FF2B5EF4-FFF2-40B4-BE49-F238E27FC236}">
                    <a16:creationId xmlns:a16="http://schemas.microsoft.com/office/drawing/2014/main" id="{6FDC0B39-BC49-4DAF-8988-4067AA9CDBE4}"/>
                  </a:ext>
                </a:extLst>
              </p:cNvPr>
              <p:cNvSpPr txBox="1"/>
              <p:nvPr/>
            </p:nvSpPr>
            <p:spPr>
              <a:xfrm>
                <a:off x="9210837" y="4403057"/>
                <a:ext cx="806698" cy="38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l-GR" sz="1400" dirty="0"/>
                  <a:t>ΣΗΜΑ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251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l-GR" sz="2800" dirty="0"/>
              <a:t>Άσκηση Ηλεκτρομηχανικού Ρελέ</a:t>
            </a:r>
            <a:r>
              <a:rPr lang="en-US" sz="2800" dirty="0"/>
              <a:t>: </a:t>
            </a:r>
            <a:r>
              <a:rPr lang="el-GR" sz="2800" dirty="0"/>
              <a:t>Περιγραφή &amp; Σχηματικό</a:t>
            </a:r>
            <a:endParaRPr lang="en-US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606A5CF-AF4C-4851-80F9-89144197D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026" y="3145130"/>
            <a:ext cx="5071947" cy="3345684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457200" y="836555"/>
            <a:ext cx="8229600" cy="203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dirty="0">
                <a:ea typeface="ＭＳ Ｐゴシック" charset="0"/>
              </a:rPr>
              <a:t>Σκοπός της άσκησης είναι η εξοικείωση των φοιτητών με τη χρήση ηλεκτρομηχανικών ρελέ. Θα χρησιμοποιήσουμε ένα </a:t>
            </a:r>
            <a:r>
              <a:rPr lang="en-US" dirty="0">
                <a:ea typeface="ＭＳ Ｐゴシック" charset="0"/>
              </a:rPr>
              <a:t>Arduino, </a:t>
            </a:r>
            <a:r>
              <a:rPr lang="el-GR" dirty="0">
                <a:ea typeface="ＭＳ Ｐゴシック" charset="0"/>
              </a:rPr>
              <a:t>μαζί με μία μονάδα ρελέ για να ελέγξουμε ένα φορτίο </a:t>
            </a:r>
            <a:r>
              <a:rPr lang="en-US" dirty="0">
                <a:ea typeface="ＭＳ Ｐゴシック" charset="0"/>
              </a:rPr>
              <a:t>DC (</a:t>
            </a:r>
            <a:r>
              <a:rPr lang="el-GR" dirty="0">
                <a:ea typeface="ＭＳ Ｐゴシック" charset="0"/>
              </a:rPr>
              <a:t>ένα βομβητή, για τους σκοπούς της άσκησης).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dirty="0">
              <a:ea typeface="ＭＳ Ｐゴシック" charset="0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dirty="0">
                <a:ea typeface="ＭＳ Ｐゴシック" charset="0"/>
              </a:rPr>
              <a:t>Το πάτημα ενός κουμπιού θα οπλίζει ή θα αφοπλίζει το ρελέ.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7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105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dirty="0">
                <a:ea typeface="ＭＳ Ｐゴシック" charset="0"/>
              </a:rPr>
              <a:t>Το κύκλωμα της άσκησης που περιγράψαμε, παρουσιασμένο στο ράστερ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dirty="0">
                <a:ea typeface="ＭＳ Ｐゴシック" charset="0"/>
              </a:rPr>
              <a:t>Όταν το ρελέ οπλίσει </a:t>
            </a:r>
            <a:r>
              <a:rPr lang="en-US" dirty="0">
                <a:ea typeface="ＭＳ Ｐゴシック" charset="0"/>
              </a:rPr>
              <a:t>(</a:t>
            </a:r>
            <a:r>
              <a:rPr lang="el-GR" dirty="0">
                <a:ea typeface="ＭＳ Ｐゴシック" charset="0"/>
              </a:rPr>
              <a:t>η Κ.Ε. να συνδεθεί στην Κ.Α.)</a:t>
            </a:r>
            <a:r>
              <a:rPr lang="en-US" dirty="0">
                <a:ea typeface="ＭＳ Ｐゴシック" charset="0"/>
              </a:rPr>
              <a:t> </a:t>
            </a:r>
            <a:r>
              <a:rPr lang="el-GR" dirty="0">
                <a:ea typeface="ＭＳ Ｐゴシック" charset="0"/>
              </a:rPr>
              <a:t>θα πρέπει να ηχήσει ο βομβητής.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233CA23-D7BD-4889-A707-FB4070DDAA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42" y="2379446"/>
            <a:ext cx="5944115" cy="4165960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49315ADD-9B40-4271-ACBB-83C3C8926D83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l-GR" sz="2800" dirty="0"/>
              <a:t>Άσκηση Ηλεκτρομηχανικού Ρελέ</a:t>
            </a:r>
            <a:r>
              <a:rPr lang="en-US" sz="2800" dirty="0"/>
              <a:t>: </a:t>
            </a:r>
            <a:r>
              <a:rPr lang="el-GR" sz="2800" dirty="0"/>
              <a:t>Ράστερ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497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319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l-GR" dirty="0"/>
              <a:t>Μπορούν να υλοποιηθούν διαφορετικές παραλλαγές της άσκησης για καλύτερη εξοικείωση των φοιτητών.</a:t>
            </a:r>
            <a:endParaRPr lang="en-US" dirty="0"/>
          </a:p>
          <a:p>
            <a:pPr algn="just">
              <a:lnSpc>
                <a:spcPct val="150000"/>
              </a:lnSpc>
            </a:pPr>
            <a:br>
              <a:rPr lang="en-US" dirty="0"/>
            </a:br>
            <a:r>
              <a:rPr lang="el-GR" dirty="0"/>
              <a:t>Μερικά παραδείγματα περιλαμβάνουν</a:t>
            </a:r>
            <a:r>
              <a:rPr lang="en-US" dirty="0"/>
              <a:t>: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dirty="0">
                <a:ea typeface="ＭＳ Ｐゴシック" charset="0"/>
              </a:rPr>
              <a:t>Το φορτίο θα μπορούσε να συνδεθεί στην Κ.Κ. επαφή του ρελέ, αντί για την Κ.Α..</a:t>
            </a:r>
            <a:endParaRPr lang="en-US" dirty="0">
              <a:ea typeface="ＭＳ Ｐゴシック" charset="0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dirty="0">
                <a:ea typeface="ＭＳ Ｐゴシック" charset="0"/>
              </a:rPr>
              <a:t>Το ρελέ θα μπορούσε να χρησιμοποιηθεί για να διακόψει το καλώδιο της γείωσης (ή τον ουδέτερο, για </a:t>
            </a:r>
            <a:r>
              <a:rPr lang="en-US" dirty="0">
                <a:ea typeface="ＭＳ Ｐゴシック" charset="0"/>
              </a:rPr>
              <a:t>AC </a:t>
            </a:r>
            <a:r>
              <a:rPr lang="el-GR" dirty="0">
                <a:ea typeface="ＭＳ Ｐゴシック" charset="0"/>
              </a:rPr>
              <a:t>κυκλώματα) αντί για το καλώδιο τροφοδοσίας.</a:t>
            </a:r>
            <a:endParaRPr lang="en-US" dirty="0">
              <a:ea typeface="ＭＳ Ｐゴシック" charset="0"/>
            </a:endParaRP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EBCC634D-266D-41D2-81F7-EBDD7A594AF9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l-GR" sz="2800" dirty="0"/>
              <a:t>Άσκηση Ηλεκτρομηχανικού Ρελέ</a:t>
            </a:r>
            <a:r>
              <a:rPr lang="en-US" sz="2800" dirty="0"/>
              <a:t>: </a:t>
            </a:r>
            <a:r>
              <a:rPr lang="el-GR" sz="2800" dirty="0"/>
              <a:t>Παραλλαγές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470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449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Δημιουργούμε ένα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με όνομα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‘state’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και το αρχικοποιούμε.</a:t>
            </a:r>
            <a:endParaRPr lang="en-US" sz="1200" dirty="0"/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volatile byte </a:t>
            </a:r>
            <a:r>
              <a:rPr lang="en-US" sz="1200" dirty="0">
                <a:latin typeface="Consolas" panose="020B0609020204030204" pitchFamily="49" charset="0"/>
              </a:rPr>
              <a:t>state =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LOW</a:t>
            </a:r>
            <a:r>
              <a:rPr lang="en-US" sz="1200" dirty="0"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setup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200" dirty="0">
                <a:latin typeface="Consolas" panose="020B0609020204030204" pitchFamily="49" charset="0"/>
              </a:rPr>
              <a:t>(2,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INPUT</a:t>
            </a:r>
            <a:r>
              <a:rPr lang="en-US" sz="1200" dirty="0">
                <a:latin typeface="Consolas" panose="020B0609020204030204" pitchFamily="49" charset="0"/>
              </a:rPr>
              <a:t>);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Ορίζουμε το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GPIO pin 2 (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το πλήκτρο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σαν είσοδο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200" dirty="0">
                <a:latin typeface="Consolas" panose="020B0609020204030204" pitchFamily="49" charset="0"/>
              </a:rPr>
              <a:t>(9,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OUTPUT</a:t>
            </a:r>
            <a:r>
              <a:rPr lang="en-US" sz="1200" dirty="0">
                <a:latin typeface="Consolas" panose="020B0609020204030204" pitchFamily="49" charset="0"/>
              </a:rPr>
              <a:t>);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Ορίζουμε το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GPIO pin 9 (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το ρελέ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σαν έξοδο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attachInterrupt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digitalPinToInterrupt</a:t>
            </a:r>
            <a:r>
              <a:rPr lang="en-US" sz="1200" dirty="0">
                <a:latin typeface="Consolas" panose="020B0609020204030204" pitchFamily="49" charset="0"/>
              </a:rPr>
              <a:t>(2), 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changeState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RISING</a:t>
            </a:r>
            <a:r>
              <a:rPr lang="en-US" sz="1200" dirty="0">
                <a:latin typeface="Consolas" panose="020B0609020204030204" pitchFamily="49" charset="0"/>
              </a:rPr>
              <a:t>); 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Ορίζουμε μία διακοπή στο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 pin 2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να τρέξει στην αλλαγή από 0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V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σε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5V.</a:t>
            </a:r>
            <a:endParaRPr lang="en-US" sz="1200" dirty="0"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loop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200" dirty="0">
                <a:latin typeface="Consolas" panose="020B0609020204030204" pitchFamily="49" charset="0"/>
              </a:rPr>
              <a:t>(9, state);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Οδηγούμε το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GPIO pin 9 LOW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ή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HIGH,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αναλόγως της 					// κατάστασης του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‘state’.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changeState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state = !state;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Αλλάζουμε το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‘state’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από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LOW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σε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HIGH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ή αντίστροφα.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EA2BF9B8-DA3A-407A-A718-9B2469335857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l-GR" sz="2800" dirty="0"/>
              <a:t>Άσκηση Ηλεκτρομηχανικού Ρελέ</a:t>
            </a:r>
            <a:r>
              <a:rPr lang="en-US" sz="2800" dirty="0"/>
              <a:t>: </a:t>
            </a:r>
            <a:r>
              <a:rPr lang="el-GR" sz="2800" dirty="0"/>
              <a:t>Κώδικας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761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Ρελέ Στερεάς Κατάστασης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435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j-lt"/>
                <a:cs typeface="+mn-cs"/>
              </a:rPr>
              <a:t>Ένα</a:t>
            </a:r>
            <a:r>
              <a:rPr lang="en-US" sz="1800" dirty="0">
                <a:latin typeface="+mj-lt"/>
                <a:cs typeface="+mn-cs"/>
              </a:rPr>
              <a:t> TRIAC, SCR </a:t>
            </a:r>
            <a:r>
              <a:rPr lang="el-GR" sz="1800" dirty="0">
                <a:latin typeface="+mj-lt"/>
                <a:cs typeface="+mn-cs"/>
              </a:rPr>
              <a:t>ή</a:t>
            </a:r>
            <a:r>
              <a:rPr lang="en-US" sz="1800" dirty="0">
                <a:latin typeface="+mj-lt"/>
                <a:cs typeface="+mn-cs"/>
              </a:rPr>
              <a:t> MOSFET</a:t>
            </a:r>
            <a:r>
              <a:rPr lang="el-GR" sz="1800" dirty="0">
                <a:latin typeface="+mj-lt"/>
                <a:cs typeface="+mn-cs"/>
              </a:rPr>
              <a:t>, αναλόγως με τη φύση του φορτίου </a:t>
            </a:r>
            <a:r>
              <a:rPr lang="en-US" sz="1800" dirty="0">
                <a:latin typeface="+mj-lt"/>
                <a:cs typeface="+mn-cs"/>
              </a:rPr>
              <a:t>(AC, </a:t>
            </a:r>
            <a:r>
              <a:rPr lang="el-GR" sz="1800" dirty="0">
                <a:latin typeface="+mj-lt"/>
                <a:cs typeface="+mn-cs"/>
              </a:rPr>
              <a:t>ή</a:t>
            </a:r>
            <a:r>
              <a:rPr lang="en-US" sz="1800" dirty="0">
                <a:latin typeface="+mj-lt"/>
                <a:cs typeface="+mn-cs"/>
              </a:rPr>
              <a:t> DC).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j-lt"/>
                <a:cs typeface="+mn-cs"/>
              </a:rPr>
              <a:t>Η απουσία κινούμενων μερών οδηγεί σε αυξημένη αξιοπιστία και μεγαλύτερο χρόνο ζωής.</a:t>
            </a:r>
            <a:endParaRPr lang="en-US" sz="1800" dirty="0">
              <a:latin typeface="+mj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j-lt"/>
                <a:cs typeface="+mn-cs"/>
              </a:rPr>
              <a:t>Συνήθως, το κύκλωμα οδήγησης είναι ηλεκτρικά απομονωμένο από το φορτίο </a:t>
            </a:r>
            <a:r>
              <a:rPr lang="en-US" sz="1800" dirty="0">
                <a:latin typeface="+mj-lt"/>
                <a:cs typeface="+mn-cs"/>
              </a:rPr>
              <a:t>(</a:t>
            </a:r>
            <a:r>
              <a:rPr lang="el-GR" sz="1800" dirty="0">
                <a:latin typeface="+mj-lt"/>
                <a:cs typeface="+mn-cs"/>
              </a:rPr>
              <a:t>ένας οπτοσυζευκτής ελέγχει το διακόπτη)</a:t>
            </a:r>
            <a:r>
              <a:rPr lang="en-US" sz="1800" dirty="0">
                <a:latin typeface="+mj-lt"/>
                <a:cs typeface="+mn-cs"/>
              </a:rPr>
              <a:t>.</a:t>
            </a:r>
            <a:endParaRPr lang="el-GR" sz="1800" dirty="0">
              <a:latin typeface="+mj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j-lt"/>
                <a:cs typeface="+mn-cs"/>
              </a:rPr>
              <a:t>Τυπικά</a:t>
            </a:r>
            <a:r>
              <a:rPr lang="en-US" sz="1800" dirty="0">
                <a:latin typeface="+mj-lt"/>
                <a:cs typeface="+mn-cs"/>
              </a:rPr>
              <a:t>,</a:t>
            </a:r>
            <a:r>
              <a:rPr lang="el-GR" sz="1800" dirty="0">
                <a:latin typeface="+mj-lt"/>
                <a:cs typeface="+mn-cs"/>
              </a:rPr>
              <a:t> τα ρελέ στερεάς κατάστασης έχουν πολικότητα, μιας και χρησιμοποιούν στοιχεία ελέγχου αποτελούμενα από ημιαγωγούς </a:t>
            </a:r>
            <a:r>
              <a:rPr lang="en-US" sz="1800" dirty="0">
                <a:latin typeface="+mj-lt"/>
                <a:cs typeface="+mn-cs"/>
              </a:rPr>
              <a:t>(</a:t>
            </a:r>
            <a:r>
              <a:rPr lang="el-GR" sz="1800" dirty="0" err="1">
                <a:latin typeface="+mj-lt"/>
                <a:cs typeface="+mn-cs"/>
              </a:rPr>
              <a:t>π.χ</a:t>
            </a:r>
            <a:r>
              <a:rPr lang="en-US" sz="1800" dirty="0">
                <a:latin typeface="+mj-lt"/>
                <a:cs typeface="+mn-cs"/>
              </a:rPr>
              <a:t>. </a:t>
            </a:r>
            <a:r>
              <a:rPr lang="el-GR" sz="1800" dirty="0">
                <a:latin typeface="+mj-lt"/>
                <a:cs typeface="+mn-cs"/>
              </a:rPr>
              <a:t>μία δίοδο εκπομπής φωτός </a:t>
            </a:r>
            <a:r>
              <a:rPr lang="en-US" sz="1800" dirty="0">
                <a:latin typeface="+mj-lt"/>
                <a:cs typeface="+mn-cs"/>
              </a:rPr>
              <a:t>–LED-) </a:t>
            </a:r>
            <a:r>
              <a:rPr lang="el-GR" sz="1800" dirty="0">
                <a:latin typeface="+mj-lt"/>
                <a:cs typeface="+mn-cs"/>
              </a:rPr>
              <a:t>αντί για πηνία</a:t>
            </a:r>
            <a:r>
              <a:rPr lang="en-US" sz="1800" dirty="0">
                <a:latin typeface="+mj-lt"/>
                <a:cs typeface="+mn-cs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j-lt"/>
              </a:rPr>
              <a:t>Λόγω των παραπάνω, απαιτούν λιγότερη ισχύ για τη λειτουργία τους. Χάρη σε αυτό, επιτρέπουν την ευκολότερη διασύνδεσή τους με μικροελεγκτές.</a:t>
            </a:r>
            <a:endParaRPr lang="en-US" sz="1800" dirty="0">
              <a:latin typeface="+mj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j-lt"/>
              </a:rPr>
              <a:t>Τις περισσότερες φορές μπορούν να συνδεθούν απευθείας στις εξόδους του μ/ε. Ορισμένες φορές, τοποθετεί μία αντίσταση περιορισμού ρεύματος σε σειρά με την είσοδο του ρελέ.</a:t>
            </a:r>
            <a:endParaRPr lang="en-US" sz="18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0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Διασύνδεση Ρελέ Στερεάς Κατάστασης με Μ/Ε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pic>
        <p:nvPicPr>
          <p:cNvPr id="9" name="Picture 46" descr="Image">
            <a:extLst>
              <a:ext uri="{FF2B5EF4-FFF2-40B4-BE49-F238E27FC236}">
                <a16:creationId xmlns:a16="http://schemas.microsoft.com/office/drawing/2014/main" id="{F604E707-8A18-4737-97A1-6B4D741AA30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451292"/>
            <a:ext cx="5274310" cy="395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70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Οι Επαφές Ενός Ρελέ Στερεάς Κατάστασης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10" name="Θέση αριθμού διαφάνειας 10">
            <a:extLst>
              <a:ext uri="{FF2B5EF4-FFF2-40B4-BE49-F238E27FC236}">
                <a16:creationId xmlns:a16="http://schemas.microsoft.com/office/drawing/2014/main" id="{27B3B53C-F5CB-414A-9C1C-6CE308DC2E38}"/>
              </a:ext>
            </a:extLst>
          </p:cNvPr>
          <p:cNvSpPr>
            <a:spLocks noGrp="1"/>
          </p:cNvSpPr>
          <p:nvPr/>
        </p:nvSpPr>
        <p:spPr>
          <a:xfrm>
            <a:off x="6743700" y="5163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578F2-A3E7-4E4B-81A9-69C31FAEF38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92A20B2-CBA8-4726-A320-0120FB9EC0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61" y="3410173"/>
            <a:ext cx="3141810" cy="31418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8602A9-A9E4-4F6B-AD43-BD52951455C8}"/>
              </a:ext>
            </a:extLst>
          </p:cNvPr>
          <p:cNvSpPr txBox="1"/>
          <p:nvPr/>
        </p:nvSpPr>
        <p:spPr>
          <a:xfrm>
            <a:off x="481781" y="1168631"/>
            <a:ext cx="8205019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1" dirty="0"/>
              <a:t>[~]:	</a:t>
            </a:r>
            <a:r>
              <a:rPr lang="el-GR" dirty="0"/>
              <a:t>Επαφές φορτίου</a:t>
            </a:r>
            <a:r>
              <a:rPr lang="en-US" dirty="0"/>
              <a:t>. </a:t>
            </a:r>
            <a:r>
              <a:rPr lang="el-GR" dirty="0"/>
              <a:t>Η τάση μπορεί να κυμαίνεται ανάμεσα στο </a:t>
            </a:r>
            <a:r>
              <a:rPr lang="en-US" dirty="0"/>
              <a:t>24-380 VAC.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b="1" dirty="0"/>
              <a:t>[</a:t>
            </a:r>
            <a:r>
              <a:rPr lang="en-US" dirty="0"/>
              <a:t>–</a:t>
            </a:r>
            <a:r>
              <a:rPr lang="en-US" b="1" dirty="0"/>
              <a:t>]:	</a:t>
            </a:r>
            <a:r>
              <a:rPr lang="el-GR" dirty="0"/>
              <a:t>Γείωση κυκλώματος ελέγχου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[+]:	</a:t>
            </a:r>
            <a:r>
              <a:rPr lang="el-GR" dirty="0"/>
              <a:t>Είσοδος κυκλώματος ελέγχου </a:t>
            </a:r>
            <a:r>
              <a:rPr lang="en-US" dirty="0"/>
              <a:t>(</a:t>
            </a:r>
            <a:r>
              <a:rPr lang="el-GR" dirty="0"/>
              <a:t>μπορεί να είναι </a:t>
            </a:r>
            <a:r>
              <a:rPr lang="en-US" dirty="0"/>
              <a:t>HIGH, </a:t>
            </a:r>
            <a:r>
              <a:rPr lang="el-GR" dirty="0"/>
              <a:t>ή</a:t>
            </a:r>
            <a:r>
              <a:rPr lang="en-US" dirty="0"/>
              <a:t> LOW). </a:t>
            </a:r>
            <a:r>
              <a:rPr lang="el-GR" dirty="0"/>
              <a:t>Το λογικό</a:t>
            </a:r>
            <a:r>
              <a:rPr lang="en-US" dirty="0"/>
              <a:t> </a:t>
            </a:r>
            <a:r>
              <a:rPr lang="el-GR" dirty="0"/>
              <a:t>‘1’</a:t>
            </a:r>
            <a:r>
              <a:rPr lang="en-US" dirty="0"/>
              <a:t> </a:t>
            </a:r>
            <a:r>
              <a:rPr lang="el-GR" dirty="0"/>
              <a:t>	μπορεί να είναι από 3</a:t>
            </a:r>
            <a:r>
              <a:rPr lang="en-US" dirty="0"/>
              <a:t>V - 32 V, </a:t>
            </a:r>
            <a:r>
              <a:rPr lang="el-GR" dirty="0"/>
              <a:t>διευκολύνοντας την διεπαφή με 	διαφορετικές οικογένειες λογικής.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68631"/>
            <a:ext cx="8293509" cy="233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  <a:cs typeface="+mn-cs"/>
              </a:rPr>
              <a:t>Σε αυτή την άσκηση, θα αντικαταστήσουμε το ηλεκτρομηχανικό ρελέ με ένα ρελέ στερεάς κατάστασης. Η βασική ιδέα παραμένει η ίδια: η ενεργοποίηση ενός ρελέ με το πάτημα ενός κουμπιού.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1800" dirty="0">
              <a:latin typeface="+mn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  <a:cs typeface="+mn-cs"/>
              </a:rPr>
              <a:t>Μιας και τα περισσότερα ρελέ στερεάς κατάστασης της αγοράς είναι κατασκευασμένα για </a:t>
            </a:r>
            <a:r>
              <a:rPr lang="en-US" sz="1800" dirty="0">
                <a:latin typeface="+mn-lt"/>
                <a:cs typeface="+mn-cs"/>
              </a:rPr>
              <a:t>AC </a:t>
            </a:r>
            <a:r>
              <a:rPr lang="el-GR" sz="1800" dirty="0">
                <a:latin typeface="+mn-lt"/>
                <a:cs typeface="+mn-cs"/>
              </a:rPr>
              <a:t>φορτία, δε θα συνδέσουμε κάποιο φορτίο, γι’ ν’ αποφύγουμε να έρθουμε σε επαφή με τάση δικτύου.</a:t>
            </a:r>
            <a:endParaRPr lang="en-US" sz="1800" dirty="0">
              <a:latin typeface="+mj-lt"/>
            </a:endParaRP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94F18078-E52A-447A-AD29-37A47D3D01CA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l-GR" sz="3200" dirty="0"/>
              <a:t>Άσκηση Ρελέ Στερεάς Κατάστασης</a:t>
            </a:r>
            <a:r>
              <a:rPr lang="en-US" sz="3200" dirty="0"/>
              <a:t>: </a:t>
            </a:r>
            <a:r>
              <a:rPr lang="el-GR" sz="3200" dirty="0"/>
              <a:t>Περιγραφή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95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l-GR" sz="3200" dirty="0"/>
              <a:t>Άσκηση Ρελέ Στερεάς Κατάστασης</a:t>
            </a:r>
            <a:r>
              <a:rPr lang="en-US" sz="3200" dirty="0"/>
              <a:t>: </a:t>
            </a:r>
            <a:r>
              <a:rPr lang="el-GR" sz="3200" dirty="0"/>
              <a:t>Σχηματικό</a:t>
            </a:r>
            <a:endParaRPr lang="en-US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F4F26BB-3164-48AD-A70C-8D4790671ADA}"/>
              </a:ext>
            </a:extLst>
          </p:cNvPr>
          <p:cNvSpPr/>
          <p:nvPr/>
        </p:nvSpPr>
        <p:spPr>
          <a:xfrm>
            <a:off x="2225266" y="1762551"/>
            <a:ext cx="325925" cy="606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B94DCF29-BBF3-4E33-94DD-48D7E193E98B}"/>
              </a:ext>
            </a:extLst>
          </p:cNvPr>
          <p:cNvGrpSpPr/>
          <p:nvPr/>
        </p:nvGrpSpPr>
        <p:grpSpPr>
          <a:xfrm>
            <a:off x="1790976" y="2051039"/>
            <a:ext cx="5716779" cy="4205048"/>
            <a:chOff x="3582566" y="1468314"/>
            <a:chExt cx="5716779" cy="4205048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5DEA0AAA-52D5-4329-94CF-B45CFDE99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566" y="1468314"/>
              <a:ext cx="5716779" cy="4205048"/>
            </a:xfrm>
            <a:prstGeom prst="rect">
              <a:avLst/>
            </a:prstGeom>
          </p:spPr>
        </p:pic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138A0A0D-27E4-40FD-8324-901E9CB8BC31}"/>
                </a:ext>
              </a:extLst>
            </p:cNvPr>
            <p:cNvSpPr/>
            <p:nvPr/>
          </p:nvSpPr>
          <p:spPr>
            <a:xfrm>
              <a:off x="7788938" y="2505440"/>
              <a:ext cx="325925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id="{CC16F639-D9C5-4DF6-8AD9-42713CA28961}"/>
                </a:ext>
              </a:extLst>
            </p:cNvPr>
            <p:cNvSpPr/>
            <p:nvPr/>
          </p:nvSpPr>
          <p:spPr>
            <a:xfrm>
              <a:off x="7788938" y="3779639"/>
              <a:ext cx="227846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AB20BA55-B498-4946-B165-F6F6429E8005}"/>
                </a:ext>
              </a:extLst>
            </p:cNvPr>
            <p:cNvSpPr/>
            <p:nvPr/>
          </p:nvSpPr>
          <p:spPr>
            <a:xfrm>
              <a:off x="8424190" y="3903411"/>
              <a:ext cx="322906" cy="161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63067601-0CB2-4CF7-9407-7CB92342C917}"/>
                </a:ext>
              </a:extLst>
            </p:cNvPr>
            <p:cNvSpPr txBox="1"/>
            <p:nvPr/>
          </p:nvSpPr>
          <p:spPr>
            <a:xfrm>
              <a:off x="8003088" y="2611098"/>
              <a:ext cx="30328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/>
                <a:t>[</a:t>
              </a:r>
            </a:p>
          </p:txBody>
        </p:sp>
        <p:cxnSp>
          <p:nvCxnSpPr>
            <p:cNvPr id="18" name="Ευθύγραμμο βέλος σύνδεσης 17">
              <a:extLst>
                <a:ext uri="{FF2B5EF4-FFF2-40B4-BE49-F238E27FC236}">
                  <a16:creationId xmlns:a16="http://schemas.microsoft.com/office/drawing/2014/main" id="{1953D679-31B2-463C-B5B6-B938F3F97E83}"/>
                </a:ext>
              </a:extLst>
            </p:cNvPr>
            <p:cNvCxnSpPr>
              <a:cxnSpLocks/>
            </p:cNvCxnSpPr>
            <p:nvPr/>
          </p:nvCxnSpPr>
          <p:spPr>
            <a:xfrm>
              <a:off x="7712951" y="2756962"/>
              <a:ext cx="379820" cy="1639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9C5F5E-49B7-4ED7-9FEB-9E400FEBF565}"/>
                </a:ext>
              </a:extLst>
            </p:cNvPr>
            <p:cNvSpPr txBox="1"/>
            <p:nvPr/>
          </p:nvSpPr>
          <p:spPr>
            <a:xfrm>
              <a:off x="6714778" y="2389779"/>
              <a:ext cx="13020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Load Terminals</a:t>
              </a:r>
              <a:endParaRPr lang="en-US" sz="1200" dirty="0"/>
            </a:p>
          </p:txBody>
        </p:sp>
      </p:grpSp>
      <p:sp>
        <p:nvSpPr>
          <p:cNvPr id="20" name="TextBox 21">
            <a:extLst>
              <a:ext uri="{FF2B5EF4-FFF2-40B4-BE49-F238E27FC236}">
                <a16:creationId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392613" y="839752"/>
            <a:ext cx="637990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1" dirty="0"/>
              <a:t>[150</a:t>
            </a:r>
            <a:r>
              <a:rPr lang="el-GR" b="1" dirty="0"/>
              <a:t>Ω</a:t>
            </a:r>
            <a:r>
              <a:rPr lang="en-US" b="1" dirty="0"/>
              <a:t>]:	</a:t>
            </a:r>
            <a:r>
              <a:rPr lang="el-GR" dirty="0"/>
              <a:t>Αντίσταση περιορισμού ρεύματος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[</a:t>
            </a:r>
            <a:r>
              <a:rPr lang="el-GR" b="1" dirty="0"/>
              <a:t>10ΚΩ</a:t>
            </a:r>
            <a:r>
              <a:rPr lang="en-US" b="1" dirty="0"/>
              <a:t>]:	</a:t>
            </a:r>
            <a:r>
              <a:rPr lang="el-GR" dirty="0"/>
              <a:t>Αντίσταση πρόσδεσης στη γείωση (χαμηλή στάθμη)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46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49515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3200" dirty="0"/>
              <a:t>Στόχος και Περίγραμμα της Ενότητας 9</a:t>
            </a:r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5705" y="2780644"/>
            <a:ext cx="8332086" cy="3261309"/>
          </a:xfrm>
          <a:prstGeom prst="roundRect">
            <a:avLst>
              <a:gd name="adj" fmla="val 1694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5705" y="1015927"/>
            <a:ext cx="8332086" cy="14966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l-GR" dirty="0"/>
              <a:t>Να γίνει κατανοητή η έννοια του ρελέ</a:t>
            </a:r>
          </a:p>
          <a:p>
            <a:pPr algn="ctr"/>
            <a:r>
              <a:rPr lang="el-GR" dirty="0"/>
              <a:t>και να έρθουν σε γνωριμία μαζί του οι φοιτητές.</a:t>
            </a:r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3314278"/>
            <a:ext cx="8229600" cy="2545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Εξέταση των βασικών τύπων ρελέ</a:t>
            </a:r>
            <a:r>
              <a:rPr lang="en-US" sz="1800" dirty="0"/>
              <a:t>.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Εξέταση της αρχής λειτουργίας τους</a:t>
            </a:r>
            <a:r>
              <a:rPr lang="en-US" sz="1800" dirty="0"/>
              <a:t>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Παρουσίαση του τυπικού κυκλώματος οδήγησης ηλεκτρομηχανικού ρελέ.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Παρουσίαση μίας τυπικής μονάδας ηλεκτρομηχανικού ρελέ της αγοράς.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Εξέταση των διαφορετικών αναγκών οδήγησης ανάμεσα στα ηλεκτρομηχανικά ρελέ και τα ρελέ στερεάς κατάστασης.</a:t>
            </a:r>
            <a:r>
              <a:rPr lang="en-US" sz="1800" dirty="0"/>
              <a:t> </a:t>
            </a:r>
            <a:endParaRPr lang="el-GR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Ασκήσεις</a:t>
            </a:r>
            <a:r>
              <a:rPr lang="en-US" sz="1800" dirty="0"/>
              <a:t>.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142857" y="1075389"/>
            <a:ext cx="2549096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l-GR" sz="1800" b="1" i="1" kern="0" dirty="0">
                <a:latin typeface="+mn-lt"/>
                <a:ea typeface="+mn-ea"/>
                <a:cs typeface="+mn-cs"/>
              </a:rPr>
              <a:t>Στόχος της παρουσίασης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45162" y="2839925"/>
            <a:ext cx="944489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l-GR" sz="1800" b="1" i="1" kern="0" dirty="0">
                <a:latin typeface="+mn-lt"/>
                <a:ea typeface="+mn-ea"/>
                <a:cs typeface="+mn-cs"/>
              </a:rPr>
              <a:t>Σύνοψη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1D3080A9-88A1-4BF1-BBCC-29730107A7F1}"/>
              </a:ext>
            </a:extLst>
          </p:cNvPr>
          <p:cNvSpPr txBox="1"/>
          <p:nvPr/>
        </p:nvSpPr>
        <p:spPr>
          <a:xfrm>
            <a:off x="319313" y="811246"/>
            <a:ext cx="8505374" cy="105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dirty="0">
                <a:ea typeface="ＭＳ Ｐゴシック" charset="0"/>
              </a:rPr>
              <a:t>Το κύκλωμα της άσκησης, παρουσιασμένο στο ράστερ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dirty="0">
                <a:ea typeface="ＭＳ Ｐゴシック" charset="0"/>
              </a:rPr>
              <a:t>Η </a:t>
            </a:r>
            <a:r>
              <a:rPr lang="el-GR" dirty="0" err="1">
                <a:ea typeface="ＭＳ Ｐゴシック" charset="0"/>
              </a:rPr>
              <a:t>ανίσταση</a:t>
            </a:r>
            <a:r>
              <a:rPr lang="el-GR" dirty="0">
                <a:ea typeface="ＭＳ Ｐゴシック" charset="0"/>
              </a:rPr>
              <a:t> των</a:t>
            </a:r>
            <a:r>
              <a:rPr lang="en-US" dirty="0">
                <a:ea typeface="ＭＳ Ｐゴシック" charset="0"/>
              </a:rPr>
              <a:t> 150</a:t>
            </a:r>
            <a:r>
              <a:rPr lang="el-GR" dirty="0">
                <a:ea typeface="ＭＳ Ｐゴシック" charset="0"/>
              </a:rPr>
              <a:t>Ω περιορίζει την ένταση του ρεύματος από την έξοδο του </a:t>
            </a:r>
            <a:r>
              <a:rPr lang="en-US" dirty="0">
                <a:ea typeface="ＭＳ Ｐゴシック" charset="0"/>
              </a:rPr>
              <a:t>Arduino, </a:t>
            </a:r>
            <a:r>
              <a:rPr lang="el-GR" dirty="0">
                <a:ea typeface="ＭＳ Ｐゴシック" charset="0"/>
              </a:rPr>
              <a:t>προστατεύοντας έτσι τον οπτοσυζευκτή του ρελέ.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67908779-A1FA-42A9-8317-41B6818B5A50}"/>
              </a:ext>
            </a:extLst>
          </p:cNvPr>
          <p:cNvGrpSpPr/>
          <p:nvPr/>
        </p:nvGrpSpPr>
        <p:grpSpPr>
          <a:xfrm>
            <a:off x="1892972" y="2041415"/>
            <a:ext cx="6132223" cy="4297797"/>
            <a:chOff x="4553888" y="1438897"/>
            <a:chExt cx="6132223" cy="4297797"/>
          </a:xfrm>
        </p:grpSpPr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id="{CC16F639-D9C5-4DF6-8AD9-42713CA28961}"/>
                </a:ext>
              </a:extLst>
            </p:cNvPr>
            <p:cNvSpPr/>
            <p:nvPr/>
          </p:nvSpPr>
          <p:spPr>
            <a:xfrm>
              <a:off x="8634329" y="4004078"/>
              <a:ext cx="227846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6" name="Εικόνα 25">
              <a:extLst>
                <a:ext uri="{FF2B5EF4-FFF2-40B4-BE49-F238E27FC236}">
                  <a16:creationId xmlns:a16="http://schemas.microsoft.com/office/drawing/2014/main" id="{5DEA0AAA-52D5-4329-94CF-B45CFDE99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88" y="1438897"/>
              <a:ext cx="6132223" cy="4297797"/>
            </a:xfrm>
            <a:prstGeom prst="rect">
              <a:avLst/>
            </a:prstGeom>
          </p:spPr>
        </p:pic>
        <p:pic>
          <p:nvPicPr>
            <p:cNvPr id="29" name="Εικόνα 28">
              <a:extLst>
                <a:ext uri="{FF2B5EF4-FFF2-40B4-BE49-F238E27FC236}">
                  <a16:creationId xmlns:a16="http://schemas.microsoft.com/office/drawing/2014/main" id="{863CF061-122F-4285-9ACE-069A21BE5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47" t="9329" r="87182" b="72580"/>
            <a:stretch/>
          </p:blipFill>
          <p:spPr>
            <a:xfrm>
              <a:off x="7949617" y="1873711"/>
              <a:ext cx="509954" cy="815925"/>
            </a:xfrm>
            <a:prstGeom prst="rect">
              <a:avLst/>
            </a:prstGeom>
          </p:spPr>
        </p:pic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3C557787-0BBA-4003-8050-9F5371A36D14}"/>
                </a:ext>
              </a:extLst>
            </p:cNvPr>
            <p:cNvSpPr txBox="1"/>
            <p:nvPr/>
          </p:nvSpPr>
          <p:spPr>
            <a:xfrm>
              <a:off x="7873650" y="1773910"/>
              <a:ext cx="1143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AC WALL OUTLET</a:t>
              </a:r>
            </a:p>
          </p:txBody>
        </p:sp>
      </p:grpSp>
      <p:sp>
        <p:nvSpPr>
          <p:cNvPr id="14" name="Τίτλος 1">
            <a:extLst>
              <a:ext uri="{FF2B5EF4-FFF2-40B4-BE49-F238E27FC236}">
                <a16:creationId xmlns:a16="http://schemas.microsoft.com/office/drawing/2014/main" id="{336787E0-A348-4490-A06F-3363C815C3D9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l-GR" sz="3200" dirty="0"/>
              <a:t>Άσκηση Ρελέ Στερεάς Κατάστασης</a:t>
            </a:r>
            <a:r>
              <a:rPr lang="en-US" sz="3200" dirty="0"/>
              <a:t>: </a:t>
            </a:r>
            <a:r>
              <a:rPr lang="el-GR" sz="3200" dirty="0"/>
              <a:t>Ράστερ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3044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800" dirty="0">
                <a:latin typeface="+mj-lt"/>
              </a:rPr>
              <a:t>Χάρη στα κυκλώματα οδήγησης, η ενεργοποίηση είτε ενός ηλεκτρομηχανικού ρελέ, ή ενός ρελέ στερεάς κατάστασης, επιτυγχάνεται με τον ίδιο τρόπο. Δεν απαιτούνται αλλαγές στον κώδικα, εφόσον φυσικά έχουν χρησιμοποιηθεί οι ίδιο </a:t>
            </a:r>
            <a:r>
              <a:rPr lang="en-US" sz="1800" dirty="0">
                <a:latin typeface="+mj-lt"/>
              </a:rPr>
              <a:t>GPIO </a:t>
            </a:r>
            <a:r>
              <a:rPr lang="el-GR" sz="1800" dirty="0">
                <a:latin typeface="+mj-lt"/>
              </a:rPr>
              <a:t>ακροδέκτες.</a:t>
            </a:r>
            <a:endParaRPr lang="en-US" sz="1100" dirty="0">
              <a:latin typeface="+mj-lt"/>
            </a:endParaRP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37BBA56C-F4D2-4F82-843F-FBA47741DE3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l-GR" sz="3200" dirty="0"/>
              <a:t>Άσκηση Ρελέ Στερεάς Κατάστασης</a:t>
            </a:r>
            <a:r>
              <a:rPr lang="en-US" sz="3200" dirty="0"/>
              <a:t>: </a:t>
            </a:r>
            <a:r>
              <a:rPr lang="el-GR" sz="3200" dirty="0"/>
              <a:t>Κώδικας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254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9 </a:t>
            </a:r>
            <a:r>
              <a:rPr lang="el-GR" sz="3600" b="1" dirty="0">
                <a:solidFill>
                  <a:prstClr val="white"/>
                </a:solidFill>
              </a:rPr>
              <a:t>- ΡΕΛΕ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Σας ευχαριστώ!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3300" dirty="0"/>
              <a:t>Εισαγωγή</a:t>
            </a:r>
            <a:endParaRPr lang="el-GR" sz="24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5DF1D-2698-4A28-9187-7E0945E8DD29}"/>
              </a:ext>
            </a:extLst>
          </p:cNvPr>
          <p:cNvSpPr txBox="1"/>
          <p:nvPr/>
        </p:nvSpPr>
        <p:spPr>
          <a:xfrm>
            <a:off x="360675" y="1114039"/>
            <a:ext cx="8326125" cy="352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</a:rPr>
              <a:t>Σκοπός αυτής της ενότητας είναι να γίνει κατανοητή η έννοια ενός ρελέ. Θα εξετάσουμε τους βασικούς τύπους του, την αρχή λειτουργίας τους και θα κάνουμε μία εισαγωγή στη χρήση τους με αναπτυξιακές πλατφόρμες.</a:t>
            </a:r>
            <a:endParaRPr lang="en-US" sz="18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</a:rPr>
              <a:t>Στην ουσία</a:t>
            </a:r>
            <a:r>
              <a:rPr lang="en-US" sz="1800" dirty="0">
                <a:latin typeface="+mn-lt"/>
              </a:rPr>
              <a:t>, </a:t>
            </a:r>
            <a:r>
              <a:rPr lang="el-GR" sz="1800" dirty="0">
                <a:latin typeface="+mn-lt"/>
              </a:rPr>
              <a:t>τα ρελέ είναι διακόπτες που ενεργοποιούνται με ηλεκτρικό ρεύμα. Χρησιμοποιούνται όπου είναι απαραίτητο να ελέγξουμε ένα κύκλωμα από κάποιο άλλο κύκλωμα μικρότερης ισχύος, ή όπου θέλουμε να ελέγξουμε περισσότερα του ενός κυκλώματα από ένα σήμα.</a:t>
            </a: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1800" dirty="0"/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Οικογένειες Ρελέ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3408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800" dirty="0"/>
              <a:t>Υπάρχουν πολλών διαφορετικών τύπων </a:t>
            </a:r>
            <a:r>
              <a:rPr lang="en-US" sz="1800" dirty="0"/>
              <a:t>(</a:t>
            </a:r>
            <a:r>
              <a:rPr lang="el-GR" sz="1800" dirty="0"/>
              <a:t>π.χ.</a:t>
            </a:r>
            <a:r>
              <a:rPr lang="en-US" sz="1800" dirty="0"/>
              <a:t> “</a:t>
            </a:r>
            <a:r>
              <a:rPr lang="el-GR" sz="1800" dirty="0"/>
              <a:t>μίνι</a:t>
            </a:r>
            <a:r>
              <a:rPr lang="en-US" sz="1800" dirty="0"/>
              <a:t>” –</a:t>
            </a:r>
            <a:r>
              <a:rPr lang="el-GR" sz="1800" dirty="0"/>
              <a:t>ή αλλιώς</a:t>
            </a:r>
            <a:r>
              <a:rPr lang="en-US" sz="1800" dirty="0"/>
              <a:t> </a:t>
            </a:r>
            <a:r>
              <a:rPr lang="el-GR" sz="1800" dirty="0"/>
              <a:t>ρελέ πλακέτας</a:t>
            </a:r>
            <a:r>
              <a:rPr lang="en-US" sz="1800" dirty="0"/>
              <a:t>, </a:t>
            </a:r>
            <a:r>
              <a:rPr lang="el-GR" sz="1800" dirty="0"/>
              <a:t> αυτοκινητιστικά ρελέ</a:t>
            </a:r>
            <a:r>
              <a:rPr lang="en-US" sz="1800" dirty="0"/>
              <a:t>, </a:t>
            </a:r>
            <a:r>
              <a:rPr lang="el-GR" sz="1800" dirty="0"/>
              <a:t>βιομηχανικά ρελέ</a:t>
            </a:r>
            <a:r>
              <a:rPr lang="en-US" sz="1800" dirty="0"/>
              <a:t>, </a:t>
            </a:r>
            <a:r>
              <a:rPr lang="el-GR" sz="1800" dirty="0" err="1"/>
              <a:t>κλπ</a:t>
            </a:r>
            <a:r>
              <a:rPr lang="en-US" sz="1800" dirty="0"/>
              <a:t>) </a:t>
            </a:r>
            <a:r>
              <a:rPr lang="el-GR" sz="1800" dirty="0"/>
              <a:t>αλλά οι μεγάλες οικογένειες, χαρακτηριζόμενες από τον τύπο του διακόπτη που χρησιμοποιείται, είναι μόνο δύο:</a:t>
            </a:r>
          </a:p>
          <a:p>
            <a:pPr algn="just">
              <a:lnSpc>
                <a:spcPct val="150000"/>
              </a:lnSpc>
            </a:pPr>
            <a:endParaRPr lang="en-US" sz="1800" dirty="0"/>
          </a:p>
          <a:p>
            <a:pPr lvl="1" algn="just">
              <a:lnSpc>
                <a:spcPct val="150000"/>
              </a:lnSpc>
            </a:pPr>
            <a:r>
              <a:rPr lang="en-US" sz="1800" dirty="0"/>
              <a:t>1. </a:t>
            </a:r>
            <a:r>
              <a:rPr lang="el-GR" sz="1800" b="1" dirty="0"/>
              <a:t>Ηλεκτρομηχανικά Ρελέ</a:t>
            </a:r>
            <a:endParaRPr lang="en-US" sz="1800" b="1" dirty="0"/>
          </a:p>
          <a:p>
            <a:pPr lvl="1" algn="just">
              <a:lnSpc>
                <a:spcPct val="150000"/>
              </a:lnSpc>
            </a:pP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2. </a:t>
            </a:r>
            <a:r>
              <a:rPr lang="el-GR" sz="1800" b="1" dirty="0"/>
              <a:t>Ρελέ Στερεάς Κατάστασης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7372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Ηλεκτρομηχανικά Ρελέ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326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</a:rPr>
              <a:t>Βασίζονται στο Νόμο του </a:t>
            </a:r>
            <a:r>
              <a:rPr lang="el-GR" sz="1800" dirty="0" err="1">
                <a:latin typeface="+mn-lt"/>
              </a:rPr>
              <a:t>Φαραντέι</a:t>
            </a:r>
            <a:r>
              <a:rPr lang="el-GR" sz="1800" dirty="0">
                <a:latin typeface="+mn-lt"/>
              </a:rPr>
              <a:t> (ή αλλιώς, νόμο ηλεκτρομαγνητικής επαγωγής).</a:t>
            </a:r>
            <a:r>
              <a:rPr lang="en-US" sz="1800" dirty="0">
                <a:latin typeface="+mn-lt"/>
              </a:rPr>
              <a:t> </a:t>
            </a:r>
            <a:endParaRPr lang="el-GR" sz="18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18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</a:rPr>
              <a:t>Εμφανίστηκαν για πρώτη φορά το</a:t>
            </a:r>
            <a:r>
              <a:rPr lang="en-US" sz="1800" dirty="0">
                <a:latin typeface="+mn-lt"/>
              </a:rPr>
              <a:t>1833.</a:t>
            </a:r>
            <a:endParaRPr lang="el-GR" sz="18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18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</a:rPr>
              <a:t>Ένας ηλεκτρομαγνήτης λειτουργεί το διακόπτη</a:t>
            </a:r>
            <a:r>
              <a:rPr lang="en-US" sz="1800" dirty="0">
                <a:latin typeface="+mn-lt"/>
              </a:rPr>
              <a:t>.</a:t>
            </a:r>
            <a:endParaRPr lang="el-GR" sz="18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18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</a:rPr>
              <a:t>Λόγω του ότι δεν υπάρχει επαφή ανάμεσα στο πηνίο και το διακόπτη, το φορτίο είναι ηλεκτρικά απομονωμένο από το κύκλωμα ελέγχου.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51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Ηλεκτρομηχανικά Ρελέ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4A1B9-E97D-4C3C-A376-E11E3AA4C66D}"/>
              </a:ext>
            </a:extLst>
          </p:cNvPr>
          <p:cNvSpPr txBox="1"/>
          <p:nvPr/>
        </p:nvSpPr>
        <p:spPr>
          <a:xfrm>
            <a:off x="290827" y="917986"/>
            <a:ext cx="295123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solidFill>
                  <a:schemeClr val="accent1"/>
                </a:solidFill>
              </a:rPr>
              <a:t>Εξαρτήματα ενός Ηλεκτρομηχανικού Ρελέ</a:t>
            </a:r>
            <a:endParaRPr lang="en-US" sz="1800" dirty="0">
              <a:solidFill>
                <a:schemeClr val="accent1"/>
              </a:solidFill>
            </a:endParaRP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4A6D7A30-1FAE-4C46-880B-D47A321841E9}"/>
              </a:ext>
            </a:extLst>
          </p:cNvPr>
          <p:cNvGrpSpPr/>
          <p:nvPr/>
        </p:nvGrpSpPr>
        <p:grpSpPr>
          <a:xfrm>
            <a:off x="122073" y="1564317"/>
            <a:ext cx="8965279" cy="4419838"/>
            <a:chOff x="-36955" y="1657378"/>
            <a:chExt cx="9419493" cy="4525557"/>
          </a:xfrm>
        </p:grpSpPr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C2A58C86-29B8-450D-B810-C232CEC78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55" y="1657378"/>
              <a:ext cx="9419493" cy="452555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2A2846-8ADF-4019-8FF6-8EC4D8C9BBF3}"/>
                </a:ext>
              </a:extLst>
            </p:cNvPr>
            <p:cNvSpPr txBox="1"/>
            <p:nvPr/>
          </p:nvSpPr>
          <p:spPr>
            <a:xfrm>
              <a:off x="6703135" y="2608248"/>
              <a:ext cx="613392" cy="31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/>
                <a:t>Κ. Ε.</a:t>
              </a:r>
              <a:endParaRPr lang="en-US" sz="14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1955C7-1F02-4D34-AFA3-6598954DD330}"/>
                </a:ext>
              </a:extLst>
            </p:cNvPr>
            <p:cNvSpPr txBox="1"/>
            <p:nvPr/>
          </p:nvSpPr>
          <p:spPr>
            <a:xfrm>
              <a:off x="6703135" y="2926549"/>
              <a:ext cx="616492" cy="31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/>
                <a:t>Κ. Α.</a:t>
              </a:r>
              <a:endParaRPr lang="en-US" sz="14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62D82D-8C0B-424D-87BB-B2E488CDA4B8}"/>
                </a:ext>
              </a:extLst>
            </p:cNvPr>
            <p:cNvSpPr txBox="1"/>
            <p:nvPr/>
          </p:nvSpPr>
          <p:spPr>
            <a:xfrm>
              <a:off x="6715237" y="2289947"/>
              <a:ext cx="623497" cy="31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/>
                <a:t>Κ. Κ.</a:t>
              </a:r>
              <a:endParaRPr lang="en-US" sz="14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A1768B-77C8-4BB9-A92F-71879CB254EA}"/>
                </a:ext>
              </a:extLst>
            </p:cNvPr>
            <p:cNvSpPr txBox="1"/>
            <p:nvPr/>
          </p:nvSpPr>
          <p:spPr>
            <a:xfrm>
              <a:off x="1271398" y="5646143"/>
              <a:ext cx="879499" cy="53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/>
                <a:t>ΚΟΙΝΗ</a:t>
              </a:r>
            </a:p>
            <a:p>
              <a:pPr algn="ctr"/>
              <a:r>
                <a:rPr lang="el-GR" sz="1400" b="1" dirty="0"/>
                <a:t>ΕΠΑΦΗ</a:t>
              </a:r>
              <a:endParaRPr lang="en-US" sz="12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376112-DC3E-4BF8-BF79-3431EC83060A}"/>
                </a:ext>
              </a:extLst>
            </p:cNvPr>
            <p:cNvSpPr txBox="1"/>
            <p:nvPr/>
          </p:nvSpPr>
          <p:spPr>
            <a:xfrm>
              <a:off x="6766166" y="5750979"/>
              <a:ext cx="616492" cy="31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/>
                <a:t>Κ. Α.</a:t>
              </a:r>
              <a:endParaRPr lang="en-US" sz="1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B355C2-6DF2-4B57-B0B5-F89F9E6D606F}"/>
                </a:ext>
              </a:extLst>
            </p:cNvPr>
            <p:cNvSpPr txBox="1"/>
            <p:nvPr/>
          </p:nvSpPr>
          <p:spPr>
            <a:xfrm>
              <a:off x="7568270" y="5751138"/>
              <a:ext cx="623497" cy="31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/>
                <a:t>Κ. Κ.</a:t>
              </a:r>
              <a:endParaRPr lang="en-US" sz="14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3A65B-4D19-4CED-852D-AA1D1E1AC2AD}"/>
                </a:ext>
              </a:extLst>
            </p:cNvPr>
            <p:cNvSpPr txBox="1"/>
            <p:nvPr/>
          </p:nvSpPr>
          <p:spPr>
            <a:xfrm>
              <a:off x="2742277" y="5629739"/>
              <a:ext cx="802025" cy="31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/>
                <a:t>ΠΗΝΙΟ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463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Επαφές ενός Ρελέ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800" b="1" dirty="0"/>
              <a:t>ΠΗΝΙΟ</a:t>
            </a:r>
            <a:r>
              <a:rPr lang="en-US" sz="1800" b="1" dirty="0"/>
              <a:t>:	</a:t>
            </a:r>
            <a:r>
              <a:rPr lang="el-GR" sz="1800" dirty="0"/>
              <a:t>Επαφές του πηνίου. Τα πηνία, τυπικά, δεν έχουν πολικότητα</a:t>
            </a:r>
            <a:r>
              <a:rPr lang="en-US" sz="1800" dirty="0"/>
              <a:t>. </a:t>
            </a:r>
            <a:endParaRPr lang="el-GR" sz="1800" dirty="0"/>
          </a:p>
          <a:p>
            <a:pPr algn="just">
              <a:lnSpc>
                <a:spcPct val="150000"/>
              </a:lnSpc>
            </a:pP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l-GR" sz="1800" b="1" dirty="0"/>
              <a:t>Κ.Ε.</a:t>
            </a:r>
            <a:r>
              <a:rPr lang="en-US" sz="1800" b="1" dirty="0"/>
              <a:t>:</a:t>
            </a:r>
            <a:r>
              <a:rPr lang="en-US" sz="1800" dirty="0"/>
              <a:t>	</a:t>
            </a:r>
            <a:r>
              <a:rPr lang="el-GR" sz="1800" dirty="0"/>
              <a:t>Η κοινή επαφή του ρελέ. Μπορεί να είναι συνδεδεμένη στα </a:t>
            </a:r>
            <a:r>
              <a:rPr lang="en-US" sz="1800" dirty="0"/>
              <a:t>NC, </a:t>
            </a:r>
            <a:r>
              <a:rPr lang="el-GR" sz="1800" dirty="0"/>
              <a:t>στο 	</a:t>
            </a:r>
            <a:r>
              <a:rPr lang="en-US" sz="1800" dirty="0"/>
              <a:t>NO, </a:t>
            </a:r>
            <a:r>
              <a:rPr lang="el-GR" sz="1800" dirty="0"/>
              <a:t>αλλά όχι και στα δύο ταυτόχρονα.</a:t>
            </a:r>
          </a:p>
          <a:p>
            <a:pPr algn="just">
              <a:lnSpc>
                <a:spcPct val="150000"/>
              </a:lnSpc>
            </a:pPr>
            <a:endParaRPr lang="el-GR" sz="1800" dirty="0"/>
          </a:p>
          <a:p>
            <a:pPr algn="just">
              <a:lnSpc>
                <a:spcPct val="150000"/>
              </a:lnSpc>
            </a:pPr>
            <a:r>
              <a:rPr lang="el-GR" sz="1800" b="1" dirty="0"/>
              <a:t>Κ.Κ.</a:t>
            </a:r>
            <a:r>
              <a:rPr lang="en-US" sz="1800" b="1" dirty="0"/>
              <a:t>:</a:t>
            </a:r>
            <a:r>
              <a:rPr lang="en-US" sz="1800" dirty="0"/>
              <a:t>	</a:t>
            </a:r>
            <a:r>
              <a:rPr lang="el-GR" sz="1800" dirty="0"/>
              <a:t>Η «κανονικά-κλειστή» επαφή του ρελέ. Όταν το πηνίο δεν διαρρέεται 	από ρεύμα, είναι συνδεδεμένη στην κοινή επαφή.</a:t>
            </a:r>
          </a:p>
          <a:p>
            <a:pPr algn="just">
              <a:lnSpc>
                <a:spcPct val="150000"/>
              </a:lnSpc>
            </a:pPr>
            <a:endParaRPr lang="el-GR" sz="1800" dirty="0"/>
          </a:p>
          <a:p>
            <a:pPr algn="just">
              <a:lnSpc>
                <a:spcPct val="150000"/>
              </a:lnSpc>
            </a:pPr>
            <a:r>
              <a:rPr lang="el-GR" sz="1800" b="1" dirty="0"/>
              <a:t>Κ.Α.</a:t>
            </a:r>
            <a:r>
              <a:rPr lang="en-US" sz="1800" b="1" dirty="0"/>
              <a:t>:</a:t>
            </a:r>
            <a:r>
              <a:rPr lang="en-US" sz="1800" dirty="0"/>
              <a:t>	</a:t>
            </a:r>
            <a:r>
              <a:rPr lang="el-GR" sz="1800" dirty="0"/>
              <a:t>Η «κανονικά ανοιχτή» επαφή του ρελέ. Ασύνδετη όταν το πηνίο δεν 	διαρρέεται από ρεύμα. Σε αντίθετη περίπτωση, θα είναι συνδεδεμένη 	στην κοινή επαφή.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8775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Διασύνδεση Ηλεκτρομηχανικών Ρελέ με Μ/Ε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398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</a:rPr>
              <a:t>Τα ηλεκτρομηχανικά ρελέ έχουν συγκεκριμένες απαιτήσεις τάσης και ισχύος ώστε να λειτουργήσουν. Τα πιο κοινά ρελέ του εμπορίου έχουν πηνία </a:t>
            </a:r>
            <a:r>
              <a:rPr lang="en-US" sz="1800" dirty="0">
                <a:latin typeface="+mn-lt"/>
              </a:rPr>
              <a:t>5/12/24 VDC </a:t>
            </a:r>
            <a:r>
              <a:rPr lang="el-GR" sz="1800" dirty="0">
                <a:latin typeface="+mn-lt"/>
              </a:rPr>
              <a:t>ή</a:t>
            </a:r>
            <a:r>
              <a:rPr lang="en-US" sz="1800" dirty="0">
                <a:latin typeface="+mn-lt"/>
              </a:rPr>
              <a:t> 115/230 VAC.</a:t>
            </a:r>
            <a:endParaRPr lang="el-GR" sz="18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18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</a:rPr>
              <a:t>Οι ακροδέκτες ενός μικροελεγκτή δεν είναι συνήθως ικανοί να οδηγήσουν απευθείας ένα ηλεκτρομηχανικό ρελέ. Έτσι, απαιτείται ένα ειδικό κύκλωμα οδήγησης, το οποίο κάνει χρήση (συνηθέστερα) ενός διπολικού ή </a:t>
            </a:r>
            <a:r>
              <a:rPr lang="en-US" sz="1800" dirty="0">
                <a:latin typeface="+mn-lt"/>
              </a:rPr>
              <a:t>MOSFET </a:t>
            </a:r>
            <a:r>
              <a:rPr lang="el-GR" sz="1800" dirty="0">
                <a:latin typeface="+mn-lt"/>
              </a:rPr>
              <a:t>τρανζίστορ, μαζί με μία δίοδο προστασίας.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18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</a:rPr>
              <a:t>Γι’ αυτό το σκοπό, υπάρχει ένας αριθμός μονάδων ηλεκτρομηχανικών ρελέ στο εμπόριο, που ενσωματώνουν το κύκλωμα οδήγησης, ώστε να διευκολύνεται η διασύνδεσή τους.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57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A961D254-E26E-4CD8-8220-9F94E4A2B128}"/>
              </a:ext>
            </a:extLst>
          </p:cNvPr>
          <p:cNvGrpSpPr/>
          <p:nvPr/>
        </p:nvGrpSpPr>
        <p:grpSpPr>
          <a:xfrm>
            <a:off x="653488" y="1332429"/>
            <a:ext cx="7653153" cy="4350470"/>
            <a:chOff x="507713" y="1478204"/>
            <a:chExt cx="7653153" cy="4350470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BA918DB1-B3DA-478E-924B-62D28671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13" y="1478204"/>
              <a:ext cx="5842574" cy="4350470"/>
            </a:xfrm>
            <a:prstGeom prst="rect">
              <a:avLst/>
            </a:prstGeom>
          </p:spPr>
        </p:pic>
        <p:sp>
          <p:nvSpPr>
            <p:cNvPr id="12" name="TextBox 42">
              <a:extLst>
                <a:ext uri="{FF2B5EF4-FFF2-40B4-BE49-F238E27FC236}">
                  <a16:creationId xmlns:a16="http://schemas.microsoft.com/office/drawing/2014/main" id="{B9F4EEA6-FCD9-44E2-A2FC-5D1FC570FADA}"/>
                </a:ext>
              </a:extLst>
            </p:cNvPr>
            <p:cNvSpPr txBox="1"/>
            <p:nvPr/>
          </p:nvSpPr>
          <p:spPr>
            <a:xfrm>
              <a:off x="4775344" y="4765399"/>
              <a:ext cx="2937006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dirty="0">
                  <a:solidFill>
                    <a:schemeClr val="accent1"/>
                  </a:solidFill>
                </a:rPr>
                <a:t>Σχηματικό Διάγραμμα Κυκλώματος Οδήγησης Ρελέ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0EC39397-7B3C-4512-AD30-258055208704}"/>
                </a:ext>
              </a:extLst>
            </p:cNvPr>
            <p:cNvSpPr txBox="1"/>
            <p:nvPr/>
          </p:nvSpPr>
          <p:spPr>
            <a:xfrm>
              <a:off x="6371125" y="2177655"/>
              <a:ext cx="4764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400" b="1" dirty="0"/>
                <a:t>Κ.Κ.</a:t>
              </a:r>
              <a:endParaRPr lang="en-US" sz="1400" b="1" dirty="0"/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C819010D-24DF-4C34-866C-D2BE3F8D79CC}"/>
                </a:ext>
              </a:extLst>
            </p:cNvPr>
            <p:cNvSpPr txBox="1"/>
            <p:nvPr/>
          </p:nvSpPr>
          <p:spPr>
            <a:xfrm>
              <a:off x="6350287" y="2617778"/>
              <a:ext cx="466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400" b="1" dirty="0"/>
                <a:t>Κ.Ε.</a:t>
              </a:r>
              <a:endParaRPr lang="en-US" sz="1400" b="1" dirty="0"/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91A76290-3CF6-4CD3-A8FC-DAB4225EC364}"/>
                </a:ext>
              </a:extLst>
            </p:cNvPr>
            <p:cNvSpPr txBox="1"/>
            <p:nvPr/>
          </p:nvSpPr>
          <p:spPr>
            <a:xfrm>
              <a:off x="6350287" y="3013881"/>
              <a:ext cx="489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400" b="1" dirty="0"/>
                <a:t>Κ.Α.</a:t>
              </a:r>
              <a:endParaRPr lang="en-US" sz="1400" b="1" dirty="0"/>
            </a:p>
          </p:txBody>
        </p:sp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id="{C70F9765-4B1D-4A25-928B-AE15D7485D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110" t="4361" r="2669" b="1875"/>
            <a:stretch/>
          </p:blipFill>
          <p:spPr>
            <a:xfrm>
              <a:off x="6849398" y="1596966"/>
              <a:ext cx="413214" cy="2875343"/>
            </a:xfrm>
            <a:prstGeom prst="rect">
              <a:avLst/>
            </a:prstGeom>
          </p:spPr>
        </p:pic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6326FB20-8DC0-4842-96C7-03954C458665}"/>
                </a:ext>
              </a:extLst>
            </p:cNvPr>
            <p:cNvCxnSpPr>
              <a:stCxn id="15" idx="1"/>
              <a:endCxn id="15" idx="1"/>
            </p:cNvCxnSpPr>
            <p:nvPr/>
          </p:nvCxnSpPr>
          <p:spPr>
            <a:xfrm>
              <a:off x="6350287" y="316777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7DC6836E-91CA-407C-B258-5E8B777BB876}"/>
                </a:ext>
              </a:extLst>
            </p:cNvPr>
            <p:cNvCxnSpPr>
              <a:cxnSpLocks/>
            </p:cNvCxnSpPr>
            <p:nvPr/>
          </p:nvCxnSpPr>
          <p:spPr>
            <a:xfrm>
              <a:off x="6362812" y="2961036"/>
              <a:ext cx="611482" cy="879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Ορθογώνιο 18">
              <a:extLst>
                <a:ext uri="{FF2B5EF4-FFF2-40B4-BE49-F238E27FC236}">
                  <a16:creationId xmlns:a16="http://schemas.microsoft.com/office/drawing/2014/main" id="{D9C1E483-3D1C-4191-847A-C46AB0B4E76B}"/>
                </a:ext>
              </a:extLst>
            </p:cNvPr>
            <p:cNvSpPr/>
            <p:nvPr/>
          </p:nvSpPr>
          <p:spPr>
            <a:xfrm>
              <a:off x="6846706" y="2630550"/>
              <a:ext cx="124896" cy="32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" name="Ευθεία γραμμή σύνδεσης 19">
              <a:extLst>
                <a:ext uri="{FF2B5EF4-FFF2-40B4-BE49-F238E27FC236}">
                  <a16:creationId xmlns:a16="http://schemas.microsoft.com/office/drawing/2014/main" id="{E5C903A7-F499-4207-B8CE-B61921B9C5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0287" y="2620676"/>
              <a:ext cx="553239" cy="1091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D03B7D23-E243-409F-8CF1-D0661B9AD3D5}"/>
                </a:ext>
              </a:extLst>
            </p:cNvPr>
            <p:cNvSpPr txBox="1"/>
            <p:nvPr/>
          </p:nvSpPr>
          <p:spPr>
            <a:xfrm>
              <a:off x="5369910" y="3937053"/>
              <a:ext cx="14781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l-GR" sz="1400" b="1" dirty="0"/>
                <a:t>ΠΗΓΗ</a:t>
              </a:r>
              <a:endParaRPr lang="en-US" sz="1400" b="1" dirty="0"/>
            </a:p>
            <a:p>
              <a:pPr algn="r"/>
              <a:r>
                <a:rPr lang="en-US" sz="1400" b="1" dirty="0"/>
                <a:t>AC/DC</a:t>
              </a: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F2E34195-9AD4-4D30-B552-B58A61FF9211}"/>
                </a:ext>
              </a:extLst>
            </p:cNvPr>
            <p:cNvSpPr txBox="1"/>
            <p:nvPr/>
          </p:nvSpPr>
          <p:spPr>
            <a:xfrm>
              <a:off x="7263834" y="1532588"/>
              <a:ext cx="89703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400" b="1" dirty="0"/>
                <a:t>ΦΟΡΤΙΟ </a:t>
              </a:r>
              <a:r>
                <a:rPr lang="en-US" sz="1400" b="1" dirty="0"/>
                <a:t>AC/DC</a:t>
              </a:r>
            </a:p>
          </p:txBody>
        </p:sp>
        <p:sp>
          <p:nvSpPr>
            <p:cNvPr id="28" name="Ορθογώνιο 27">
              <a:extLst>
                <a:ext uri="{FF2B5EF4-FFF2-40B4-BE49-F238E27FC236}">
                  <a16:creationId xmlns:a16="http://schemas.microsoft.com/office/drawing/2014/main" id="{6812CE0E-B7E7-45D5-8C6D-E6D0A54D53FD}"/>
                </a:ext>
              </a:extLst>
            </p:cNvPr>
            <p:cNvSpPr/>
            <p:nvPr/>
          </p:nvSpPr>
          <p:spPr>
            <a:xfrm>
              <a:off x="6608634" y="1997418"/>
              <a:ext cx="29930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D90E89AA-6E97-4922-8A06-BCA03F98C54F}"/>
                </a:ext>
              </a:extLst>
            </p:cNvPr>
            <p:cNvSpPr/>
            <p:nvPr/>
          </p:nvSpPr>
          <p:spPr>
            <a:xfrm>
              <a:off x="3227173" y="3814908"/>
              <a:ext cx="716692" cy="1549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/>
            </a:p>
          </p:txBody>
        </p:sp>
      </p:grp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B3FC293-5518-4F6D-999F-3EC0006CECA8}"/>
              </a:ext>
            </a:extLst>
          </p:cNvPr>
          <p:cNvSpPr/>
          <p:nvPr/>
        </p:nvSpPr>
        <p:spPr>
          <a:xfrm>
            <a:off x="5410200" y="5294530"/>
            <a:ext cx="1143000" cy="46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Τίτλος 1">
            <a:extLst>
              <a:ext uri="{FF2B5EF4-FFF2-40B4-BE49-F238E27FC236}">
                <a16:creationId xmlns:a16="http://schemas.microsoft.com/office/drawing/2014/main" id="{0CC9BA94-1055-4003-B793-5F54C60027F9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Διασύνδεση Ηλεκτρομηχανικών Ρελέ με Μ/Ε</a:t>
            </a:r>
          </a:p>
        </p:txBody>
      </p:sp>
    </p:spTree>
    <p:extLst>
      <p:ext uri="{BB962C8B-B14F-4D97-AF65-F5344CB8AC3E}">
        <p14:creationId xmlns:p14="http://schemas.microsoft.com/office/powerpoint/2010/main" val="24128929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65139</TotalTime>
  <Words>1016</Words>
  <Application>Microsoft Office PowerPoint</Application>
  <PresentationFormat>Προβολή στην οθόνη (4:3)</PresentationFormat>
  <Paragraphs>191</Paragraphs>
  <Slides>22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Arial Narrow</vt:lpstr>
      <vt:lpstr>Book Antiqua</vt:lpstr>
      <vt:lpstr>Calibri</vt:lpstr>
      <vt:lpstr>Consolas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Στόχος και Περίγραμμα της Ενότητας 9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1842</cp:revision>
  <cp:lastPrinted>2018-01-26T17:11:53Z</cp:lastPrinted>
  <dcterms:created xsi:type="dcterms:W3CDTF">2010-11-09T19:06:29Z</dcterms:created>
  <dcterms:modified xsi:type="dcterms:W3CDTF">2018-06-19T13:42:41Z</dcterms:modified>
</cp:coreProperties>
</file>