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11"/>
  </p:notesMasterIdLst>
  <p:handoutMasterIdLst>
    <p:handoutMasterId r:id="rId12"/>
  </p:handoutMasterIdLst>
  <p:sldIdLst>
    <p:sldId id="549" r:id="rId3"/>
    <p:sldId id="537" r:id="rId4"/>
    <p:sldId id="556" r:id="rId5"/>
    <p:sldId id="552" r:id="rId6"/>
    <p:sldId id="553" r:id="rId7"/>
    <p:sldId id="554" r:id="rId8"/>
    <p:sldId id="557" r:id="rId9"/>
    <p:sldId id="559" r:id="rId10"/>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DC0"/>
    <a:srgbClr val="006699"/>
    <a:srgbClr val="FFF93D"/>
    <a:srgbClr val="739913"/>
    <a:srgbClr val="005777"/>
    <a:srgbClr val="BFDDB4"/>
    <a:srgbClr val="E6E6E6"/>
    <a:srgbClr val="DDD9C3"/>
    <a:srgbClr val="DDCFB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6" autoAdjust="0"/>
    <p:restoredTop sz="92919" autoAdjust="0"/>
  </p:normalViewPr>
  <p:slideViewPr>
    <p:cSldViewPr snapToGrid="0">
      <p:cViewPr varScale="1">
        <p:scale>
          <a:sx n="72" d="100"/>
          <a:sy n="72" d="100"/>
        </p:scale>
        <p:origin x="1746" y="66"/>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19-Jun-18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n-US" dirty="0"/>
          </a:p>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62595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8905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107379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99463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7343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n-US" sz="1200" b="0" i="0" kern="1200" dirty="0">
              <a:solidFill>
                <a:schemeClr val="tx1"/>
              </a:solidFill>
              <a:effectLst/>
              <a:latin typeface="Arial" charset="0"/>
              <a:ea typeface="ＭＳ Ｐゴシック" charset="0"/>
              <a:cs typeface="ＭＳ Ｐゴシック" charset="0"/>
            </a:endParaRPr>
          </a:p>
          <a:p>
            <a:r>
              <a:rPr lang="en-US" sz="1200" b="0" i="0" kern="1200" dirty="0">
                <a:solidFill>
                  <a:schemeClr val="tx1"/>
                </a:solidFill>
                <a:effectLst/>
                <a:latin typeface="Arial" charset="0"/>
                <a:ea typeface="ＭＳ Ｐゴシック" charset="0"/>
                <a:cs typeface="ＭＳ Ｐゴシック" charset="0"/>
              </a:rPr>
              <a:t>To control the stepper, apply voltage to each of the coils in a specific sequence. The sequence would go like this:</a:t>
            </a:r>
            <a:endParaRPr lang="en-US" dirty="0"/>
          </a:p>
          <a:p>
            <a:r>
              <a:rPr lang="en-US" dirty="0"/>
              <a:t>Change the polarity of the coils</a:t>
            </a:r>
            <a:r>
              <a:rPr lang="en-US" baseline="0" dirty="0"/>
              <a:t> with a predefined way, bear in mind the basic idea we described at the beginning of the lecture </a:t>
            </a:r>
          </a:p>
          <a:p>
            <a:r>
              <a:rPr lang="en-US" baseline="0" dirty="0"/>
              <a:t>BIPOLAR exert more torque for the same current, it is </a:t>
            </a:r>
            <a:r>
              <a:rPr lang="en-US" baseline="0" dirty="0" err="1"/>
              <a:t>prefared</a:t>
            </a:r>
            <a:r>
              <a:rPr lang="en-US" baseline="0" dirty="0"/>
              <a:t>, but more complicated circuit </a:t>
            </a:r>
          </a:p>
          <a:p>
            <a:endParaRPr lang="en-US" baseline="0" dirty="0"/>
          </a:p>
          <a:p>
            <a:r>
              <a:rPr lang="en-US" baseline="0" dirty="0"/>
              <a:t>Same circuit</a:t>
            </a:r>
          </a:p>
          <a:p>
            <a:r>
              <a:rPr lang="en-US" baseline="0" dirty="0"/>
              <a:t>Same </a:t>
            </a:r>
            <a:r>
              <a:rPr lang="en-US" baseline="0" dirty="0" err="1"/>
              <a:t>programm</a:t>
            </a:r>
            <a:endParaRPr lang="en-US" baseline="0" dirty="0"/>
          </a:p>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165025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
        <p:nvSpPr>
          <p:cNvPr id="8"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19/6/2018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19/6/2018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19/6/2018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19/6/2018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19/6/2018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19/6/2018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19/6/2018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a:solidFill>
                  <a:srgbClr val="FFFFFF"/>
                </a:solidFill>
                <a:effectLst>
                  <a:outerShdw blurRad="38100" dist="38100" dir="2700000" algn="tl">
                    <a:srgbClr val="000000"/>
                  </a:outerShdw>
                </a:effectLst>
                <a:cs typeface="Arial" charset="0"/>
              </a:rPr>
              <a:t>TEICrete</a:t>
            </a:r>
            <a:r>
              <a:rPr lang="en-US" sz="1800" b="1" dirty="0">
                <a:solidFill>
                  <a:srgbClr val="FFFFFF"/>
                </a:solidFill>
                <a:effectLst>
                  <a:outerShdw blurRad="38100" dist="38100" dir="2700000" algn="tl">
                    <a:srgbClr val="000000"/>
                  </a:outerShdw>
                </a:effectLst>
                <a:cs typeface="Arial" charset="0"/>
              </a:rPr>
              <a:t> </a:t>
            </a:r>
            <a:br>
              <a:rPr lang="en-US" sz="1800" b="1" dirty="0">
                <a:solidFill>
                  <a:srgbClr val="FFFFFF"/>
                </a:solidFill>
                <a:effectLst>
                  <a:outerShdw blurRad="38100" dist="38100" dir="2700000" algn="tl">
                    <a:srgbClr val="000000"/>
                  </a:outerShdw>
                </a:effectLst>
                <a:cs typeface="Arial" charset="0"/>
              </a:rPr>
            </a:br>
            <a:r>
              <a:rPr lang="en-US" sz="1800" b="1" dirty="0" err="1">
                <a:solidFill>
                  <a:srgbClr val="FFFFFF"/>
                </a:solidFill>
                <a:effectLst>
                  <a:outerShdw blurRad="38100" dist="38100" dir="2700000" algn="tl">
                    <a:srgbClr val="000000"/>
                  </a:outerShdw>
                </a:effectLst>
                <a:cs typeface="Arial" charset="0"/>
              </a:rPr>
              <a:t>Heraklion</a:t>
            </a:r>
            <a:r>
              <a:rPr lang="en-US" sz="1800" b="1" dirty="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ΕΝΟΤΗΤΑ</a:t>
            </a:r>
            <a:r>
              <a:rPr lang="es-ES" sz="3600" b="1" dirty="0"/>
              <a:t> 11:</a:t>
            </a:r>
            <a:endParaRPr lang="el-GR" sz="3600" b="1" dirty="0"/>
          </a:p>
          <a:p>
            <a:pPr algn="ctr"/>
            <a:r>
              <a:rPr lang="el-GR" sz="3600" b="1" dirty="0"/>
              <a:t>ΕΛΕΓΧΟΣ ΣΕΡΒΟΚΙΝΗΤΗΡΩΝ</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11" name="Στρογγυλεμένο ορθογώνιο 7"/>
          <p:cNvSpPr/>
          <p:nvPr/>
        </p:nvSpPr>
        <p:spPr>
          <a:xfrm>
            <a:off x="432080" y="2504661"/>
            <a:ext cx="8434573" cy="333658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6"/>
          <p:cNvSpPr/>
          <p:nvPr/>
        </p:nvSpPr>
        <p:spPr>
          <a:xfrm>
            <a:off x="432080" y="829711"/>
            <a:ext cx="8335926" cy="13609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charset="0"/>
              <a:ea typeface="Calibri" charset="0"/>
              <a:cs typeface="Calibri" charset="0"/>
            </a:endParaRPr>
          </a:p>
          <a:p>
            <a:pPr algn="ctr"/>
            <a:r>
              <a:rPr lang="el-GR" dirty="0">
                <a:latin typeface="Calibri" charset="0"/>
                <a:ea typeface="Calibri" charset="0"/>
                <a:cs typeface="Calibri" charset="0"/>
              </a:rPr>
              <a:t>Παρουσίαση της βασικής ιδέα και απλών παραδειγμάτων για την</a:t>
            </a:r>
            <a:endParaRPr lang="en-US" dirty="0">
              <a:latin typeface="Calibri" charset="0"/>
              <a:ea typeface="Calibri" charset="0"/>
              <a:cs typeface="Calibri" charset="0"/>
            </a:endParaRPr>
          </a:p>
          <a:p>
            <a:pPr algn="ctr"/>
            <a:r>
              <a:rPr lang="el-GR" dirty="0">
                <a:latin typeface="Calibri" charset="0"/>
                <a:ea typeface="Calibri" charset="0"/>
                <a:cs typeface="Calibri" charset="0"/>
              </a:rPr>
              <a:t>οδήγηση σερβοκινητήρων με το </a:t>
            </a:r>
            <a:r>
              <a:rPr lang="en-US" dirty="0">
                <a:latin typeface="Calibri" charset="0"/>
                <a:ea typeface="Calibri" charset="0"/>
                <a:cs typeface="Calibri" charset="0"/>
              </a:rPr>
              <a:t>Arduino.</a:t>
            </a:r>
            <a:endParaRPr lang="el-GR" dirty="0"/>
          </a:p>
        </p:txBody>
      </p:sp>
      <p:sp>
        <p:nvSpPr>
          <p:cNvPr id="13" name="Σύμβολο κράτησης θέσης περιεχομένου 2"/>
          <p:cNvSpPr txBox="1">
            <a:spLocks/>
          </p:cNvSpPr>
          <p:nvPr/>
        </p:nvSpPr>
        <p:spPr>
          <a:xfrm>
            <a:off x="805201" y="3083367"/>
            <a:ext cx="8229600" cy="24294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l-GR" sz="1800" dirty="0"/>
              <a:t>Εξήγηση του τι είναι ένας σερβοκινητήρας.</a:t>
            </a:r>
            <a:endParaRPr lang="en-US" sz="1800" dirty="0"/>
          </a:p>
          <a:p>
            <a:pPr algn="just">
              <a:lnSpc>
                <a:spcPct val="110000"/>
              </a:lnSpc>
              <a:spcBef>
                <a:spcPts val="480"/>
              </a:spcBef>
              <a:buFont typeface="Wingdings" pitchFamily="2" charset="2"/>
              <a:buChar char="§"/>
            </a:pPr>
            <a:r>
              <a:rPr lang="el-GR" sz="1800" dirty="0"/>
              <a:t>Ανάλυση της </a:t>
            </a:r>
            <a:r>
              <a:rPr lang="el-GR" sz="1800" b="1" dirty="0"/>
              <a:t>δομής</a:t>
            </a:r>
            <a:r>
              <a:rPr lang="el-GR" sz="1800" dirty="0"/>
              <a:t> ενός σερβοκινητήρα.</a:t>
            </a:r>
            <a:r>
              <a:rPr lang="en-US" sz="1800" dirty="0"/>
              <a:t> </a:t>
            </a:r>
          </a:p>
          <a:p>
            <a:pPr algn="just">
              <a:lnSpc>
                <a:spcPct val="110000"/>
              </a:lnSpc>
              <a:spcBef>
                <a:spcPts val="480"/>
              </a:spcBef>
              <a:buFont typeface="Wingdings" pitchFamily="2" charset="2"/>
              <a:buChar char="§"/>
            </a:pPr>
            <a:r>
              <a:rPr lang="el-GR" sz="1800" dirty="0"/>
              <a:t>Παροχή πληροφοριών σχετικά με τους </a:t>
            </a:r>
            <a:r>
              <a:rPr lang="el-GR" sz="1800" b="1" dirty="0"/>
              <a:t>διαφορετικούς τύπους </a:t>
            </a:r>
            <a:r>
              <a:rPr lang="el-GR" sz="1800" dirty="0"/>
              <a:t>σερβοκινητήρων.</a:t>
            </a:r>
            <a:r>
              <a:rPr lang="en-US" sz="1800" dirty="0"/>
              <a:t> </a:t>
            </a:r>
          </a:p>
          <a:p>
            <a:pPr algn="just">
              <a:lnSpc>
                <a:spcPct val="110000"/>
              </a:lnSpc>
              <a:spcBef>
                <a:spcPts val="480"/>
              </a:spcBef>
              <a:buFont typeface="Wingdings" pitchFamily="2" charset="2"/>
              <a:buChar char="§"/>
            </a:pPr>
            <a:r>
              <a:rPr lang="el-GR" sz="1800" dirty="0">
                <a:solidFill>
                  <a:srgbClr val="000000"/>
                </a:solidFill>
                <a:latin typeface="Calibri" charset="0"/>
              </a:rPr>
              <a:t>Επεξήγηση της ιδέας του σήματος </a:t>
            </a:r>
            <a:r>
              <a:rPr lang="en-US" sz="1800" b="1" dirty="0">
                <a:solidFill>
                  <a:srgbClr val="000000"/>
                </a:solidFill>
                <a:latin typeface="Calibri" charset="0"/>
              </a:rPr>
              <a:t>PWM</a:t>
            </a:r>
            <a:r>
              <a:rPr lang="en-US" sz="1800" dirty="0">
                <a:solidFill>
                  <a:srgbClr val="000000"/>
                </a:solidFill>
                <a:latin typeface="Calibri" charset="0"/>
              </a:rPr>
              <a:t> (Pulse Width Modulation)</a:t>
            </a:r>
          </a:p>
          <a:p>
            <a:pPr algn="just">
              <a:lnSpc>
                <a:spcPct val="110000"/>
              </a:lnSpc>
              <a:spcBef>
                <a:spcPts val="480"/>
              </a:spcBef>
              <a:buFont typeface="Wingdings" pitchFamily="2" charset="2"/>
              <a:buChar char="§"/>
            </a:pPr>
            <a:r>
              <a:rPr lang="el-GR" sz="1800" dirty="0"/>
              <a:t>Παρουσίαση του </a:t>
            </a:r>
            <a:r>
              <a:rPr lang="el-GR" sz="1800" b="1" dirty="0"/>
              <a:t>βασικού σχηματικού οδήγησης </a:t>
            </a:r>
            <a:r>
              <a:rPr lang="el-GR" sz="1800" dirty="0"/>
              <a:t>ενός σερβοκινητήρα.</a:t>
            </a:r>
            <a:endParaRPr lang="en-US" sz="1800" dirty="0"/>
          </a:p>
          <a:p>
            <a:pPr algn="just">
              <a:lnSpc>
                <a:spcPct val="110000"/>
              </a:lnSpc>
              <a:spcBef>
                <a:spcPts val="480"/>
              </a:spcBef>
              <a:buFont typeface="Wingdings" pitchFamily="2" charset="2"/>
              <a:buChar char="§"/>
            </a:pPr>
            <a:r>
              <a:rPr lang="el-GR" sz="1800" dirty="0">
                <a:solidFill>
                  <a:srgbClr val="000000"/>
                </a:solidFill>
                <a:latin typeface="Calibri" charset="0"/>
              </a:rPr>
              <a:t>Χρήση της βιβλιοθήκης</a:t>
            </a:r>
            <a:r>
              <a:rPr lang="en-US" sz="1800" dirty="0">
                <a:solidFill>
                  <a:srgbClr val="000000"/>
                </a:solidFill>
                <a:latin typeface="Calibri" charset="0"/>
              </a:rPr>
              <a:t> “SERVO” </a:t>
            </a:r>
            <a:r>
              <a:rPr lang="el-GR" sz="1800" dirty="0">
                <a:solidFill>
                  <a:srgbClr val="000000"/>
                </a:solidFill>
                <a:latin typeface="Calibri" charset="0"/>
              </a:rPr>
              <a:t>για τον έλεγχο του σερβοκινητήρα.</a:t>
            </a:r>
            <a:endParaRPr lang="el-GR" sz="1800" dirty="0"/>
          </a:p>
          <a:p>
            <a:pPr algn="just">
              <a:lnSpc>
                <a:spcPct val="110000"/>
              </a:lnSpc>
              <a:spcBef>
                <a:spcPts val="480"/>
              </a:spcBef>
              <a:buFont typeface="Wingdings" pitchFamily="2" charset="2"/>
              <a:buChar char="§"/>
            </a:pPr>
            <a:endParaRPr lang="en-US" sz="1800" dirty="0"/>
          </a:p>
          <a:p>
            <a:pPr algn="just">
              <a:lnSpc>
                <a:spcPct val="110000"/>
              </a:lnSpc>
              <a:spcBef>
                <a:spcPts val="480"/>
              </a:spcBef>
              <a:buFont typeface="Wingdings" pitchFamily="2" charset="2"/>
              <a:buChar char="§"/>
            </a:pPr>
            <a:endParaRPr lang="en-US" sz="1800" dirty="0"/>
          </a:p>
          <a:p>
            <a:pPr algn="just">
              <a:lnSpc>
                <a:spcPct val="110000"/>
              </a:lnSpc>
              <a:spcBef>
                <a:spcPts val="480"/>
              </a:spcBef>
              <a:buFont typeface="Wingdings" pitchFamily="2" charset="2"/>
              <a:buChar char="§"/>
            </a:pPr>
            <a:endParaRPr lang="en-US" sz="1800" dirty="0"/>
          </a:p>
          <a:p>
            <a:pPr algn="just">
              <a:lnSpc>
                <a:spcPct val="110000"/>
              </a:lnSpc>
              <a:spcBef>
                <a:spcPts val="480"/>
              </a:spcBef>
              <a:buFont typeface="Wingdings" pitchFamily="2" charset="2"/>
              <a:buChar char="§"/>
            </a:pPr>
            <a:endParaRPr lang="el-GR" sz="1800" dirty="0"/>
          </a:p>
          <a:p>
            <a:pPr algn="just">
              <a:lnSpc>
                <a:spcPct val="110000"/>
              </a:lnSpc>
              <a:spcBef>
                <a:spcPts val="480"/>
              </a:spcBef>
              <a:buFont typeface="Wingdings" pitchFamily="2" charset="2"/>
              <a:buChar char="§"/>
            </a:pPr>
            <a:endParaRPr lang="el-GR" sz="1400" dirty="0">
              <a:solidFill>
                <a:schemeClr val="accent5">
                  <a:lumMod val="75000"/>
                </a:schemeClr>
              </a:solidFill>
            </a:endParaRPr>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3142860" y="830883"/>
            <a:ext cx="2549096" cy="38177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l-GR" sz="1800" b="1" i="1" u="none" strike="noStrike" kern="0" cap="none" spc="0" normalizeH="0" baseline="0" noProof="0" dirty="0">
                <a:ln>
                  <a:noFill/>
                </a:ln>
                <a:solidFill>
                  <a:schemeClr val="tx1"/>
                </a:solidFill>
                <a:effectLst/>
                <a:uLnTx/>
                <a:uFillTx/>
                <a:latin typeface="+mn-lt"/>
                <a:ea typeface="+mn-ea"/>
                <a:cs typeface="+mn-cs"/>
              </a:rPr>
              <a:t>Στόχος της παρουσίασης</a:t>
            </a:r>
            <a:endParaRPr kumimoji="0" lang="en-US" sz="1800" b="1" i="1" u="none" strike="noStrike" kern="0" cap="none" spc="0" normalizeH="0" baseline="0" noProof="0" dirty="0">
              <a:ln>
                <a:noFill/>
              </a:ln>
              <a:solidFill>
                <a:schemeClr val="tx1"/>
              </a:solidFill>
              <a:effectLst/>
              <a:uLnTx/>
              <a:uFillTx/>
              <a:latin typeface="+mn-lt"/>
              <a:ea typeface="+mn-ea"/>
              <a:cs typeface="+mn-cs"/>
            </a:endParaRPr>
          </a:p>
        </p:txBody>
      </p:sp>
      <p:sp>
        <p:nvSpPr>
          <p:cNvPr id="15" name="TextBox 14"/>
          <p:cNvSpPr txBox="1"/>
          <p:nvPr/>
        </p:nvSpPr>
        <p:spPr bwMode="auto">
          <a:xfrm>
            <a:off x="3945162" y="2624489"/>
            <a:ext cx="944489" cy="38177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l-GR" sz="1800" b="1" i="1" u="none" strike="noStrike" kern="0" cap="none" spc="0" normalizeH="0" baseline="0" noProof="0" dirty="0">
                <a:ln>
                  <a:noFill/>
                </a:ln>
                <a:solidFill>
                  <a:schemeClr val="tx1"/>
                </a:solidFill>
                <a:effectLst/>
                <a:uLnTx/>
                <a:uFillTx/>
                <a:latin typeface="+mn-lt"/>
                <a:ea typeface="+mn-ea"/>
                <a:cs typeface="+mn-cs"/>
              </a:rPr>
              <a:t>Σύνοψη</a:t>
            </a: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l-GR"/>
          </a:p>
        </p:txBody>
      </p:sp>
      <p:pic>
        <p:nvPicPr>
          <p:cNvPr id="25"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6"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
        <p:nvSpPr>
          <p:cNvPr id="16" name="Τίτλος 1">
            <a:extLst>
              <a:ext uri="{FF2B5EF4-FFF2-40B4-BE49-F238E27FC236}">
                <a16:creationId xmlns:a16="http://schemas.microsoft.com/office/drawing/2014/main" id="{D6B04567-4CA6-43AA-AFD0-FF2C87E5265B}"/>
              </a:ext>
            </a:extLst>
          </p:cNvPr>
          <p:cNvSpPr txBox="1">
            <a:spLocks/>
          </p:cNvSpPr>
          <p:nvPr/>
        </p:nvSpPr>
        <p:spPr bwMode="auto">
          <a:xfrm>
            <a:off x="0" y="0"/>
            <a:ext cx="9144000" cy="532261"/>
          </a:xfrm>
          <a:prstGeom prst="rect">
            <a:avLst/>
          </a:prstGeom>
          <a:solidFill>
            <a:schemeClr val="bg1">
              <a:lumMod val="85000"/>
            </a:schemeClr>
          </a:solidFill>
          <a:ln w="9525">
            <a:noFill/>
            <a:miter lim="800000"/>
            <a:headEnd/>
            <a:tailEnd/>
          </a:ln>
        </p:spPr>
        <p:txBody>
          <a:bodyPr vert="horz" wrap="square" lIns="126000" tIns="21600" rIns="91440" bIns="45720" numCol="1" anchor="b" anchorCtr="0" compatLnSpc="1">
            <a:prstTxWarp prst="textNoShape">
              <a:avLst/>
            </a:prstTxWarp>
            <a:normAutofit/>
          </a:bodyPr>
          <a:lstStyle>
            <a:lvl1pPr algn="l" rtl="0" eaLnBrk="0" fontAlgn="base" hangingPunct="0">
              <a:spcBef>
                <a:spcPct val="0"/>
              </a:spcBef>
              <a:spcAft>
                <a:spcPct val="0"/>
              </a:spcAft>
              <a:defRPr sz="2200">
                <a:solidFill>
                  <a:schemeClr val="tx2"/>
                </a:solidFill>
                <a:effectLst>
                  <a:outerShdw blurRad="38100" dist="38100" dir="2700000" algn="tl">
                    <a:srgbClr val="FFFFFF"/>
                  </a:outerShdw>
                </a:effectLst>
                <a:latin typeface="+mj-lt"/>
                <a:ea typeface="ＭＳ Ｐゴシック" charset="0"/>
                <a:cs typeface="ＭＳ Ｐゴシック" charset="0"/>
              </a:defRPr>
            </a:lvl1pPr>
            <a:lvl2pPr algn="l" rtl="0" eaLnBrk="0" fontAlgn="base" hangingPunct="0">
              <a:spcBef>
                <a:spcPct val="0"/>
              </a:spcBef>
              <a:spcAft>
                <a:spcPct val="0"/>
              </a:spcAft>
              <a:defRPr sz="2200">
                <a:solidFill>
                  <a:schemeClr val="tx2"/>
                </a:solidFill>
                <a:effectLst>
                  <a:outerShdw blurRad="38100" dist="38100" dir="2700000" algn="tl">
                    <a:srgbClr val="FFFFFF"/>
                  </a:outerShdw>
                </a:effectLst>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200">
                <a:solidFill>
                  <a:schemeClr val="tx2"/>
                </a:solidFill>
                <a:effectLst>
                  <a:outerShdw blurRad="38100" dist="38100" dir="2700000" algn="tl">
                    <a:srgbClr val="FFFFFF"/>
                  </a:outerShdw>
                </a:effectLst>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200">
                <a:solidFill>
                  <a:schemeClr val="tx2"/>
                </a:solidFill>
                <a:effectLst>
                  <a:outerShdw blurRad="38100" dist="38100" dir="2700000" algn="tl">
                    <a:srgbClr val="FFFFFF"/>
                  </a:outerShdw>
                </a:effectLst>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200">
                <a:solidFill>
                  <a:schemeClr val="tx2"/>
                </a:solidFill>
                <a:effectLst>
                  <a:outerShdw blurRad="38100" dist="38100" dir="2700000" algn="tl">
                    <a:srgbClr val="FFFFFF"/>
                  </a:outerShdw>
                </a:effectLst>
                <a:latin typeface="Trebuchet MS" pitchFamily="34" charset="0"/>
                <a:ea typeface="ＭＳ Ｐゴシック" charset="0"/>
                <a:cs typeface="ＭＳ Ｐゴシック" charset="0"/>
              </a:defRPr>
            </a:lvl5pPr>
            <a:lvl6pPr marL="457200" algn="l" rtl="0" fontAlgn="base">
              <a:spcBef>
                <a:spcPct val="0"/>
              </a:spcBef>
              <a:spcAft>
                <a:spcPct val="0"/>
              </a:spcAft>
              <a:defRPr sz="2200">
                <a:solidFill>
                  <a:schemeClr val="tx2"/>
                </a:solidFill>
                <a:effectLst>
                  <a:outerShdw blurRad="38100" dist="38100" dir="2700000" algn="tl">
                    <a:srgbClr val="FFFFFF"/>
                  </a:outerShdw>
                </a:effectLst>
                <a:latin typeface="Trebuchet MS" pitchFamily="34" charset="0"/>
              </a:defRPr>
            </a:lvl6pPr>
            <a:lvl7pPr marL="914400" algn="l" rtl="0" fontAlgn="base">
              <a:spcBef>
                <a:spcPct val="0"/>
              </a:spcBef>
              <a:spcAft>
                <a:spcPct val="0"/>
              </a:spcAft>
              <a:defRPr sz="2200">
                <a:solidFill>
                  <a:schemeClr val="tx2"/>
                </a:solidFill>
                <a:effectLst>
                  <a:outerShdw blurRad="38100" dist="38100" dir="2700000" algn="tl">
                    <a:srgbClr val="FFFFFF"/>
                  </a:outerShdw>
                </a:effectLst>
                <a:latin typeface="Trebuchet MS" pitchFamily="34" charset="0"/>
              </a:defRPr>
            </a:lvl7pPr>
            <a:lvl8pPr marL="1371600" algn="l" rtl="0" fontAlgn="base">
              <a:spcBef>
                <a:spcPct val="0"/>
              </a:spcBef>
              <a:spcAft>
                <a:spcPct val="0"/>
              </a:spcAft>
              <a:defRPr sz="2200">
                <a:solidFill>
                  <a:schemeClr val="tx2"/>
                </a:solidFill>
                <a:effectLst>
                  <a:outerShdw blurRad="38100" dist="38100" dir="2700000" algn="tl">
                    <a:srgbClr val="FFFFFF"/>
                  </a:outerShdw>
                </a:effectLst>
                <a:latin typeface="Trebuchet MS" pitchFamily="34" charset="0"/>
              </a:defRPr>
            </a:lvl8pPr>
            <a:lvl9pPr marL="1828800" algn="l" rtl="0" fontAlgn="base">
              <a:spcBef>
                <a:spcPct val="0"/>
              </a:spcBef>
              <a:spcAft>
                <a:spcPct val="0"/>
              </a:spcAft>
              <a:defRPr sz="2200">
                <a:solidFill>
                  <a:schemeClr val="tx2"/>
                </a:solidFill>
                <a:effectLst>
                  <a:outerShdw blurRad="38100" dist="38100" dir="2700000" algn="tl">
                    <a:srgbClr val="FFFFFF"/>
                  </a:outerShdw>
                </a:effectLst>
                <a:latin typeface="Trebuchet MS" pitchFamily="34" charset="0"/>
              </a:defRPr>
            </a:lvl9pPr>
          </a:lstStyle>
          <a:p>
            <a:r>
              <a:rPr lang="el-GR" sz="2800" kern="0" dirty="0">
                <a:solidFill>
                  <a:schemeClr val="tx1"/>
                </a:solidFill>
                <a:latin typeface="Calibri" panose="020F0502020204030204" pitchFamily="34" charset="0"/>
                <a:cs typeface="Calibri" panose="020F0502020204030204" pitchFamily="34" charset="0"/>
              </a:rPr>
              <a:t>Στόχος και Περίγραμμα της Ενότητας </a:t>
            </a:r>
            <a:r>
              <a:rPr lang="en-US" sz="2800" kern="0" dirty="0">
                <a:solidFill>
                  <a:schemeClr val="tx1"/>
                </a:solidFill>
                <a:latin typeface="Calibri" panose="020F0502020204030204" pitchFamily="34" charset="0"/>
                <a:cs typeface="Calibri" panose="020F0502020204030204" pitchFamily="34" charset="0"/>
              </a:rPr>
              <a:t>11</a:t>
            </a:r>
            <a:endParaRPr lang="el-GR" sz="2800" kern="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500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l-GR" sz="2800" dirty="0">
                <a:solidFill>
                  <a:srgbClr val="000000"/>
                </a:solidFill>
                <a:latin typeface="Calibri" charset="0"/>
              </a:rPr>
              <a:t>Η Δομή Ενός Σερβοκινητήρα</a:t>
            </a:r>
            <a:endParaRPr lang="el-GR" sz="28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pic>
        <p:nvPicPr>
          <p:cNvPr id="8" name="Imagen 2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99511" y="1024184"/>
            <a:ext cx="4544978" cy="3563676"/>
          </a:xfrm>
          <a:prstGeom prst="rect">
            <a:avLst/>
          </a:prstGeom>
          <a:noFill/>
          <a:ln>
            <a:noFill/>
          </a:ln>
        </p:spPr>
      </p:pic>
      <p:sp>
        <p:nvSpPr>
          <p:cNvPr id="2" name="TextBox 1"/>
          <p:cNvSpPr txBox="1"/>
          <p:nvPr/>
        </p:nvSpPr>
        <p:spPr>
          <a:xfrm>
            <a:off x="2828409" y="1113488"/>
            <a:ext cx="1042273" cy="338554"/>
          </a:xfrm>
          <a:prstGeom prst="rect">
            <a:avLst/>
          </a:prstGeom>
          <a:solidFill>
            <a:srgbClr val="FFF93D"/>
          </a:solidFill>
        </p:spPr>
        <p:txBody>
          <a:bodyPr wrap="none" rtlCol="0">
            <a:spAutoFit/>
          </a:bodyPr>
          <a:lstStyle/>
          <a:p>
            <a:r>
              <a:rPr lang="el-GR" sz="1600" b="1" dirty="0"/>
              <a:t>ΑΞΟΝΑΣ</a:t>
            </a:r>
            <a:endParaRPr lang="el-GR" b="1" dirty="0"/>
          </a:p>
        </p:txBody>
      </p:sp>
      <p:sp>
        <p:nvSpPr>
          <p:cNvPr id="11" name="TextBox 10"/>
          <p:cNvSpPr txBox="1"/>
          <p:nvPr/>
        </p:nvSpPr>
        <p:spPr>
          <a:xfrm>
            <a:off x="2088078" y="2049977"/>
            <a:ext cx="1480662" cy="338554"/>
          </a:xfrm>
          <a:prstGeom prst="rect">
            <a:avLst/>
          </a:prstGeom>
          <a:solidFill>
            <a:srgbClr val="FFF93D"/>
          </a:solidFill>
        </p:spPr>
        <p:txBody>
          <a:bodyPr wrap="none" rtlCol="0">
            <a:spAutoFit/>
          </a:bodyPr>
          <a:lstStyle/>
          <a:p>
            <a:r>
              <a:rPr lang="el-GR" sz="1600" b="1" dirty="0"/>
              <a:t>ΓΡΑΝΑΖΩΜΑ</a:t>
            </a:r>
          </a:p>
        </p:txBody>
      </p:sp>
      <p:sp>
        <p:nvSpPr>
          <p:cNvPr id="13" name="TextBox 12"/>
          <p:cNvSpPr txBox="1"/>
          <p:nvPr/>
        </p:nvSpPr>
        <p:spPr>
          <a:xfrm>
            <a:off x="1796217" y="3409884"/>
            <a:ext cx="1701876" cy="338554"/>
          </a:xfrm>
          <a:prstGeom prst="rect">
            <a:avLst/>
          </a:prstGeom>
          <a:solidFill>
            <a:srgbClr val="FFF93D"/>
          </a:solidFill>
        </p:spPr>
        <p:txBody>
          <a:bodyPr wrap="none" rtlCol="0">
            <a:spAutoFit/>
          </a:bodyPr>
          <a:lstStyle/>
          <a:p>
            <a:r>
              <a:rPr lang="en-US" sz="1600" b="1" dirty="0"/>
              <a:t>DC </a:t>
            </a:r>
            <a:r>
              <a:rPr lang="el-GR" sz="1600" b="1" dirty="0"/>
              <a:t>ΚΙΝΗΤΗΡΑΣ</a:t>
            </a:r>
          </a:p>
        </p:txBody>
      </p:sp>
      <p:sp>
        <p:nvSpPr>
          <p:cNvPr id="15" name="TextBox 14"/>
          <p:cNvSpPr txBox="1"/>
          <p:nvPr/>
        </p:nvSpPr>
        <p:spPr>
          <a:xfrm>
            <a:off x="5854524" y="3772137"/>
            <a:ext cx="1426196" cy="584775"/>
          </a:xfrm>
          <a:prstGeom prst="rect">
            <a:avLst/>
          </a:prstGeom>
          <a:solidFill>
            <a:srgbClr val="FFF93D"/>
          </a:solidFill>
        </p:spPr>
        <p:txBody>
          <a:bodyPr wrap="square" rtlCol="0">
            <a:spAutoFit/>
          </a:bodyPr>
          <a:lstStyle/>
          <a:p>
            <a:pPr algn="just"/>
            <a:r>
              <a:rPr lang="el-GR" sz="1600" b="1" dirty="0"/>
              <a:t>ΜΟΝΑΔΑ</a:t>
            </a:r>
          </a:p>
          <a:p>
            <a:pPr algn="just"/>
            <a:r>
              <a:rPr lang="el-GR" sz="1600" b="1" dirty="0"/>
              <a:t>ΕΛΕΓΧΟΥ</a:t>
            </a:r>
          </a:p>
        </p:txBody>
      </p:sp>
      <p:sp>
        <p:nvSpPr>
          <p:cNvPr id="4" name="TextBox 3"/>
          <p:cNvSpPr txBox="1"/>
          <p:nvPr/>
        </p:nvSpPr>
        <p:spPr>
          <a:xfrm>
            <a:off x="1014761" y="5876693"/>
            <a:ext cx="184731" cy="384721"/>
          </a:xfrm>
          <a:prstGeom prst="rect">
            <a:avLst/>
          </a:prstGeom>
          <a:noFill/>
        </p:spPr>
        <p:txBody>
          <a:bodyPr wrap="none" rtlCol="0">
            <a:spAutoFit/>
          </a:bodyPr>
          <a:lstStyle/>
          <a:p>
            <a:endParaRPr lang="el-GR" dirty="0"/>
          </a:p>
        </p:txBody>
      </p:sp>
      <p:sp>
        <p:nvSpPr>
          <p:cNvPr id="5" name="TextBox 4"/>
          <p:cNvSpPr txBox="1"/>
          <p:nvPr/>
        </p:nvSpPr>
        <p:spPr>
          <a:xfrm>
            <a:off x="523876" y="4633034"/>
            <a:ext cx="8162924" cy="1569660"/>
          </a:xfrm>
          <a:prstGeom prst="rect">
            <a:avLst/>
          </a:prstGeom>
          <a:noFill/>
        </p:spPr>
        <p:txBody>
          <a:bodyPr wrap="square" rtlCol="0">
            <a:spAutoFit/>
          </a:bodyPr>
          <a:lstStyle/>
          <a:p>
            <a:pPr algn="just"/>
            <a:r>
              <a:rPr lang="el-GR" sz="1600" dirty="0">
                <a:solidFill>
                  <a:srgbClr val="000000"/>
                </a:solidFill>
                <a:latin typeface="+mn-lt"/>
              </a:rPr>
              <a:t>Οι κινητήρες αυτοί μοιάζουν με τους απλούς κινητήρες, αλλά έχουν τη δυνατότητα να κάνουν περιστροφές ή ελεγχόμενες κινήσεις προς οποιαδήποτε κατεύθυνση ή οποιαδήποτε θέση εντός του εύρους κίνησής τους.</a:t>
            </a:r>
            <a:r>
              <a:rPr lang="en-GB" sz="1600" dirty="0">
                <a:solidFill>
                  <a:srgbClr val="000000"/>
                </a:solidFill>
                <a:latin typeface="+mn-lt"/>
              </a:rPr>
              <a:t> </a:t>
            </a:r>
            <a:r>
              <a:rPr lang="el-GR" sz="1600" dirty="0">
                <a:solidFill>
                  <a:srgbClr val="000000"/>
                </a:solidFill>
                <a:latin typeface="+mn-lt"/>
              </a:rPr>
              <a:t>Χρησιμοποιούνται στη ρομποτική και στην παραγωγή: για να κινήσουν και να περιστρέψουν ένα ρομποτικό βραχίονα, για να ανοίξουν ή να κλείσουν μία βαλβίδα, για να μετακινήσουν κάποιο εργαλείο, για να τοποθετήσουν ένα αντικείμενο και για πολλές ακόμα εφαρμογές.</a:t>
            </a:r>
            <a:endParaRPr lang="el-GR" sz="1600" dirty="0">
              <a:latin typeface="+mj-lt"/>
            </a:endParaRPr>
          </a:p>
        </p:txBody>
      </p:sp>
    </p:spTree>
    <p:extLst>
      <p:ext uri="{BB962C8B-B14F-4D97-AF65-F5344CB8AC3E}">
        <p14:creationId xmlns:p14="http://schemas.microsoft.com/office/powerpoint/2010/main" val="70905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l-GR" sz="2800" dirty="0"/>
              <a:t>Εξαρτήματα Σερβοκινητήρα: Καλά και Βέλτιστα</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08330" y="6494677"/>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pic>
        <p:nvPicPr>
          <p:cNvPr id="9" name="Picture 3"/>
          <p:cNvPicPr>
            <a:picLocks noChangeAspect="1"/>
          </p:cNvPicPr>
          <p:nvPr/>
        </p:nvPicPr>
        <p:blipFill>
          <a:blip r:embed="rId5"/>
          <a:stretch>
            <a:fillRect/>
          </a:stretch>
        </p:blipFill>
        <p:spPr>
          <a:xfrm>
            <a:off x="348903" y="2961947"/>
            <a:ext cx="1437469" cy="1646949"/>
          </a:xfrm>
          <a:prstGeom prst="rect">
            <a:avLst/>
          </a:prstGeom>
        </p:spPr>
      </p:pic>
      <p:pic>
        <p:nvPicPr>
          <p:cNvPr id="10" name="Picture 4" descr="Screenshot 2015-10-22 00.40.38.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61068" y="2048932"/>
            <a:ext cx="2730184" cy="3869267"/>
          </a:xfrm>
          <a:prstGeom prst="rect">
            <a:avLst/>
          </a:prstGeom>
        </p:spPr>
      </p:pic>
      <p:pic>
        <p:nvPicPr>
          <p:cNvPr id="11" name="Picture 5" descr="Screenshot 2015-10-22 00.41.30.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70400" y="3200399"/>
            <a:ext cx="4058002" cy="2415117"/>
          </a:xfrm>
          <a:prstGeom prst="rect">
            <a:avLst/>
          </a:prstGeom>
        </p:spPr>
      </p:pic>
      <p:pic>
        <p:nvPicPr>
          <p:cNvPr id="12" name="Picture 6" descr="Screenshot 2015-10-22 00.42.00.png"/>
          <p:cNvPicPr>
            <a:picLocks noChangeAspect="1"/>
          </p:cNvPicPr>
          <p:nvPr/>
        </p:nvPicPr>
        <p:blipFill rotWithShape="1">
          <a:blip r:embed="rId8" cstate="email">
            <a:extLst>
              <a:ext uri="{28A0092B-C50C-407E-A947-70E740481C1C}">
                <a14:useLocalDpi xmlns:a14="http://schemas.microsoft.com/office/drawing/2010/main" val="0"/>
              </a:ext>
            </a:extLst>
          </a:blip>
          <a:srcRect t="12162"/>
          <a:stretch/>
        </p:blipFill>
        <p:spPr>
          <a:xfrm>
            <a:off x="4504264" y="1114039"/>
            <a:ext cx="3826933" cy="1923377"/>
          </a:xfrm>
          <a:prstGeom prst="rect">
            <a:avLst/>
          </a:prstGeom>
        </p:spPr>
      </p:pic>
      <p:sp>
        <p:nvSpPr>
          <p:cNvPr id="2" name="TextBox 1"/>
          <p:cNvSpPr txBox="1"/>
          <p:nvPr/>
        </p:nvSpPr>
        <p:spPr>
          <a:xfrm>
            <a:off x="3019647" y="6581553"/>
            <a:ext cx="184731" cy="384721"/>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val="189845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l-GR" sz="2800" dirty="0"/>
              <a:t>Συνδεσμολογία και Τύποι Σερβοκινητήρων</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sp>
        <p:nvSpPr>
          <p:cNvPr id="2" name="TextBox 1"/>
          <p:cNvSpPr txBox="1"/>
          <p:nvPr/>
        </p:nvSpPr>
        <p:spPr>
          <a:xfrm>
            <a:off x="3019647" y="6581553"/>
            <a:ext cx="184731" cy="384721"/>
          </a:xfrm>
          <a:prstGeom prst="rect">
            <a:avLst/>
          </a:prstGeom>
          <a:noFill/>
        </p:spPr>
        <p:txBody>
          <a:bodyPr wrap="none" rtlCol="0">
            <a:spAutoFit/>
          </a:bodyPr>
          <a:lstStyle/>
          <a:p>
            <a:endParaRPr lang="el-GR" dirty="0"/>
          </a:p>
        </p:txBody>
      </p:sp>
      <p:pic>
        <p:nvPicPr>
          <p:cNvPr id="14" name="Picture 5" descr="Screenshot 2015-10-22 00.38.45.png"/>
          <p:cNvPicPr>
            <a:picLocks noChangeAspect="1"/>
          </p:cNvPicPr>
          <p:nvPr/>
        </p:nvPicPr>
        <p:blipFill rotWithShape="1">
          <a:blip r:embed="rId5" cstate="email">
            <a:extLst>
              <a:ext uri="{28A0092B-C50C-407E-A947-70E740481C1C}">
                <a14:useLocalDpi xmlns:a14="http://schemas.microsoft.com/office/drawing/2010/main" val="0"/>
              </a:ext>
            </a:extLst>
          </a:blip>
          <a:srcRect t="11305"/>
          <a:stretch/>
        </p:blipFill>
        <p:spPr>
          <a:xfrm>
            <a:off x="4649366" y="3803854"/>
            <a:ext cx="4189608" cy="2000587"/>
          </a:xfrm>
          <a:prstGeom prst="rect">
            <a:avLst/>
          </a:prstGeom>
        </p:spPr>
      </p:pic>
      <p:sp>
        <p:nvSpPr>
          <p:cNvPr id="4" name="TextBox 3"/>
          <p:cNvSpPr txBox="1"/>
          <p:nvPr/>
        </p:nvSpPr>
        <p:spPr>
          <a:xfrm>
            <a:off x="324655" y="906999"/>
            <a:ext cx="6228545" cy="1077218"/>
          </a:xfrm>
          <a:prstGeom prst="rect">
            <a:avLst/>
          </a:prstGeom>
          <a:noFill/>
        </p:spPr>
        <p:txBody>
          <a:bodyPr wrap="square" rtlCol="0">
            <a:spAutoFit/>
          </a:bodyPr>
          <a:lstStyle/>
          <a:p>
            <a:pPr marL="285750" indent="-285750" algn="just">
              <a:buFont typeface="Wingdings" charset="2"/>
              <a:buChar char="§"/>
            </a:pPr>
            <a:r>
              <a:rPr lang="el-GR" sz="1600" dirty="0">
                <a:latin typeface="+mn-lt"/>
              </a:rPr>
              <a:t>Μόλις τρία καλώδια απαιτούνται για τη σύνδεση του σερβοκινητήρα. Συνδέουμε το μαύρο καλώδιο στη γείωση (</a:t>
            </a:r>
            <a:r>
              <a:rPr lang="en-US" sz="1600" dirty="0">
                <a:latin typeface="+mn-lt"/>
              </a:rPr>
              <a:t>GND, </a:t>
            </a:r>
            <a:r>
              <a:rPr lang="el-GR" sz="1600" dirty="0">
                <a:latin typeface="+mn-lt"/>
              </a:rPr>
              <a:t>ή 0</a:t>
            </a:r>
            <a:r>
              <a:rPr lang="en-US" sz="1600" dirty="0">
                <a:latin typeface="+mn-lt"/>
              </a:rPr>
              <a:t>V) </a:t>
            </a:r>
            <a:r>
              <a:rPr lang="el-GR" sz="1600" dirty="0">
                <a:latin typeface="+mn-lt"/>
              </a:rPr>
              <a:t>και το κόκκινο καλώδιο στην παροχή των +</a:t>
            </a:r>
            <a:r>
              <a:rPr lang="en-US" sz="1600" dirty="0">
                <a:latin typeface="+mn-lt"/>
              </a:rPr>
              <a:t>5V. </a:t>
            </a:r>
            <a:r>
              <a:rPr lang="el-GR" sz="1600" dirty="0">
                <a:latin typeface="+mn-lt"/>
              </a:rPr>
              <a:t>Το λευκό καλώδιο λαμβάνει το </a:t>
            </a:r>
            <a:r>
              <a:rPr lang="en-US" sz="1600" dirty="0">
                <a:latin typeface="+mn-lt"/>
              </a:rPr>
              <a:t>PWM </a:t>
            </a:r>
            <a:r>
              <a:rPr lang="el-GR" sz="1600" dirty="0">
                <a:latin typeface="+mn-lt"/>
              </a:rPr>
              <a:t>σήμα από το </a:t>
            </a:r>
            <a:r>
              <a:rPr lang="en-US" sz="1600" dirty="0">
                <a:latin typeface="+mn-lt"/>
              </a:rPr>
              <a:t>Arduino.</a:t>
            </a:r>
            <a:endParaRPr lang="el-GR" sz="1600" dirty="0">
              <a:latin typeface="+mn-lt"/>
            </a:endParaRPr>
          </a:p>
        </p:txBody>
      </p:sp>
      <p:sp>
        <p:nvSpPr>
          <p:cNvPr id="5" name="TextBox 4"/>
          <p:cNvSpPr txBox="1"/>
          <p:nvPr/>
        </p:nvSpPr>
        <p:spPr>
          <a:xfrm>
            <a:off x="324655" y="2212980"/>
            <a:ext cx="8622419" cy="1323439"/>
          </a:xfrm>
          <a:prstGeom prst="rect">
            <a:avLst/>
          </a:prstGeom>
          <a:noFill/>
        </p:spPr>
        <p:txBody>
          <a:bodyPr wrap="square" rtlCol="0">
            <a:spAutoFit/>
          </a:bodyPr>
          <a:lstStyle/>
          <a:p>
            <a:pPr marL="285750" indent="-285750" algn="just">
              <a:buFont typeface="Wingdings" charset="2"/>
              <a:buChar char="§"/>
            </a:pPr>
            <a:r>
              <a:rPr lang="el-GR" sz="1600" dirty="0">
                <a:latin typeface="+mn-lt"/>
              </a:rPr>
              <a:t>Θα βρείτε πολλούς κατασκευαστές, τύπους και μοντέλα σερβοκινητήρων. Υπάρχουν μοντέλα με διαφορετικά μεγέθη, δυνάμεις, ροπές, ταχύτητες, τάσεις τροφοδοσίας, τύποι αξόνων και διαδρομές αξόνων. Υπάρχουν σερβοκινητήρες με άξονες που μπορούν να περιστραφούν ελεύθερα, και άλλα με περιορισμένες μοίρες κίνησης.</a:t>
            </a:r>
            <a:r>
              <a:rPr lang="en-GB" sz="1600" dirty="0">
                <a:latin typeface="+mn-lt"/>
              </a:rPr>
              <a:t>  </a:t>
            </a:r>
            <a:r>
              <a:rPr lang="el-GR" sz="1600" dirty="0">
                <a:latin typeface="+mn-lt"/>
              </a:rPr>
              <a:t>Αυτός που θα χρησιμοποιήσουμε μπορεί να περιστραφεί κατά </a:t>
            </a:r>
            <a:r>
              <a:rPr lang="en-GB" sz="1600" dirty="0">
                <a:latin typeface="+mn-lt"/>
              </a:rPr>
              <a:t>180º.</a:t>
            </a:r>
            <a:endParaRPr lang="el-GR" sz="1600" dirty="0">
              <a:latin typeface="+mn-lt"/>
            </a:endParaRPr>
          </a:p>
        </p:txBody>
      </p:sp>
      <p:sp>
        <p:nvSpPr>
          <p:cNvPr id="6" name="TextBox 5"/>
          <p:cNvSpPr txBox="1"/>
          <p:nvPr/>
        </p:nvSpPr>
        <p:spPr>
          <a:xfrm>
            <a:off x="5843239" y="3769112"/>
            <a:ext cx="184731" cy="384721"/>
          </a:xfrm>
          <a:prstGeom prst="rect">
            <a:avLst/>
          </a:prstGeom>
          <a:noFill/>
        </p:spPr>
        <p:txBody>
          <a:bodyPr wrap="none" rtlCol="0">
            <a:spAutoFit/>
          </a:bodyPr>
          <a:lstStyle/>
          <a:p>
            <a:endParaRPr lang="el-GR"/>
          </a:p>
        </p:txBody>
      </p:sp>
      <p:pic>
        <p:nvPicPr>
          <p:cNvPr id="18" name="Imagen 48"/>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835699" y="1002398"/>
            <a:ext cx="2111375" cy="844550"/>
          </a:xfrm>
          <a:prstGeom prst="rect">
            <a:avLst/>
          </a:prstGeom>
          <a:noFill/>
          <a:ln>
            <a:noFill/>
          </a:ln>
        </p:spPr>
      </p:pic>
      <p:sp>
        <p:nvSpPr>
          <p:cNvPr id="7" name="TextBox 6"/>
          <p:cNvSpPr txBox="1"/>
          <p:nvPr/>
        </p:nvSpPr>
        <p:spPr>
          <a:xfrm>
            <a:off x="324655" y="3766300"/>
            <a:ext cx="4084773" cy="584775"/>
          </a:xfrm>
          <a:prstGeom prst="rect">
            <a:avLst/>
          </a:prstGeom>
          <a:noFill/>
        </p:spPr>
        <p:txBody>
          <a:bodyPr wrap="none" rtlCol="0">
            <a:spAutoFit/>
          </a:bodyPr>
          <a:lstStyle/>
          <a:p>
            <a:pPr marL="342900" indent="-342900" algn="just">
              <a:buFont typeface="Wingdings" charset="2"/>
              <a:buChar char="§"/>
            </a:pPr>
            <a:r>
              <a:rPr lang="el-GR" sz="1600" dirty="0">
                <a:latin typeface="+mn-lt"/>
              </a:rPr>
              <a:t>Ο σερβοκινητήρας ελέγχεται με ένα </a:t>
            </a:r>
            <a:r>
              <a:rPr lang="en-US" sz="1600" dirty="0">
                <a:latin typeface="+mn-lt"/>
              </a:rPr>
              <a:t>PWM</a:t>
            </a:r>
            <a:r>
              <a:rPr lang="el-GR" sz="1600" dirty="0">
                <a:latin typeface="+mn-lt"/>
              </a:rPr>
              <a:t> </a:t>
            </a:r>
            <a:br>
              <a:rPr lang="el-GR" sz="1600" dirty="0">
                <a:latin typeface="+mn-lt"/>
              </a:rPr>
            </a:br>
            <a:r>
              <a:rPr lang="el-GR" sz="1600" dirty="0">
                <a:latin typeface="+mn-lt"/>
              </a:rPr>
              <a:t>σήμα.</a:t>
            </a:r>
          </a:p>
        </p:txBody>
      </p:sp>
    </p:spTree>
    <p:extLst>
      <p:ext uri="{BB962C8B-B14F-4D97-AF65-F5344CB8AC3E}">
        <p14:creationId xmlns:p14="http://schemas.microsoft.com/office/powerpoint/2010/main" val="145105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11"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l-GR" sz="2400" dirty="0">
                <a:solidFill>
                  <a:srgbClr val="000000"/>
                </a:solidFill>
                <a:latin typeface="Calibri" charset="0"/>
              </a:rPr>
              <a:t>Επεξήγηση της Τεχνικής </a:t>
            </a:r>
            <a:r>
              <a:rPr lang="en-US" sz="2400" dirty="0">
                <a:solidFill>
                  <a:srgbClr val="000000"/>
                </a:solidFill>
                <a:latin typeface="Calibri" charset="0"/>
              </a:rPr>
              <a:t>PWM (Pulse Width Modulation)</a:t>
            </a:r>
            <a:r>
              <a:rPr lang="en-US" sz="2400" dirty="0"/>
              <a:t>  </a:t>
            </a:r>
            <a:endParaRPr lang="el-GR" sz="2400" dirty="0"/>
          </a:p>
        </p:txBody>
      </p:sp>
      <p:pic>
        <p:nvPicPr>
          <p:cNvPr id="18" name="Picture 3">
            <a:extLst>
              <a:ext uri="{FF2B5EF4-FFF2-40B4-BE49-F238E27FC236}">
                <a16:creationId xmlns:a16="http://schemas.microsoft.com/office/drawing/2014/main" id="{E1333179-0926-4E07-A7A1-05F514E4C631}"/>
              </a:ext>
            </a:extLst>
          </p:cNvPr>
          <p:cNvPicPr>
            <a:picLocks noChangeAspect="1"/>
          </p:cNvPicPr>
          <p:nvPr/>
        </p:nvPicPr>
        <p:blipFill>
          <a:blip r:embed="rId3"/>
          <a:stretch>
            <a:fillRect/>
          </a:stretch>
        </p:blipFill>
        <p:spPr>
          <a:xfrm>
            <a:off x="6159588" y="1584158"/>
            <a:ext cx="2784027" cy="3048510"/>
          </a:xfrm>
          <a:prstGeom prst="rect">
            <a:avLst/>
          </a:prstGeom>
        </p:spPr>
      </p:pic>
      <p:pic>
        <p:nvPicPr>
          <p:cNvPr id="19" name="Picture 3">
            <a:extLst>
              <a:ext uri="{FF2B5EF4-FFF2-40B4-BE49-F238E27FC236}">
                <a16:creationId xmlns:a16="http://schemas.microsoft.com/office/drawing/2014/main" id="{5DBA3E0C-D3F5-45DE-9A26-78374A45A1A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9806" y="3652108"/>
            <a:ext cx="3318036" cy="2333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a:extLst>
              <a:ext uri="{FF2B5EF4-FFF2-40B4-BE49-F238E27FC236}">
                <a16:creationId xmlns:a16="http://schemas.microsoft.com/office/drawing/2014/main" id="{0FFA69C3-EF54-41D9-955F-9AA78E248C51}"/>
              </a:ext>
            </a:extLst>
          </p:cNvPr>
          <p:cNvSpPr txBox="1"/>
          <p:nvPr/>
        </p:nvSpPr>
        <p:spPr bwMode="auto">
          <a:xfrm>
            <a:off x="89107" y="610048"/>
            <a:ext cx="8854508" cy="347120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defPPr>
              <a:defRPr lang="en-US"/>
            </a:defPPr>
            <a:lvl1pPr marL="269875" marR="0" indent="-269875" algn="just" defTabSz="914400" eaLnBrk="0" latinLnBrk="0" hangingPunct="0">
              <a:lnSpc>
                <a:spcPct val="110000"/>
              </a:lnSpc>
              <a:spcBef>
                <a:spcPts val="480"/>
              </a:spcBef>
              <a:buClrTx/>
              <a:buSzTx/>
              <a:buFont typeface="Wingdings" pitchFamily="2" charset="2"/>
              <a:buChar char="§"/>
              <a:tabLst/>
              <a:defRPr kumimoji="0" sz="1400" b="0" i="0" u="none" strike="noStrike" kern="0" cap="none" spc="0" normalizeH="0" baseline="0">
                <a:ln>
                  <a:noFill/>
                </a:ln>
                <a:effectLst/>
                <a:uLnTx/>
                <a:uFillTx/>
                <a:latin typeface="+mn-lt"/>
                <a:ea typeface="+mn-ea"/>
                <a:cs typeface="+mn-cs"/>
              </a:defRPr>
            </a:lvl1pPr>
            <a:lvl2pPr lvl="1">
              <a:defRPr sz="1700"/>
            </a:lvl2pPr>
          </a:lstStyle>
          <a:p>
            <a:r>
              <a:rPr lang="el-GR" sz="1600" dirty="0">
                <a:latin typeface="Calibri" charset="0"/>
                <a:ea typeface="Calibri" charset="0"/>
                <a:cs typeface="Calibri" charset="0"/>
              </a:rPr>
              <a:t>Το </a:t>
            </a:r>
            <a:r>
              <a:rPr lang="en-US" sz="1600" dirty="0">
                <a:latin typeface="Calibri" charset="0"/>
                <a:ea typeface="Calibri" charset="0"/>
                <a:cs typeface="Calibri" charset="0"/>
              </a:rPr>
              <a:t>Arduino </a:t>
            </a:r>
            <a:r>
              <a:rPr lang="el-GR" sz="1600" dirty="0">
                <a:latin typeface="Calibri" charset="0"/>
                <a:ea typeface="Calibri" charset="0"/>
                <a:cs typeface="Calibri" charset="0"/>
              </a:rPr>
              <a:t>δεν διαθέτει μία πραγματική αναλογική έξοδο.</a:t>
            </a:r>
            <a:endParaRPr lang="en-US" sz="1600" dirty="0">
              <a:latin typeface="Calibri" charset="0"/>
              <a:ea typeface="Calibri" charset="0"/>
              <a:cs typeface="Calibri" charset="0"/>
            </a:endParaRPr>
          </a:p>
          <a:p>
            <a:r>
              <a:rPr lang="el-GR" sz="1600" dirty="0">
                <a:latin typeface="Calibri" charset="0"/>
                <a:ea typeface="Calibri" charset="0"/>
                <a:cs typeface="Calibri" charset="0"/>
              </a:rPr>
              <a:t>Το </a:t>
            </a:r>
            <a:r>
              <a:rPr lang="en-US" sz="1600" dirty="0">
                <a:latin typeface="Calibri" charset="0"/>
                <a:ea typeface="Calibri" charset="0"/>
                <a:cs typeface="Calibri" charset="0"/>
              </a:rPr>
              <a:t>PWM </a:t>
            </a:r>
            <a:r>
              <a:rPr lang="el-GR" sz="1600" dirty="0">
                <a:latin typeface="Calibri" charset="0"/>
                <a:ea typeface="Calibri" charset="0"/>
                <a:cs typeface="Calibri" charset="0"/>
              </a:rPr>
              <a:t>είναι μία τεχνική γρήγορης παλμικής παροχής και διακοπής της τροφοδοσίας.</a:t>
            </a:r>
            <a:endParaRPr lang="el-GR" sz="1600" b="1" i="1" dirty="0">
              <a:solidFill>
                <a:srgbClr val="0070C0"/>
              </a:solidFill>
              <a:latin typeface="Calibri" charset="0"/>
              <a:ea typeface="Calibri" charset="0"/>
              <a:cs typeface="Calibri" charset="0"/>
            </a:endParaRPr>
          </a:p>
          <a:p>
            <a:r>
              <a:rPr lang="el-GR" sz="1600" dirty="0">
                <a:latin typeface="Calibri" charset="0"/>
                <a:ea typeface="Calibri" charset="0"/>
                <a:cs typeface="Calibri" charset="0"/>
              </a:rPr>
              <a:t>Χρησιμοποιούμε το</a:t>
            </a:r>
            <a:r>
              <a:rPr lang="en-US" sz="1600" dirty="0">
                <a:latin typeface="Calibri" charset="0"/>
                <a:ea typeface="Calibri" charset="0"/>
                <a:cs typeface="Calibri" charset="0"/>
              </a:rPr>
              <a:t> Pulse-Width Modulation (PWM) </a:t>
            </a:r>
            <a:r>
              <a:rPr lang="el-GR" sz="1600" dirty="0">
                <a:latin typeface="Calibri" charset="0"/>
                <a:ea typeface="Calibri" charset="0"/>
                <a:cs typeface="Calibri" charset="0"/>
              </a:rPr>
              <a:t>για να</a:t>
            </a:r>
          </a:p>
          <a:p>
            <a:pPr marL="0" indent="0">
              <a:buNone/>
            </a:pPr>
            <a:r>
              <a:rPr lang="el-GR" sz="1600" dirty="0">
                <a:latin typeface="Calibri" charset="0"/>
                <a:ea typeface="Calibri" charset="0"/>
                <a:cs typeface="Calibri" charset="0"/>
              </a:rPr>
              <a:t>      προσομοιώσουμε μία μεταβλητή </a:t>
            </a:r>
            <a:r>
              <a:rPr lang="en-US" sz="1600" dirty="0">
                <a:latin typeface="Calibri" charset="0"/>
                <a:ea typeface="Calibri" charset="0"/>
                <a:cs typeface="Calibri" charset="0"/>
              </a:rPr>
              <a:t>DC </a:t>
            </a:r>
            <a:r>
              <a:rPr lang="el-GR" sz="1600" dirty="0">
                <a:latin typeface="Calibri" charset="0"/>
                <a:ea typeface="Calibri" charset="0"/>
                <a:cs typeface="Calibri" charset="0"/>
              </a:rPr>
              <a:t>τάση.</a:t>
            </a:r>
            <a:endParaRPr lang="en-US" sz="1600" dirty="0">
              <a:latin typeface="Calibri" charset="0"/>
              <a:ea typeface="Calibri" charset="0"/>
              <a:cs typeface="Calibri" charset="0"/>
            </a:endParaRPr>
          </a:p>
          <a:p>
            <a:pPr algn="l"/>
            <a:r>
              <a:rPr lang="el-GR" sz="1600" dirty="0">
                <a:latin typeface="Calibri" charset="0"/>
                <a:ea typeface="Calibri" charset="0"/>
                <a:cs typeface="Calibri" charset="0"/>
              </a:rPr>
              <a:t>Το </a:t>
            </a:r>
            <a:r>
              <a:rPr lang="en-US" sz="1600" dirty="0">
                <a:latin typeface="Calibri" charset="0"/>
                <a:ea typeface="Calibri" charset="0"/>
                <a:cs typeface="Calibri" charset="0"/>
              </a:rPr>
              <a:t>Arduino</a:t>
            </a:r>
            <a:r>
              <a:rPr lang="el-GR" sz="1600" dirty="0">
                <a:latin typeface="Calibri" charset="0"/>
                <a:ea typeface="Calibri" charset="0"/>
                <a:cs typeface="Calibri" charset="0"/>
              </a:rPr>
              <a:t> </a:t>
            </a:r>
            <a:r>
              <a:rPr lang="en-US" sz="1600" dirty="0">
                <a:latin typeface="Calibri" charset="0"/>
                <a:ea typeface="Calibri" charset="0"/>
                <a:cs typeface="Calibri" charset="0"/>
              </a:rPr>
              <a:t>Uno </a:t>
            </a:r>
            <a:r>
              <a:rPr lang="el-GR" sz="1600" dirty="0">
                <a:latin typeface="Calibri" charset="0"/>
                <a:ea typeface="Calibri" charset="0"/>
                <a:cs typeface="Calibri" charset="0"/>
              </a:rPr>
              <a:t>έχει</a:t>
            </a:r>
            <a:r>
              <a:rPr lang="en-US" sz="1600" dirty="0">
                <a:latin typeface="Calibri" charset="0"/>
                <a:ea typeface="Calibri" charset="0"/>
                <a:cs typeface="Calibri" charset="0"/>
              </a:rPr>
              <a:t> 6 </a:t>
            </a:r>
            <a:r>
              <a:rPr lang="el-GR" sz="1600" dirty="0">
                <a:latin typeface="Calibri" charset="0"/>
                <a:ea typeface="Calibri" charset="0"/>
                <a:cs typeface="Calibri" charset="0"/>
              </a:rPr>
              <a:t>ακροδέκτες που υποστηρίζουν </a:t>
            </a:r>
            <a:r>
              <a:rPr lang="en-US" sz="1600" dirty="0">
                <a:latin typeface="Calibri" charset="0"/>
                <a:ea typeface="Calibri" charset="0"/>
                <a:cs typeface="Calibri" charset="0"/>
              </a:rPr>
              <a:t>PWM: </a:t>
            </a:r>
            <a:br>
              <a:rPr lang="el-GR" sz="1600" dirty="0">
                <a:latin typeface="Calibri" charset="0"/>
                <a:ea typeface="Calibri" charset="0"/>
                <a:cs typeface="Calibri" charset="0"/>
              </a:rPr>
            </a:br>
            <a:r>
              <a:rPr lang="el-GR" sz="1600" dirty="0">
                <a:latin typeface="Calibri" charset="0"/>
                <a:ea typeface="Calibri" charset="0"/>
                <a:cs typeface="Calibri" charset="0"/>
              </a:rPr>
              <a:t>τους </a:t>
            </a:r>
            <a:r>
              <a:rPr lang="en-US" sz="1600" dirty="0">
                <a:latin typeface="Calibri" charset="0"/>
                <a:ea typeface="Calibri" charset="0"/>
                <a:cs typeface="Calibri" charset="0"/>
              </a:rPr>
              <a:t>3, 5, 6, 9, 10 </a:t>
            </a:r>
            <a:r>
              <a:rPr lang="el-GR" sz="1600" dirty="0">
                <a:latin typeface="Calibri" charset="0"/>
                <a:ea typeface="Calibri" charset="0"/>
                <a:cs typeface="Calibri" charset="0"/>
              </a:rPr>
              <a:t>και</a:t>
            </a:r>
            <a:r>
              <a:rPr lang="en-US" sz="1600" dirty="0">
                <a:latin typeface="Calibri" charset="0"/>
                <a:ea typeface="Calibri" charset="0"/>
                <a:cs typeface="Calibri" charset="0"/>
              </a:rPr>
              <a:t> 11.</a:t>
            </a:r>
          </a:p>
          <a:p>
            <a:r>
              <a:rPr lang="el-GR" sz="1600" dirty="0">
                <a:latin typeface="Calibri" charset="0"/>
                <a:ea typeface="Calibri" charset="0"/>
                <a:cs typeface="Calibri" charset="0"/>
              </a:rPr>
              <a:t>Εντολή</a:t>
            </a:r>
            <a:r>
              <a:rPr lang="en-US" sz="1600" dirty="0">
                <a:solidFill>
                  <a:srgbClr val="00B0F0"/>
                </a:solidFill>
                <a:latin typeface="Calibri" charset="0"/>
                <a:ea typeface="Calibri" charset="0"/>
                <a:cs typeface="Calibri" charset="0"/>
              </a:rPr>
              <a:t>: </a:t>
            </a:r>
            <a:r>
              <a:rPr lang="en-US" sz="1600" b="1" dirty="0" err="1">
                <a:latin typeface="Calibri" charset="0"/>
                <a:ea typeface="Calibri" charset="0"/>
                <a:cs typeface="Calibri" charset="0"/>
              </a:rPr>
              <a:t>analogWrite</a:t>
            </a:r>
            <a:r>
              <a:rPr lang="en-US" sz="1600" b="1" dirty="0">
                <a:latin typeface="Calibri" charset="0"/>
                <a:ea typeface="Calibri" charset="0"/>
                <a:cs typeface="Calibri" charset="0"/>
              </a:rPr>
              <a:t>(pin, value)</a:t>
            </a:r>
            <a:r>
              <a:rPr lang="en-US" sz="1600" dirty="0">
                <a:latin typeface="Calibri" charset="0"/>
                <a:ea typeface="Calibri" charset="0"/>
                <a:cs typeface="Calibri" charset="0"/>
              </a:rPr>
              <a:t>.</a:t>
            </a:r>
          </a:p>
          <a:p>
            <a:r>
              <a:rPr lang="el-GR" sz="1600" dirty="0">
                <a:latin typeface="Calibri" charset="0"/>
                <a:ea typeface="Calibri" charset="0"/>
                <a:cs typeface="Calibri" charset="0"/>
              </a:rPr>
              <a:t>Το «</a:t>
            </a:r>
            <a:r>
              <a:rPr lang="en-US" sz="1600" dirty="0">
                <a:latin typeface="Calibri" charset="0"/>
                <a:ea typeface="Calibri" charset="0"/>
                <a:cs typeface="Calibri" charset="0"/>
              </a:rPr>
              <a:t>value</a:t>
            </a:r>
            <a:r>
              <a:rPr lang="el-GR" sz="1600" dirty="0">
                <a:latin typeface="Calibri" charset="0"/>
                <a:ea typeface="Calibri" charset="0"/>
                <a:cs typeface="Calibri" charset="0"/>
              </a:rPr>
              <a:t>» είναι ο κύκλος λειτουργίας</a:t>
            </a:r>
            <a:r>
              <a:rPr lang="en-US" sz="1600" dirty="0">
                <a:latin typeface="Calibri" charset="0"/>
                <a:ea typeface="Calibri" charset="0"/>
                <a:cs typeface="Calibri" charset="0"/>
              </a:rPr>
              <a:t>: </a:t>
            </a:r>
            <a:r>
              <a:rPr lang="el-GR" sz="1600" dirty="0">
                <a:latin typeface="Calibri" charset="0"/>
                <a:ea typeface="Calibri" charset="0"/>
                <a:cs typeface="Calibri" charset="0"/>
              </a:rPr>
              <a:t>ανάμεσα σε</a:t>
            </a:r>
            <a:r>
              <a:rPr lang="en-US" sz="1600" dirty="0">
                <a:latin typeface="Calibri" charset="0"/>
                <a:ea typeface="Calibri" charset="0"/>
                <a:cs typeface="Calibri" charset="0"/>
              </a:rPr>
              <a:t> 0 </a:t>
            </a:r>
            <a:r>
              <a:rPr lang="el-GR" sz="1600" dirty="0">
                <a:latin typeface="Calibri" charset="0"/>
                <a:ea typeface="Calibri" charset="0"/>
                <a:cs typeface="Calibri" charset="0"/>
              </a:rPr>
              <a:t>και</a:t>
            </a:r>
            <a:r>
              <a:rPr lang="en-US" sz="1600" dirty="0">
                <a:latin typeface="Calibri" charset="0"/>
                <a:ea typeface="Calibri" charset="0"/>
                <a:cs typeface="Calibri" charset="0"/>
              </a:rPr>
              <a:t> 255.</a:t>
            </a:r>
          </a:p>
          <a:p>
            <a:r>
              <a:rPr lang="el-GR" sz="1600" dirty="0">
                <a:latin typeface="Calibri" charset="0"/>
                <a:ea typeface="Calibri" charset="0"/>
                <a:cs typeface="Calibri" charset="0"/>
              </a:rPr>
              <a:t>Παραδείγματα</a:t>
            </a:r>
            <a:r>
              <a:rPr lang="en-US" sz="1600" dirty="0">
                <a:latin typeface="Calibri" charset="0"/>
                <a:ea typeface="Calibri" charset="0"/>
                <a:cs typeface="Calibri" charset="0"/>
              </a:rPr>
              <a:t>:   </a:t>
            </a:r>
          </a:p>
          <a:p>
            <a:pPr lvl="1"/>
            <a:r>
              <a:rPr lang="en-US" sz="1800" dirty="0">
                <a:latin typeface="Calibri" charset="0"/>
                <a:ea typeface="Calibri" charset="0"/>
                <a:cs typeface="Calibri" charset="0"/>
              </a:rPr>
              <a:t>  </a:t>
            </a:r>
            <a:r>
              <a:rPr lang="en-US" sz="1400" dirty="0" err="1">
                <a:latin typeface="Calibri" charset="0"/>
                <a:ea typeface="Calibri" charset="0"/>
                <a:cs typeface="Calibri" charset="0"/>
              </a:rPr>
              <a:t>analogWrite</a:t>
            </a:r>
            <a:r>
              <a:rPr lang="en-US" sz="1400" dirty="0">
                <a:latin typeface="Calibri" charset="0"/>
                <a:ea typeface="Calibri" charset="0"/>
                <a:cs typeface="Calibri" charset="0"/>
              </a:rPr>
              <a:t>(9, 256*1/2) </a:t>
            </a:r>
            <a:r>
              <a:rPr lang="el-GR" sz="1400" dirty="0">
                <a:latin typeface="Calibri" charset="0"/>
                <a:ea typeface="Calibri" charset="0"/>
                <a:cs typeface="Calibri" charset="0"/>
              </a:rPr>
              <a:t>για κύκλο λειτουργίας</a:t>
            </a:r>
            <a:r>
              <a:rPr lang="en-US" sz="1400" dirty="0">
                <a:latin typeface="Calibri" charset="0"/>
                <a:ea typeface="Calibri" charset="0"/>
                <a:cs typeface="Calibri" charset="0"/>
              </a:rPr>
              <a:t> 50%</a:t>
            </a:r>
          </a:p>
          <a:p>
            <a:pPr lvl="1"/>
            <a:r>
              <a:rPr lang="en-US" sz="1400" dirty="0">
                <a:latin typeface="Calibri" charset="0"/>
                <a:ea typeface="Calibri" charset="0"/>
                <a:cs typeface="Calibri" charset="0"/>
              </a:rPr>
              <a:t>   </a:t>
            </a:r>
            <a:r>
              <a:rPr lang="en-US" sz="1400" dirty="0" err="1">
                <a:latin typeface="Calibri" charset="0"/>
                <a:ea typeface="Calibri" charset="0"/>
                <a:cs typeface="Calibri" charset="0"/>
              </a:rPr>
              <a:t>analogWrite</a:t>
            </a:r>
            <a:r>
              <a:rPr lang="en-US" sz="1400" dirty="0">
                <a:latin typeface="Calibri" charset="0"/>
                <a:ea typeface="Calibri" charset="0"/>
                <a:cs typeface="Calibri" charset="0"/>
              </a:rPr>
              <a:t>(11, 256*1/4) </a:t>
            </a:r>
            <a:r>
              <a:rPr lang="el-GR" sz="1400" dirty="0">
                <a:latin typeface="Calibri" charset="0"/>
                <a:ea typeface="Calibri" charset="0"/>
                <a:cs typeface="Calibri" charset="0"/>
              </a:rPr>
              <a:t>για κύκλο λειτουργίας </a:t>
            </a:r>
            <a:r>
              <a:rPr lang="en-US" sz="1400" dirty="0">
                <a:latin typeface="Calibri" charset="0"/>
                <a:ea typeface="Calibri" charset="0"/>
                <a:cs typeface="Calibri" charset="0"/>
              </a:rPr>
              <a:t>25%</a:t>
            </a:r>
          </a:p>
        </p:txBody>
      </p:sp>
      <p:pic>
        <p:nvPicPr>
          <p:cNvPr id="21" name="Picture 4">
            <a:extLst>
              <a:ext uri="{FF2B5EF4-FFF2-40B4-BE49-F238E27FC236}">
                <a16:creationId xmlns:a16="http://schemas.microsoft.com/office/drawing/2014/main" id="{68DFF0BC-DC94-41E3-9F40-AC00BBD5DCE0}"/>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9364" y="4653579"/>
            <a:ext cx="2202488" cy="185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FDD016EB-1E0F-4F29-BE64-8485DC3C5DE7}"/>
              </a:ext>
            </a:extLst>
          </p:cNvPr>
          <p:cNvSpPr txBox="1"/>
          <p:nvPr/>
        </p:nvSpPr>
        <p:spPr bwMode="auto">
          <a:xfrm>
            <a:off x="2294918" y="4928260"/>
            <a:ext cx="457176" cy="363176"/>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269875" marR="0" indent="-269875" algn="just" defTabSz="914400" rtl="0" eaLnBrk="0" fontAlgn="base" latinLnBrk="0" hangingPunct="0">
              <a:lnSpc>
                <a:spcPct val="110000"/>
              </a:lnSpc>
              <a:spcBef>
                <a:spcPts val="480"/>
              </a:spcBef>
              <a:spcAft>
                <a:spcPct val="0"/>
              </a:spcAft>
              <a:buClrTx/>
              <a:buSzTx/>
              <a:buFont typeface="Wingdings" pitchFamily="2" charset="2"/>
              <a:buChar char="§"/>
              <a:tabLst/>
            </a:pPr>
            <a:endParaRPr kumimoji="0" lang="el-GR" sz="1600" b="0" i="0" u="none" strike="noStrike" kern="0" cap="none" spc="0" normalizeH="0" baseline="0" noProof="0" dirty="0">
              <a:ln>
                <a:noFill/>
              </a:ln>
              <a:solidFill>
                <a:schemeClr val="tx1"/>
              </a:solidFill>
              <a:effectLst/>
              <a:uLnTx/>
              <a:uFillTx/>
              <a:latin typeface="Calibri" charset="0"/>
              <a:ea typeface="Calibri" charset="0"/>
              <a:cs typeface="Calibri" charset="0"/>
            </a:endParaRPr>
          </a:p>
        </p:txBody>
      </p:sp>
      <p:sp>
        <p:nvSpPr>
          <p:cNvPr id="23" name="TextBox 22">
            <a:extLst>
              <a:ext uri="{FF2B5EF4-FFF2-40B4-BE49-F238E27FC236}">
                <a16:creationId xmlns:a16="http://schemas.microsoft.com/office/drawing/2014/main" id="{383FC982-AF33-4D62-A96F-E60C13D3BE19}"/>
              </a:ext>
            </a:extLst>
          </p:cNvPr>
          <p:cNvSpPr txBox="1"/>
          <p:nvPr/>
        </p:nvSpPr>
        <p:spPr bwMode="auto">
          <a:xfrm>
            <a:off x="5101852" y="4818695"/>
            <a:ext cx="3841763" cy="170726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just" eaLnBrk="0" hangingPunct="0">
              <a:lnSpc>
                <a:spcPct val="110000"/>
              </a:lnSpc>
              <a:spcBef>
                <a:spcPts val="480"/>
              </a:spcBef>
            </a:pPr>
            <a:r>
              <a:rPr lang="el-GR" sz="1200" dirty="0">
                <a:latin typeface="Calibri" charset="0"/>
                <a:ea typeface="Calibri" charset="0"/>
                <a:cs typeface="Calibri" charset="0"/>
              </a:rPr>
              <a:t>Το </a:t>
            </a:r>
            <a:r>
              <a:rPr lang="en-US" sz="1200" dirty="0">
                <a:latin typeface="Calibri" charset="0"/>
                <a:ea typeface="Calibri" charset="0"/>
                <a:cs typeface="Calibri" charset="0"/>
              </a:rPr>
              <a:t>PWM, </a:t>
            </a:r>
            <a:r>
              <a:rPr lang="el-GR" sz="1200" dirty="0">
                <a:latin typeface="Calibri" charset="0"/>
                <a:ea typeface="Calibri" charset="0"/>
                <a:cs typeface="Calibri" charset="0"/>
              </a:rPr>
              <a:t>ή αλλιώς</a:t>
            </a:r>
            <a:r>
              <a:rPr lang="en-US" sz="1200" dirty="0">
                <a:latin typeface="Calibri" charset="0"/>
                <a:ea typeface="Calibri" charset="0"/>
                <a:cs typeface="Calibri" charset="0"/>
              </a:rPr>
              <a:t> pulse-width modulation </a:t>
            </a:r>
            <a:r>
              <a:rPr lang="el-GR" sz="1200" dirty="0">
                <a:latin typeface="Calibri" charset="0"/>
                <a:ea typeface="Calibri" charset="0"/>
                <a:cs typeface="Calibri" charset="0"/>
              </a:rPr>
              <a:t>είναι μία τεχνική που μας επιτρέπει να προσαρμόσουμε το μέσο όρο της τάσης που παρέχεται στη συσκευή ανοίγοντας ή κλείνοντας την τροφοδοσία με ταχύ ρυθμό. Ο μέσος όρος της τάσης εξαρτάται από τον κύκλο λειτουργίας, ή αλλιώς το χρόνο κατά τον οποίο η τροφοδοσία είναι ενεργή, προς το χρόνο κατά τον οποίο είναι ανενεργή για συγκεκριμένο χρονικό διάστημα.</a:t>
            </a:r>
            <a:endParaRPr kumimoji="0" lang="el-GR" sz="1200" b="0" i="0" u="none" strike="noStrike" kern="0" cap="none" spc="0" normalizeH="0" baseline="0" noProof="0" dirty="0">
              <a:ln>
                <a:noFill/>
              </a:ln>
              <a:solidFill>
                <a:schemeClr val="tx1"/>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178523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bwMode="auto">
          <a:xfrm>
            <a:off x="2294918" y="4928260"/>
            <a:ext cx="457176" cy="363176"/>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269875" marR="0" indent="-269875" algn="just" defTabSz="914400" rtl="0" eaLnBrk="0" fontAlgn="base" latinLnBrk="0" hangingPunct="0">
              <a:lnSpc>
                <a:spcPct val="110000"/>
              </a:lnSpc>
              <a:spcBef>
                <a:spcPts val="480"/>
              </a:spcBef>
              <a:spcAft>
                <a:spcPct val="0"/>
              </a:spcAft>
              <a:buClrTx/>
              <a:buSzTx/>
              <a:buFont typeface="Wingdings" pitchFamily="2" charset="2"/>
              <a:buChar char="§"/>
              <a:tabLst/>
            </a:pPr>
            <a:endParaRPr kumimoji="0" lang="el-GR" sz="1600" b="0" i="0" u="none" strike="noStrike" kern="0" cap="none" spc="0" normalizeH="0" baseline="0" noProof="0" dirty="0">
              <a:ln>
                <a:noFill/>
              </a:ln>
              <a:solidFill>
                <a:schemeClr val="tx1"/>
              </a:solidFill>
              <a:effectLst/>
              <a:uLnTx/>
              <a:uFillTx/>
              <a:latin typeface="+mn-lt"/>
              <a:ea typeface="+mn-ea"/>
              <a:cs typeface="+mn-cs"/>
            </a:endParaRPr>
          </a:p>
        </p:txBody>
      </p:sp>
      <p:sp>
        <p:nvSpPr>
          <p:cNvPr id="10"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11"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l-GR" sz="2400" dirty="0">
                <a:solidFill>
                  <a:srgbClr val="000000"/>
                </a:solidFill>
                <a:latin typeface="Calibri" charset="0"/>
              </a:rPr>
              <a:t>Έλεγχος Σερβοκινητήρα με Σήμα </a:t>
            </a:r>
            <a:r>
              <a:rPr lang="en-US" sz="2400" dirty="0">
                <a:solidFill>
                  <a:srgbClr val="000000"/>
                </a:solidFill>
                <a:latin typeface="Calibri" charset="0"/>
              </a:rPr>
              <a:t>PWM</a:t>
            </a:r>
            <a:endParaRPr lang="el-GR" sz="2400" dirty="0"/>
          </a:p>
        </p:txBody>
      </p:sp>
      <p:pic>
        <p:nvPicPr>
          <p:cNvPr id="14"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16"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 name="TextBox 1"/>
          <p:cNvSpPr txBox="1"/>
          <p:nvPr/>
        </p:nvSpPr>
        <p:spPr>
          <a:xfrm>
            <a:off x="372617" y="855931"/>
            <a:ext cx="8371333" cy="1077218"/>
          </a:xfrm>
          <a:prstGeom prst="rect">
            <a:avLst/>
          </a:prstGeom>
          <a:noFill/>
        </p:spPr>
        <p:txBody>
          <a:bodyPr wrap="square" rtlCol="0">
            <a:spAutoFit/>
          </a:bodyPr>
          <a:lstStyle/>
          <a:p>
            <a:pPr algn="just"/>
            <a:r>
              <a:rPr lang="el-GR" sz="1600" dirty="0">
                <a:latin typeface="+mn-lt"/>
              </a:rPr>
              <a:t>Ο σερβοκινητήρας ελέγχεται με την αποστολή ενός </a:t>
            </a:r>
            <a:r>
              <a:rPr lang="en-US" sz="1600" dirty="0">
                <a:latin typeface="+mn-lt"/>
              </a:rPr>
              <a:t>PWM </a:t>
            </a:r>
            <a:r>
              <a:rPr lang="el-GR" sz="1600" dirty="0">
                <a:latin typeface="+mn-lt"/>
              </a:rPr>
              <a:t>σήματος από το </a:t>
            </a:r>
            <a:r>
              <a:rPr lang="en-US" sz="1600" dirty="0">
                <a:latin typeface="+mn-lt"/>
              </a:rPr>
              <a:t>Arduino. </a:t>
            </a:r>
            <a:r>
              <a:rPr lang="el-GR" sz="1600" dirty="0">
                <a:latin typeface="+mn-lt"/>
              </a:rPr>
              <a:t>Ο κύκλος λειτουργίας του σήματος καθορίζει τη θέση του άξονα, ή την περιστροφή του. Είναι απαραίτητο να ακολουθείτε τις οδηγίες του κατασκευαστή για κάθε ξεχωριστό μοντέλο αλλά σε κάθε περίπτωση, το παρακάτω παράδειγμα μπορεί να σας φανεί χρήσιμο.</a:t>
            </a:r>
          </a:p>
        </p:txBody>
      </p:sp>
      <p:pic>
        <p:nvPicPr>
          <p:cNvPr id="18" name="Imagen 4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2617" y="2152713"/>
            <a:ext cx="3657789" cy="3963418"/>
          </a:xfrm>
          <a:prstGeom prst="rect">
            <a:avLst/>
          </a:prstGeom>
          <a:noFill/>
          <a:ln>
            <a:noFill/>
          </a:ln>
        </p:spPr>
      </p:pic>
      <p:pic>
        <p:nvPicPr>
          <p:cNvPr id="19" name="Picture 2"/>
          <p:cNvPicPr>
            <a:picLocks noChangeAspect="1"/>
          </p:cNvPicPr>
          <p:nvPr/>
        </p:nvPicPr>
        <p:blipFill>
          <a:blip r:embed="rId6"/>
          <a:stretch>
            <a:fillRect/>
          </a:stretch>
        </p:blipFill>
        <p:spPr>
          <a:xfrm>
            <a:off x="5050512" y="3196826"/>
            <a:ext cx="3211935" cy="1731434"/>
          </a:xfrm>
          <a:prstGeom prst="rect">
            <a:avLst/>
          </a:prstGeom>
        </p:spPr>
      </p:pic>
    </p:spTree>
    <p:extLst>
      <p:ext uri="{BB962C8B-B14F-4D97-AF65-F5344CB8AC3E}">
        <p14:creationId xmlns:p14="http://schemas.microsoft.com/office/powerpoint/2010/main" val="37488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10"/>
          <p:cNvGraphicFramePr>
            <a:graphicFrameLocks noGrp="1"/>
          </p:cNvGraphicFramePr>
          <p:nvPr>
            <p:extLst>
              <p:ext uri="{D42A27DB-BD31-4B8C-83A1-F6EECF244321}">
                <p14:modId xmlns:p14="http://schemas.microsoft.com/office/powerpoint/2010/main" val="1981845960"/>
              </p:ext>
            </p:extLst>
          </p:nvPr>
        </p:nvGraphicFramePr>
        <p:xfrm>
          <a:off x="-16" y="2547033"/>
          <a:ext cx="9107700" cy="3586480"/>
        </p:xfrm>
        <a:graphic>
          <a:graphicData uri="http://schemas.openxmlformats.org/drawingml/2006/table">
            <a:tbl>
              <a:tblPr firstRow="1" bandRow="1">
                <a:tableStyleId>{91EBBBCC-DAD2-459C-BE2E-F6DE35CF9A28}</a:tableStyleId>
              </a:tblPr>
              <a:tblGrid>
                <a:gridCol w="9107700">
                  <a:extLst>
                    <a:ext uri="{9D8B030D-6E8A-4147-A177-3AD203B41FA5}">
                      <a16:colId xmlns:a16="http://schemas.microsoft.com/office/drawing/2014/main" val="20000"/>
                    </a:ext>
                  </a:extLst>
                </a:gridCol>
              </a:tblGrid>
              <a:tr h="351597">
                <a:tc>
                  <a:txBody>
                    <a:bodyPr/>
                    <a:lstStyle/>
                    <a:p>
                      <a:pPr algn="ctr"/>
                      <a:r>
                        <a:rPr lang="el-GR" sz="1800" dirty="0">
                          <a:solidFill>
                            <a:schemeClr val="bg1"/>
                          </a:solidFill>
                        </a:rPr>
                        <a:t>Οι συναρτήσεις που συμπεριλαμβάνονται στη βιβλιοθήκη </a:t>
                      </a:r>
                      <a:r>
                        <a:rPr lang="en-US" sz="1800" baseline="0" dirty="0">
                          <a:solidFill>
                            <a:schemeClr val="bg1"/>
                          </a:solidFill>
                        </a:rPr>
                        <a:t>“SERVO”</a:t>
                      </a:r>
                      <a:br>
                        <a:rPr lang="en-US" sz="1800" b="0" i="1" baseline="0" dirty="0">
                          <a:solidFill>
                            <a:schemeClr val="bg1"/>
                          </a:solidFill>
                        </a:rPr>
                      </a:br>
                      <a:r>
                        <a:rPr kumimoji="0" lang="en-US" sz="1200" b="0" i="0" u="none" strike="noStrike" kern="0" cap="none" spc="0" normalizeH="0" baseline="0" noProof="0" dirty="0">
                          <a:ln>
                            <a:noFill/>
                          </a:ln>
                          <a:solidFill>
                            <a:srgbClr val="FFFF00"/>
                          </a:solidFill>
                          <a:effectLst/>
                          <a:uLnTx/>
                          <a:uFillTx/>
                          <a:latin typeface="+mn-lt"/>
                          <a:ea typeface="+mn-ea"/>
                          <a:cs typeface="+mn-cs"/>
                        </a:rPr>
                        <a:t>#include &lt;</a:t>
                      </a:r>
                      <a:r>
                        <a:rPr kumimoji="0" lang="en-US" sz="1200" b="0" i="0" u="none" strike="noStrike" kern="0" cap="none" spc="0" normalizeH="0" baseline="0" noProof="0" dirty="0" err="1">
                          <a:ln>
                            <a:noFill/>
                          </a:ln>
                          <a:solidFill>
                            <a:srgbClr val="FFFF00"/>
                          </a:solidFill>
                          <a:effectLst/>
                          <a:uLnTx/>
                          <a:uFillTx/>
                          <a:latin typeface="+mn-lt"/>
                          <a:ea typeface="+mn-ea"/>
                          <a:cs typeface="+mn-cs"/>
                        </a:rPr>
                        <a:t>servo.h</a:t>
                      </a:r>
                      <a:r>
                        <a:rPr kumimoji="0" lang="en-US" sz="1200" b="0" i="0" u="none" strike="noStrike" kern="0" cap="none" spc="0" normalizeH="0" baseline="0" noProof="0" dirty="0">
                          <a:ln>
                            <a:noFill/>
                          </a:ln>
                          <a:solidFill>
                            <a:srgbClr val="FFFF00"/>
                          </a:solidFill>
                          <a:effectLst/>
                          <a:uLnTx/>
                          <a:uFillTx/>
                          <a:latin typeface="+mn-lt"/>
                          <a:ea typeface="+mn-ea"/>
                          <a:cs typeface="+mn-cs"/>
                        </a:rPr>
                        <a:t>&gt;</a:t>
                      </a:r>
                      <a:endParaRPr lang="en-US" sz="1800" b="0" i="1" dirty="0">
                        <a:solidFill>
                          <a:srgbClr val="FFFF00"/>
                        </a:solidFill>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FF"/>
                          </a:solidFill>
                        </a:rPr>
                        <a:t>servo</a:t>
                      </a:r>
                      <a:r>
                        <a:rPr lang="el-GR" sz="1400" dirty="0">
                          <a:solidFill>
                            <a:srgbClr val="0000FF"/>
                          </a:solidFill>
                        </a:rPr>
                        <a:t> </a:t>
                      </a:r>
                      <a:r>
                        <a:rPr lang="en-US" sz="1400" b="1" dirty="0"/>
                        <a:t>my</a:t>
                      </a:r>
                      <a:r>
                        <a:rPr lang="el-GR" sz="1400" b="1" dirty="0"/>
                        <a:t>_</a:t>
                      </a:r>
                      <a:r>
                        <a:rPr lang="en-US" sz="1400" b="1" dirty="0"/>
                        <a:t>servo_1</a:t>
                      </a:r>
                      <a:r>
                        <a:rPr lang="en-US" sz="1400" b="1" baseline="0" dirty="0"/>
                        <a:t> </a:t>
                      </a:r>
                      <a:r>
                        <a:rPr lang="en-US" sz="1400" b="0" i="1" dirty="0">
                          <a:solidFill>
                            <a:srgbClr val="92D050"/>
                          </a:solidFill>
                        </a:rPr>
                        <a:t>                                   </a:t>
                      </a:r>
                      <a:r>
                        <a:rPr lang="en-US" sz="1400" b="0" i="1" baseline="0" dirty="0">
                          <a:solidFill>
                            <a:srgbClr val="92D050"/>
                          </a:solidFill>
                        </a:rPr>
                        <a:t> </a:t>
                      </a:r>
                      <a:r>
                        <a:rPr lang="el-GR" sz="1400" b="0" i="1" dirty="0">
                          <a:solidFill>
                            <a:srgbClr val="00B050"/>
                          </a:solidFill>
                        </a:rPr>
                        <a:t>Δίνει ένα όνομα στο σερβοκινητήρα.</a:t>
                      </a:r>
                      <a:endParaRPr lang="en-US" sz="1400" b="0" i="1" dirty="0">
                        <a:solidFill>
                          <a:srgbClr val="00B050"/>
                        </a:solidFil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my</a:t>
                      </a:r>
                      <a:r>
                        <a:rPr lang="el-GR" sz="1400" b="1" dirty="0"/>
                        <a:t>_</a:t>
                      </a:r>
                      <a:r>
                        <a:rPr lang="en-US" sz="1400" b="1" dirty="0"/>
                        <a:t>servo_1</a:t>
                      </a:r>
                      <a:r>
                        <a:rPr lang="en-US" sz="1400" b="1" dirty="0">
                          <a:solidFill>
                            <a:srgbClr val="181DC0"/>
                          </a:solidFill>
                        </a:rPr>
                        <a:t>.attach</a:t>
                      </a:r>
                      <a:r>
                        <a:rPr lang="en-US" sz="1400" b="1" dirty="0">
                          <a:solidFill>
                            <a:schemeClr val="tx2">
                              <a:lumMod val="75000"/>
                            </a:schemeClr>
                          </a:solidFill>
                        </a:rPr>
                        <a:t> </a:t>
                      </a:r>
                      <a:r>
                        <a:rPr lang="en-US" sz="1400" b="1" dirty="0"/>
                        <a:t>(</a:t>
                      </a:r>
                      <a:r>
                        <a:rPr lang="en-US" sz="1400" b="0" i="1" dirty="0">
                          <a:solidFill>
                            <a:srgbClr val="FF0000"/>
                          </a:solidFill>
                        </a:rPr>
                        <a:t>pin, min,</a:t>
                      </a:r>
                      <a:r>
                        <a:rPr lang="en-US" sz="1400" b="0" i="1" baseline="0" dirty="0">
                          <a:solidFill>
                            <a:srgbClr val="FF0000"/>
                          </a:solidFill>
                        </a:rPr>
                        <a:t> max)</a:t>
                      </a:r>
                      <a:r>
                        <a:rPr lang="en-US" sz="1400" b="1" i="1" baseline="0" dirty="0">
                          <a:solidFill>
                            <a:srgbClr val="92D050"/>
                          </a:solidFill>
                        </a:rPr>
                        <a:t>     </a:t>
                      </a:r>
                      <a:r>
                        <a:rPr lang="el-GR" sz="1400" b="0" i="1" kern="1200" baseline="0" dirty="0">
                          <a:solidFill>
                            <a:srgbClr val="00B050"/>
                          </a:solidFill>
                          <a:latin typeface="+mn-lt"/>
                          <a:ea typeface="+mn-ea"/>
                          <a:cs typeface="+mn-cs"/>
                        </a:rPr>
                        <a:t>Αναθέτει στο ακροδέκτη με τον οποίο θα χρησιμοποιήσουμε το σερβοκινητήρα μέγιστες και ελάχιστες τιμές του κύκλου λειτουργίας.</a:t>
                      </a:r>
                      <a:endParaRPr lang="en-US" sz="1400" b="1" i="1" dirty="0">
                        <a:solidFill>
                          <a:srgbClr val="92D050"/>
                        </a:solidFill>
                      </a:endParaRPr>
                    </a:p>
                  </a:txBody>
                  <a:tcPr/>
                </a:tc>
                <a:extLst>
                  <a:ext uri="{0D108BD9-81ED-4DB2-BD59-A6C34878D82A}">
                    <a16:rowId xmlns:a16="http://schemas.microsoft.com/office/drawing/2014/main" val="10002"/>
                  </a:ext>
                </a:extLst>
              </a:tr>
              <a:tr h="370840">
                <a:tc>
                  <a:txBody>
                    <a:bodyPr/>
                    <a:lstStyle/>
                    <a:p>
                      <a:r>
                        <a:rPr lang="en-US" sz="1400" b="1" dirty="0"/>
                        <a:t>my</a:t>
                      </a:r>
                      <a:r>
                        <a:rPr lang="el-GR" sz="1400" b="1" dirty="0"/>
                        <a:t>_</a:t>
                      </a:r>
                      <a:r>
                        <a:rPr lang="en-US" sz="1400" b="1" dirty="0"/>
                        <a:t>servo_1</a:t>
                      </a:r>
                      <a:r>
                        <a:rPr lang="en-US" sz="1400" b="1" dirty="0">
                          <a:solidFill>
                            <a:srgbClr val="181DC0"/>
                          </a:solidFill>
                        </a:rPr>
                        <a:t>.writeMicroseconds(</a:t>
                      </a:r>
                      <a:r>
                        <a:rPr lang="en-US" sz="1400" b="0" i="1" dirty="0" err="1">
                          <a:solidFill>
                            <a:srgbClr val="FF0000"/>
                          </a:solidFill>
                        </a:rPr>
                        <a:t>uS</a:t>
                      </a:r>
                      <a:r>
                        <a:rPr lang="en-US" sz="1400" b="1" dirty="0">
                          <a:solidFill>
                            <a:srgbClr val="181DC0"/>
                          </a:solidFill>
                        </a:rPr>
                        <a:t>)</a:t>
                      </a:r>
                      <a:r>
                        <a:rPr lang="en-US" sz="1400" b="1" baseline="0" dirty="0">
                          <a:solidFill>
                            <a:srgbClr val="181DC0"/>
                          </a:solidFill>
                        </a:rPr>
                        <a:t>  </a:t>
                      </a:r>
                      <a:r>
                        <a:rPr lang="el-GR" sz="1400" b="0" i="1" kern="1200" baseline="0" dirty="0">
                          <a:solidFill>
                            <a:srgbClr val="00B050"/>
                          </a:solidFill>
                          <a:latin typeface="+mn-lt"/>
                          <a:ea typeface="+mn-ea"/>
                          <a:cs typeface="+mn-cs"/>
                        </a:rPr>
                        <a:t>Δημιουργεί ένα </a:t>
                      </a:r>
                      <a:r>
                        <a:rPr lang="en-US" sz="1400" b="0" i="1" kern="1200" baseline="0" dirty="0">
                          <a:solidFill>
                            <a:srgbClr val="00B050"/>
                          </a:solidFill>
                          <a:latin typeface="+mn-lt"/>
                          <a:ea typeface="+mn-ea"/>
                          <a:cs typeface="+mn-cs"/>
                        </a:rPr>
                        <a:t>PWM </a:t>
                      </a:r>
                      <a:r>
                        <a:rPr lang="el-GR" sz="1400" b="0" i="1" kern="1200" baseline="0" dirty="0">
                          <a:solidFill>
                            <a:srgbClr val="00B050"/>
                          </a:solidFill>
                          <a:latin typeface="+mn-lt"/>
                          <a:ea typeface="+mn-ea"/>
                          <a:cs typeface="+mn-cs"/>
                        </a:rPr>
                        <a:t>σήμα με τιμή που θα ορίζει τη γωνία περιστροφής του άξονα του σερβοκινητήρα.</a:t>
                      </a:r>
                      <a:endParaRPr lang="en-US" sz="1400" b="0" i="1" kern="1200" dirty="0">
                        <a:solidFill>
                          <a:srgbClr val="00B050"/>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sz="1400" b="1" dirty="0"/>
                        <a:t>my</a:t>
                      </a:r>
                      <a:r>
                        <a:rPr lang="el-GR" sz="1400" b="1" dirty="0"/>
                        <a:t>_</a:t>
                      </a:r>
                      <a:r>
                        <a:rPr lang="en-US" sz="1400" b="1" dirty="0"/>
                        <a:t>servo_1</a:t>
                      </a:r>
                      <a:r>
                        <a:rPr lang="en-US" sz="1400" b="1" dirty="0">
                          <a:solidFill>
                            <a:srgbClr val="181DC0"/>
                          </a:solidFill>
                        </a:rPr>
                        <a:t>.write(</a:t>
                      </a:r>
                      <a:r>
                        <a:rPr lang="en-US" sz="1400" b="0" i="1" dirty="0">
                          <a:solidFill>
                            <a:srgbClr val="FF0000"/>
                          </a:solidFill>
                        </a:rPr>
                        <a:t>value</a:t>
                      </a:r>
                      <a:r>
                        <a:rPr lang="en-US" sz="1400" b="1" dirty="0">
                          <a:solidFill>
                            <a:srgbClr val="181DC0"/>
                          </a:solidFill>
                        </a:rPr>
                        <a:t>)</a:t>
                      </a:r>
                      <a:r>
                        <a:rPr lang="en-US" sz="1400" b="1" baseline="0" dirty="0">
                          <a:solidFill>
                            <a:srgbClr val="181DC0"/>
                          </a:solidFill>
                        </a:rPr>
                        <a:t>    </a:t>
                      </a:r>
                      <a:r>
                        <a:rPr lang="el-GR" sz="1400" b="0" i="1" kern="1200" baseline="0" dirty="0">
                          <a:solidFill>
                            <a:srgbClr val="00B050"/>
                          </a:solidFill>
                          <a:latin typeface="+mn-lt"/>
                          <a:ea typeface="+mn-ea"/>
                          <a:cs typeface="+mn-cs"/>
                        </a:rPr>
                        <a:t>Μετακινεί τον σερβοκινητήρα με γωνία ανάμεσα σε </a:t>
                      </a:r>
                      <a:r>
                        <a:rPr lang="en-US" sz="1400" b="0" i="1" kern="1200" dirty="0">
                          <a:solidFill>
                            <a:srgbClr val="00B050"/>
                          </a:solidFill>
                          <a:latin typeface="+mn-lt"/>
                          <a:ea typeface="+mn-ea"/>
                          <a:cs typeface="+mn-cs"/>
                        </a:rPr>
                        <a:t>0º </a:t>
                      </a:r>
                      <a:r>
                        <a:rPr lang="el-GR" sz="1400" b="0" i="1" kern="1200" dirty="0">
                          <a:solidFill>
                            <a:srgbClr val="00B050"/>
                          </a:solidFill>
                          <a:latin typeface="+mn-lt"/>
                          <a:ea typeface="+mn-ea"/>
                          <a:cs typeface="+mn-cs"/>
                        </a:rPr>
                        <a:t>και</a:t>
                      </a:r>
                      <a:r>
                        <a:rPr lang="en-US" sz="1400" b="0" i="1" kern="1200" dirty="0">
                          <a:solidFill>
                            <a:srgbClr val="00B050"/>
                          </a:solidFill>
                          <a:latin typeface="+mn-lt"/>
                          <a:ea typeface="+mn-ea"/>
                          <a:cs typeface="+mn-cs"/>
                        </a:rPr>
                        <a:t> 180º</a:t>
                      </a:r>
                      <a:r>
                        <a:rPr lang="el-GR" sz="1400" b="0" i="1" kern="1200" dirty="0">
                          <a:solidFill>
                            <a:srgbClr val="00B050"/>
                          </a:solidFill>
                          <a:latin typeface="+mn-lt"/>
                          <a:ea typeface="+mn-ea"/>
                          <a:cs typeface="+mn-cs"/>
                        </a:rPr>
                        <a:t>.</a:t>
                      </a:r>
                      <a:endParaRPr lang="en-US" sz="1400" b="0" i="1" kern="1200" dirty="0">
                        <a:solidFill>
                          <a:srgbClr val="00B050"/>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my</a:t>
                      </a:r>
                      <a:r>
                        <a:rPr lang="el-GR" sz="1400" b="1" dirty="0"/>
                        <a:t>_</a:t>
                      </a:r>
                      <a:r>
                        <a:rPr lang="en-US" sz="1400" b="1" dirty="0"/>
                        <a:t>servo_1</a:t>
                      </a:r>
                      <a:r>
                        <a:rPr lang="en-US" sz="1400" b="1" dirty="0">
                          <a:solidFill>
                            <a:srgbClr val="181DC0"/>
                          </a:solidFill>
                        </a:rPr>
                        <a:t>.read()</a:t>
                      </a:r>
                      <a:r>
                        <a:rPr lang="en-US" sz="1400" b="1" baseline="0" dirty="0">
                          <a:solidFill>
                            <a:srgbClr val="181DC0"/>
                          </a:solidFill>
                        </a:rPr>
                        <a:t>         </a:t>
                      </a:r>
                      <a:r>
                        <a:rPr lang="el-GR" sz="1400" b="0" i="1" kern="1200" baseline="0" dirty="0">
                          <a:solidFill>
                            <a:srgbClr val="00B050"/>
                          </a:solidFill>
                          <a:latin typeface="+mn-lt"/>
                          <a:ea typeface="+mn-ea"/>
                          <a:cs typeface="+mn-cs"/>
                        </a:rPr>
                        <a:t>Η συνάρτηση αυτή διαβάζει την τρέχουσα γωνία του άξονα του σερβοκινητήρα, η οποία </a:t>
                      </a:r>
                      <a:r>
                        <a:rPr lang="el-GR" sz="1400" b="0" i="1" kern="1200" baseline="0" dirty="0" err="1">
                          <a:solidFill>
                            <a:srgbClr val="00B050"/>
                          </a:solidFill>
                          <a:latin typeface="+mn-lt"/>
                          <a:ea typeface="+mn-ea"/>
                          <a:cs typeface="+mn-cs"/>
                        </a:rPr>
                        <a:t>αντιστοιχεία</a:t>
                      </a:r>
                      <a:r>
                        <a:rPr lang="el-GR" sz="1400" b="0" i="1" kern="1200" baseline="0" dirty="0">
                          <a:solidFill>
                            <a:srgbClr val="00B050"/>
                          </a:solidFill>
                          <a:latin typeface="+mn-lt"/>
                          <a:ea typeface="+mn-ea"/>
                          <a:cs typeface="+mn-cs"/>
                        </a:rPr>
                        <a:t> στην τιμή με την οποία κλήθηκε τελευταία φορά η </a:t>
                      </a:r>
                      <a:r>
                        <a:rPr lang="en-US" sz="1400" b="0" i="1" kern="1200" baseline="0" dirty="0">
                          <a:solidFill>
                            <a:srgbClr val="00B050"/>
                          </a:solidFill>
                          <a:latin typeface="+mn-lt"/>
                          <a:ea typeface="+mn-ea"/>
                          <a:cs typeface="+mn-cs"/>
                        </a:rPr>
                        <a:t>write().</a:t>
                      </a:r>
                      <a:endParaRPr lang="en-US" sz="1400" b="0" i="1" kern="1200" dirty="0">
                        <a:solidFill>
                          <a:srgbClr val="00B050"/>
                        </a:solidFill>
                        <a:latin typeface="+mn-lt"/>
                        <a:ea typeface="+mn-ea"/>
                        <a:cs typeface="+mn-cs"/>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my</a:t>
                      </a:r>
                      <a:r>
                        <a:rPr lang="el-GR" sz="1400" b="1" dirty="0"/>
                        <a:t>_</a:t>
                      </a:r>
                      <a:r>
                        <a:rPr lang="en-US" sz="1400" b="1" dirty="0"/>
                        <a:t>servo_1</a:t>
                      </a:r>
                      <a:r>
                        <a:rPr lang="en-US" sz="1400" b="1" dirty="0">
                          <a:solidFill>
                            <a:srgbClr val="181DC0"/>
                          </a:solidFill>
                        </a:rPr>
                        <a:t>.attached()</a:t>
                      </a:r>
                      <a:r>
                        <a:rPr lang="en-US" sz="1400" b="1" baseline="0" dirty="0">
                          <a:solidFill>
                            <a:srgbClr val="181DC0"/>
                          </a:solidFill>
                        </a:rPr>
                        <a:t>  </a:t>
                      </a:r>
                      <a:r>
                        <a:rPr lang="el-GR" sz="1400" b="0" i="1" kern="1200" dirty="0">
                          <a:solidFill>
                            <a:srgbClr val="00B050"/>
                          </a:solidFill>
                          <a:latin typeface="+mn-lt"/>
                          <a:ea typeface="+mn-ea"/>
                          <a:cs typeface="+mn-cs"/>
                        </a:rPr>
                        <a:t>Η συνάρτηση αυτή ελέγχει κατά πόσο έχει ανατεθεί κάποιος ακροδέκτης στο σερβοκινητήρα.</a:t>
                      </a:r>
                      <a:endParaRPr lang="en-US" sz="1400" b="0" i="1" kern="1200" dirty="0">
                        <a:solidFill>
                          <a:srgbClr val="00B050"/>
                        </a:solidFill>
                        <a:latin typeface="+mn-lt"/>
                        <a:ea typeface="+mn-ea"/>
                        <a:cs typeface="+mn-cs"/>
                      </a:endParaRP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my</a:t>
                      </a:r>
                      <a:r>
                        <a:rPr lang="el-GR" sz="1400" b="1" dirty="0"/>
                        <a:t>_</a:t>
                      </a:r>
                      <a:r>
                        <a:rPr lang="en-US" sz="1400" b="1" dirty="0"/>
                        <a:t>servo_1</a:t>
                      </a:r>
                      <a:r>
                        <a:rPr lang="en-US" sz="1400" b="1" dirty="0">
                          <a:solidFill>
                            <a:srgbClr val="181DC0"/>
                          </a:solidFill>
                        </a:rPr>
                        <a:t>.detach()</a:t>
                      </a:r>
                      <a:r>
                        <a:rPr lang="en-US" sz="1400" b="1" baseline="0" dirty="0">
                          <a:solidFill>
                            <a:srgbClr val="181DC0"/>
                          </a:solidFill>
                        </a:rPr>
                        <a:t>  </a:t>
                      </a:r>
                      <a:r>
                        <a:rPr lang="en-US" sz="1400" b="0" i="1" kern="1200" dirty="0">
                          <a:solidFill>
                            <a:srgbClr val="00B050"/>
                          </a:solidFill>
                          <a:latin typeface="+mn-lt"/>
                          <a:ea typeface="+mn-ea"/>
                          <a:cs typeface="+mn-cs"/>
                        </a:rPr>
                        <a:t>  </a:t>
                      </a:r>
                      <a:r>
                        <a:rPr lang="el-GR" sz="1400" b="0" i="1" kern="1200" dirty="0">
                          <a:solidFill>
                            <a:srgbClr val="00B050"/>
                          </a:solidFill>
                          <a:latin typeface="+mn-lt"/>
                          <a:ea typeface="+mn-ea"/>
                          <a:cs typeface="+mn-cs"/>
                        </a:rPr>
                        <a:t>Η συνάρτηση αυτή ακυρώνει την ανάθεση του </a:t>
                      </a:r>
                      <a:r>
                        <a:rPr lang="el-GR" sz="1400" b="0" i="1" kern="1200">
                          <a:solidFill>
                            <a:srgbClr val="00B050"/>
                          </a:solidFill>
                          <a:latin typeface="+mn-lt"/>
                          <a:ea typeface="+mn-ea"/>
                          <a:cs typeface="+mn-cs"/>
                        </a:rPr>
                        <a:t>ακροδέκτη.</a:t>
                      </a:r>
                      <a:endParaRPr lang="en-US" sz="1400" b="0" i="1" kern="1200" dirty="0">
                        <a:solidFill>
                          <a:srgbClr val="00B050"/>
                        </a:solidFill>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17"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19"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pPr algn="just">
              <a:lnSpc>
                <a:spcPct val="110000"/>
              </a:lnSpc>
              <a:spcBef>
                <a:spcPts val="480"/>
              </a:spcBef>
              <a:buFont typeface="Wingdings" pitchFamily="2" charset="2"/>
              <a:buChar char="§"/>
            </a:pPr>
            <a:r>
              <a:rPr lang="el-GR" sz="2400" dirty="0">
                <a:solidFill>
                  <a:srgbClr val="000000"/>
                </a:solidFill>
                <a:latin typeface="Calibri" charset="0"/>
              </a:rPr>
              <a:t>Χρήση της Βιβλιοθήκης</a:t>
            </a:r>
            <a:r>
              <a:rPr lang="en-US" sz="2400" dirty="0">
                <a:solidFill>
                  <a:srgbClr val="000000"/>
                </a:solidFill>
                <a:latin typeface="Calibri" charset="0"/>
              </a:rPr>
              <a:t> “SERVO” </a:t>
            </a:r>
            <a:r>
              <a:rPr lang="el-GR" sz="2400" dirty="0">
                <a:solidFill>
                  <a:srgbClr val="000000"/>
                </a:solidFill>
                <a:latin typeface="Calibri" charset="0"/>
              </a:rPr>
              <a:t>για τον Έλεγχο του Σερβοκινητήρα</a:t>
            </a:r>
            <a:endParaRPr lang="el-GR" sz="24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505310"/>
            <a:ext cx="1008145" cy="339043"/>
          </a:xfrm>
          <a:prstGeom prst="rect">
            <a:avLst/>
          </a:prstGeom>
          <a:noFill/>
          <a:ln>
            <a:noFill/>
          </a:ln>
        </p:spPr>
      </p:pic>
      <p:pic>
        <p:nvPicPr>
          <p:cNvPr id="25"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6" name="TextBox 5"/>
          <p:cNvSpPr txBox="1"/>
          <p:nvPr/>
        </p:nvSpPr>
        <p:spPr>
          <a:xfrm>
            <a:off x="136957" y="806870"/>
            <a:ext cx="8486078" cy="1569660"/>
          </a:xfrm>
          <a:prstGeom prst="rect">
            <a:avLst/>
          </a:prstGeom>
          <a:noFill/>
        </p:spPr>
        <p:txBody>
          <a:bodyPr wrap="square" rtlCol="0">
            <a:spAutoFit/>
          </a:bodyPr>
          <a:lstStyle/>
          <a:p>
            <a:pPr marL="342900" indent="-342900">
              <a:buFont typeface="Wingdings" charset="2"/>
              <a:buChar char="§"/>
            </a:pPr>
            <a:r>
              <a:rPr lang="el-GR" sz="1600" dirty="0">
                <a:latin typeface="+mn-lt"/>
              </a:rPr>
              <a:t>Η βιβλιοθήκη ονομάζεται </a:t>
            </a:r>
            <a:r>
              <a:rPr lang="en-GB" sz="1600" dirty="0">
                <a:latin typeface="+mn-lt"/>
              </a:rPr>
              <a:t>“Servo”. </a:t>
            </a:r>
            <a:r>
              <a:rPr lang="el-GR" sz="1600" dirty="0">
                <a:latin typeface="+mn-lt"/>
              </a:rPr>
              <a:t>Είναι ένα αρχείο που ονομάζεται </a:t>
            </a:r>
            <a:r>
              <a:rPr lang="en-GB" sz="1600" dirty="0">
                <a:latin typeface="+mn-lt"/>
              </a:rPr>
              <a:t>“</a:t>
            </a:r>
            <a:r>
              <a:rPr lang="en-GB" sz="1600" dirty="0" err="1">
                <a:latin typeface="+mn-lt"/>
              </a:rPr>
              <a:t>Servo.h</a:t>
            </a:r>
            <a:r>
              <a:rPr lang="en-GB" sz="1600" dirty="0">
                <a:latin typeface="+mn-lt"/>
              </a:rPr>
              <a:t>” </a:t>
            </a:r>
            <a:r>
              <a:rPr lang="el-GR" sz="1600" dirty="0">
                <a:latin typeface="+mn-lt"/>
              </a:rPr>
              <a:t>και παρέχεται από το </a:t>
            </a:r>
            <a:r>
              <a:rPr lang="en-GB" sz="1600" dirty="0">
                <a:latin typeface="+mn-lt"/>
              </a:rPr>
              <a:t>Arduino</a:t>
            </a:r>
            <a:r>
              <a:rPr lang="el-GR" sz="1600" dirty="0">
                <a:latin typeface="+mn-lt"/>
              </a:rPr>
              <a:t>.</a:t>
            </a:r>
            <a:r>
              <a:rPr lang="en-GB" sz="1600" dirty="0">
                <a:latin typeface="+mn-lt"/>
              </a:rPr>
              <a:t> </a:t>
            </a:r>
            <a:r>
              <a:rPr lang="el-GR" sz="1600" dirty="0">
                <a:latin typeface="+mn-lt"/>
              </a:rPr>
              <a:t>Έχει εγκατασταθεί αυτόματα μαζί με το </a:t>
            </a:r>
            <a:r>
              <a:rPr lang="en-US" sz="1600" dirty="0">
                <a:latin typeface="+mn-lt"/>
              </a:rPr>
              <a:t>IDE. </a:t>
            </a:r>
            <a:r>
              <a:rPr lang="el-GR" sz="1600" dirty="0">
                <a:latin typeface="+mn-lt"/>
              </a:rPr>
              <a:t>Με άλλα λόγια, υπάρχει ήδη στον υπολογιστή σας.</a:t>
            </a:r>
            <a:br>
              <a:rPr lang="el-GR" sz="1600" dirty="0">
                <a:latin typeface="+mn-lt"/>
              </a:rPr>
            </a:br>
            <a:endParaRPr lang="en-US" sz="1600" dirty="0">
              <a:latin typeface="+mn-lt"/>
            </a:endParaRPr>
          </a:p>
          <a:p>
            <a:pPr marL="342900" indent="-342900">
              <a:buFont typeface="Wingdings" charset="2"/>
              <a:buChar char="§"/>
            </a:pPr>
            <a:r>
              <a:rPr lang="el-GR" sz="1600" dirty="0">
                <a:latin typeface="+mn-lt"/>
              </a:rPr>
              <a:t>Εάν περιλάβετε αυτό το αρχείο στα προγράμματά σας, εμπλουτίζετε τη γλώσσα του </a:t>
            </a:r>
            <a:r>
              <a:rPr lang="en-US" sz="1600" dirty="0">
                <a:latin typeface="+mn-lt"/>
              </a:rPr>
              <a:t>Arduino </a:t>
            </a:r>
            <a:r>
              <a:rPr lang="el-GR" sz="1600" dirty="0">
                <a:latin typeface="+mn-lt"/>
              </a:rPr>
              <a:t>με νέες συναρτήσεις.</a:t>
            </a:r>
          </a:p>
        </p:txBody>
      </p:sp>
    </p:spTree>
    <p:extLst>
      <p:ext uri="{BB962C8B-B14F-4D97-AF65-F5344CB8AC3E}">
        <p14:creationId xmlns:p14="http://schemas.microsoft.com/office/powerpoint/2010/main" val="21450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65126</TotalTime>
  <Words>780</Words>
  <Application>Microsoft Office PowerPoint</Application>
  <PresentationFormat>Προβολή στην οθόνη (4:3)</PresentationFormat>
  <Paragraphs>77</Paragraphs>
  <Slides>8</Slides>
  <Notes>7</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8</vt:i4>
      </vt:variant>
    </vt:vector>
  </HeadingPairs>
  <TitlesOfParts>
    <vt:vector size="18" baseType="lpstr">
      <vt:lpstr>ＭＳ Ｐゴシック</vt:lpstr>
      <vt:lpstr>Arial</vt:lpstr>
      <vt:lpstr>Arial Narrow</vt:lpstr>
      <vt:lpstr>Book Antiqua</vt:lpstr>
      <vt:lpstr>Calibri</vt:lpstr>
      <vt:lpstr>Times New Roman</vt:lpstr>
      <vt:lpstr>Trebuchet MS</vt:lpstr>
      <vt:lpstr>Wingdings</vt:lpstr>
      <vt:lpstr>Custom Design</vt:lpstr>
      <vt:lpstr>3_Default Design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spiros</cp:lastModifiedBy>
  <cp:revision>1792</cp:revision>
  <cp:lastPrinted>2018-01-26T17:11:53Z</cp:lastPrinted>
  <dcterms:created xsi:type="dcterms:W3CDTF">2010-11-09T19:06:29Z</dcterms:created>
  <dcterms:modified xsi:type="dcterms:W3CDTF">2018-06-19T13:32:07Z</dcterms:modified>
</cp:coreProperties>
</file>