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
  </p:notesMasterIdLst>
  <p:handoutMasterIdLst>
    <p:handoutMasterId r:id="rId23"/>
  </p:handoutMasterIdLst>
  <p:sldIdLst>
    <p:sldId id="549" r:id="rId2"/>
    <p:sldId id="537" r:id="rId3"/>
    <p:sldId id="482" r:id="rId4"/>
    <p:sldId id="539" r:id="rId5"/>
    <p:sldId id="529" r:id="rId6"/>
    <p:sldId id="425" r:id="rId7"/>
    <p:sldId id="545" r:id="rId8"/>
    <p:sldId id="535" r:id="rId9"/>
    <p:sldId id="547" r:id="rId10"/>
    <p:sldId id="534" r:id="rId11"/>
    <p:sldId id="540" r:id="rId12"/>
    <p:sldId id="542" r:id="rId13"/>
    <p:sldId id="544" r:id="rId14"/>
    <p:sldId id="435" r:id="rId15"/>
    <p:sldId id="478" r:id="rId16"/>
    <p:sldId id="462" r:id="rId17"/>
    <p:sldId id="504" r:id="rId18"/>
    <p:sldId id="499" r:id="rId19"/>
    <p:sldId id="511" r:id="rId20"/>
    <p:sldId id="548" r:id="rId21"/>
  </p:sldIdLst>
  <p:sldSz cx="9144000" cy="6858000" type="screen4x3"/>
  <p:notesSz cx="6858000" cy="9144000"/>
  <p:defaultTextStyle>
    <a:defPPr>
      <a:defRPr lang="en-US"/>
    </a:defPPr>
    <a:lvl1pPr algn="l" rtl="0" fontAlgn="base">
      <a:spcBef>
        <a:spcPct val="0"/>
      </a:spcBef>
      <a:spcAft>
        <a:spcPct val="0"/>
      </a:spcAft>
      <a:defRPr sz="19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9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9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9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9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73">
          <p15:clr>
            <a:srgbClr val="A4A3A4"/>
          </p15:clr>
        </p15:guide>
        <p15:guide id="2" pos="3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913"/>
    <a:srgbClr val="005777"/>
    <a:srgbClr val="BFDDB4"/>
    <a:srgbClr val="E6E6E6"/>
    <a:srgbClr val="DDD9C3"/>
    <a:srgbClr val="DDCFB2"/>
    <a:srgbClr val="FFCC99"/>
    <a:srgbClr val="FF9966"/>
    <a:srgbClr val="006699"/>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75635" autoAdjust="0"/>
  </p:normalViewPr>
  <p:slideViewPr>
    <p:cSldViewPr snapToGrid="0">
      <p:cViewPr varScale="1">
        <p:scale>
          <a:sx n="59" d="100"/>
          <a:sy n="59" d="100"/>
        </p:scale>
        <p:origin x="2052" y="72"/>
      </p:cViewPr>
      <p:guideLst>
        <p:guide orient="horz" pos="773"/>
        <p:guide pos="307"/>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00" d="100"/>
        <a:sy n="200" d="100"/>
      </p:scale>
      <p:origin x="0" y="53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417ADA-1638-0643-890A-87F56AED39E9}" type="datetimeFigureOut">
              <a:rPr lang="en-US" smtClean="0"/>
              <a:t>19-Jun-18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E7830-05BA-0F48-BBED-6CDD62CC9916}" type="slidenum">
              <a:rPr lang="en-US" smtClean="0"/>
              <a:t>‹#›</a:t>
            </a:fld>
            <a:endParaRPr lang="en-US"/>
          </a:p>
        </p:txBody>
      </p:sp>
    </p:spTree>
    <p:extLst>
      <p:ext uri="{BB962C8B-B14F-4D97-AF65-F5344CB8AC3E}">
        <p14:creationId xmlns:p14="http://schemas.microsoft.com/office/powerpoint/2010/main" val="306396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BE53219-3A05-3D4B-895A-3050F53C4359}" type="slidenum">
              <a:rPr lang="en-US"/>
              <a:pPr>
                <a:defRPr/>
              </a:pPr>
              <a:t>‹#›</a:t>
            </a:fld>
            <a:endParaRPr lang="en-US"/>
          </a:p>
        </p:txBody>
      </p:sp>
    </p:spTree>
    <p:extLst>
      <p:ext uri="{BB962C8B-B14F-4D97-AF65-F5344CB8AC3E}">
        <p14:creationId xmlns:p14="http://schemas.microsoft.com/office/powerpoint/2010/main" val="2070402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a:t>
            </a:fld>
            <a:endParaRPr lang="en-US"/>
          </a:p>
        </p:txBody>
      </p:sp>
    </p:spTree>
    <p:extLst>
      <p:ext uri="{BB962C8B-B14F-4D97-AF65-F5344CB8AC3E}">
        <p14:creationId xmlns:p14="http://schemas.microsoft.com/office/powerpoint/2010/main" val="103829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r>
              <a:rPr lang="en-US" dirty="0"/>
              <a:t>Transition</a:t>
            </a:r>
            <a:r>
              <a:rPr lang="en-US" baseline="0" dirty="0"/>
              <a:t> [==&gt;] L293D</a:t>
            </a:r>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10</a:t>
            </a:fld>
            <a:endParaRPr lang="en-US"/>
          </a:p>
        </p:txBody>
      </p:sp>
    </p:spTree>
    <p:extLst>
      <p:ext uri="{BB962C8B-B14F-4D97-AF65-F5344CB8AC3E}">
        <p14:creationId xmlns:p14="http://schemas.microsoft.com/office/powerpoint/2010/main" val="107381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Transition</a:t>
            </a:r>
            <a:r>
              <a:rPr lang="en-US" baseline="0" dirty="0"/>
              <a:t> [==&gt;] Connect L293D with the Arduino (example 2)</a:t>
            </a:r>
            <a:endParaRPr lang="el-GR" dirty="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11</a:t>
            </a:fld>
            <a:endParaRPr lang="en-US"/>
          </a:p>
        </p:txBody>
      </p:sp>
    </p:spTree>
    <p:extLst>
      <p:ext uri="{BB962C8B-B14F-4D97-AF65-F5344CB8AC3E}">
        <p14:creationId xmlns:p14="http://schemas.microsoft.com/office/powerpoint/2010/main" val="147300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Transition</a:t>
            </a:r>
            <a:r>
              <a:rPr lang="en-US" baseline="0" dirty="0"/>
              <a:t> [==&gt;] Use some products in the market that are based on </a:t>
            </a:r>
            <a:endParaRPr lang="el-GR" dirty="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12</a:t>
            </a:fld>
            <a:endParaRPr lang="en-US"/>
          </a:p>
        </p:txBody>
      </p:sp>
    </p:spTree>
    <p:extLst>
      <p:ext uri="{BB962C8B-B14F-4D97-AF65-F5344CB8AC3E}">
        <p14:creationId xmlns:p14="http://schemas.microsoft.com/office/powerpoint/2010/main" val="967168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Transition</a:t>
            </a:r>
            <a:r>
              <a:rPr lang="en-US" baseline="0" dirty="0"/>
              <a:t> [==&gt;] there are several successful commercial products that are based on H-bridge ICs or shields that eliminates the connections  </a:t>
            </a:r>
            <a:endParaRPr lang="el-GR" dirty="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13</a:t>
            </a:fld>
            <a:endParaRPr lang="en-US"/>
          </a:p>
        </p:txBody>
      </p:sp>
    </p:spTree>
    <p:extLst>
      <p:ext uri="{BB962C8B-B14F-4D97-AF65-F5344CB8AC3E}">
        <p14:creationId xmlns:p14="http://schemas.microsoft.com/office/powerpoint/2010/main" val="9068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14</a:t>
            </a:fld>
            <a:endParaRPr lang="en-US"/>
          </a:p>
        </p:txBody>
      </p:sp>
    </p:spTree>
    <p:extLst>
      <p:ext uri="{BB962C8B-B14F-4D97-AF65-F5344CB8AC3E}">
        <p14:creationId xmlns:p14="http://schemas.microsoft.com/office/powerpoint/2010/main" val="192131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15</a:t>
            </a:fld>
            <a:endParaRPr lang="en-US"/>
          </a:p>
        </p:txBody>
      </p:sp>
    </p:spTree>
    <p:extLst>
      <p:ext uri="{BB962C8B-B14F-4D97-AF65-F5344CB8AC3E}">
        <p14:creationId xmlns:p14="http://schemas.microsoft.com/office/powerpoint/2010/main" val="189135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16</a:t>
            </a:fld>
            <a:endParaRPr lang="en-US"/>
          </a:p>
        </p:txBody>
      </p:sp>
    </p:spTree>
    <p:extLst>
      <p:ext uri="{BB962C8B-B14F-4D97-AF65-F5344CB8AC3E}">
        <p14:creationId xmlns:p14="http://schemas.microsoft.com/office/powerpoint/2010/main" val="188326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17</a:t>
            </a:fld>
            <a:endParaRPr lang="en-US"/>
          </a:p>
        </p:txBody>
      </p:sp>
    </p:spTree>
    <p:extLst>
      <p:ext uri="{BB962C8B-B14F-4D97-AF65-F5344CB8AC3E}">
        <p14:creationId xmlns:p14="http://schemas.microsoft.com/office/powerpoint/2010/main" val="224817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18</a:t>
            </a:fld>
            <a:endParaRPr lang="en-US"/>
          </a:p>
        </p:txBody>
      </p:sp>
    </p:spTree>
    <p:extLst>
      <p:ext uri="{BB962C8B-B14F-4D97-AF65-F5344CB8AC3E}">
        <p14:creationId xmlns:p14="http://schemas.microsoft.com/office/powerpoint/2010/main" val="1067239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latin typeface="+mn-lt"/>
            </a:endParaRPr>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19</a:t>
            </a:fld>
            <a:endParaRPr lang="en-US"/>
          </a:p>
        </p:txBody>
      </p:sp>
    </p:spTree>
    <p:extLst>
      <p:ext uri="{BB962C8B-B14F-4D97-AF65-F5344CB8AC3E}">
        <p14:creationId xmlns:p14="http://schemas.microsoft.com/office/powerpoint/2010/main" val="53185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2</a:t>
            </a:fld>
            <a:endParaRPr lang="en-US"/>
          </a:p>
        </p:txBody>
      </p:sp>
    </p:spTree>
    <p:extLst>
      <p:ext uri="{BB962C8B-B14F-4D97-AF65-F5344CB8AC3E}">
        <p14:creationId xmlns:p14="http://schemas.microsoft.com/office/powerpoint/2010/main" val="106045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3</a:t>
            </a:fld>
            <a:endParaRPr lang="en-US"/>
          </a:p>
        </p:txBody>
      </p:sp>
    </p:spTree>
    <p:extLst>
      <p:ext uri="{BB962C8B-B14F-4D97-AF65-F5344CB8AC3E}">
        <p14:creationId xmlns:p14="http://schemas.microsoft.com/office/powerpoint/2010/main" val="119252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4</a:t>
            </a:fld>
            <a:endParaRPr lang="en-US"/>
          </a:p>
        </p:txBody>
      </p:sp>
    </p:spTree>
    <p:extLst>
      <p:ext uri="{BB962C8B-B14F-4D97-AF65-F5344CB8AC3E}">
        <p14:creationId xmlns:p14="http://schemas.microsoft.com/office/powerpoint/2010/main" val="166982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5</a:t>
            </a:fld>
            <a:endParaRPr lang="en-US"/>
          </a:p>
        </p:txBody>
      </p:sp>
    </p:spTree>
    <p:extLst>
      <p:ext uri="{BB962C8B-B14F-4D97-AF65-F5344CB8AC3E}">
        <p14:creationId xmlns:p14="http://schemas.microsoft.com/office/powerpoint/2010/main" val="159893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6</a:t>
            </a:fld>
            <a:endParaRPr lang="en-US"/>
          </a:p>
        </p:txBody>
      </p:sp>
    </p:spTree>
    <p:extLst>
      <p:ext uri="{BB962C8B-B14F-4D97-AF65-F5344CB8AC3E}">
        <p14:creationId xmlns:p14="http://schemas.microsoft.com/office/powerpoint/2010/main" val="169899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7</a:t>
            </a:fld>
            <a:endParaRPr lang="en-US"/>
          </a:p>
        </p:txBody>
      </p:sp>
    </p:spTree>
    <p:extLst>
      <p:ext uri="{BB962C8B-B14F-4D97-AF65-F5344CB8AC3E}">
        <p14:creationId xmlns:p14="http://schemas.microsoft.com/office/powerpoint/2010/main" val="211506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8</a:t>
            </a:fld>
            <a:endParaRPr lang="en-US"/>
          </a:p>
        </p:txBody>
      </p:sp>
    </p:spTree>
    <p:extLst>
      <p:ext uri="{BB962C8B-B14F-4D97-AF65-F5344CB8AC3E}">
        <p14:creationId xmlns:p14="http://schemas.microsoft.com/office/powerpoint/2010/main" val="68221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9</a:t>
            </a:fld>
            <a:endParaRPr lang="en-US"/>
          </a:p>
        </p:txBody>
      </p:sp>
    </p:spTree>
    <p:extLst>
      <p:ext uri="{BB962C8B-B14F-4D97-AF65-F5344CB8AC3E}">
        <p14:creationId xmlns:p14="http://schemas.microsoft.com/office/powerpoint/2010/main" val="78117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4754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052513"/>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052513"/>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7473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2926212-F760-FB4A-9FBC-0A1215B361DB}" type="datetime1">
              <a:rPr lang="el-GR" smtClean="0"/>
              <a:pPr/>
              <a:t>19/6/2018</a:t>
            </a:fld>
            <a:endParaRPr lang="es-ES"/>
          </a:p>
        </p:txBody>
      </p:sp>
      <p:sp>
        <p:nvSpPr>
          <p:cNvPr id="4" name="Footer Placeholder 3"/>
          <p:cNvSpPr>
            <a:spLocks noGrp="1"/>
          </p:cNvSpPr>
          <p:nvPr>
            <p:ph type="ftr" sz="quarter" idx="11"/>
          </p:nvPr>
        </p:nvSpPr>
        <p:spPr>
          <a:xfrm>
            <a:off x="-152400" y="762000"/>
            <a:ext cx="9144000" cy="365125"/>
          </a:xfrm>
          <a:prstGeom prst="rect">
            <a:avLst/>
          </a:prstGeom>
        </p:spPr>
        <p:txBody>
          <a:bodyPr/>
          <a:lstStyle/>
          <a:p>
            <a:r>
              <a:rPr lang="en-US"/>
              <a:t>Εισαγωγή στην Μηχατρονική − Τ.Ε.Ι. Κρήτης − Τμήμα Μηχανολογίας                                                                         Δρ. Φασουλάς Γιάννης       </a:t>
            </a:r>
            <a:endParaRPr lang="es-E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0D43C41-B24D-4DC3-B315-901D10B437FA}" type="slidenum">
              <a:rPr lang="es-ES" smtClean="0"/>
              <a:pPr/>
              <a:t>‹#›</a:t>
            </a:fld>
            <a:endParaRPr lang="es-ES"/>
          </a:p>
        </p:txBody>
      </p:sp>
    </p:spTree>
    <p:extLst>
      <p:ext uri="{BB962C8B-B14F-4D97-AF65-F5344CB8AC3E}">
        <p14:creationId xmlns:p14="http://schemas.microsoft.com/office/powerpoint/2010/main" val="1827747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052513"/>
            <a:ext cx="8229600" cy="25209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6153" name="Rectangle 2"/>
          <p:cNvSpPr>
            <a:spLocks noGrp="1" noChangeArrowheads="1"/>
          </p:cNvSpPr>
          <p:nvPr>
            <p:ph type="title"/>
          </p:nvPr>
        </p:nvSpPr>
        <p:spPr bwMode="auto">
          <a:xfrm>
            <a:off x="0" y="0"/>
            <a:ext cx="9144000" cy="433388"/>
          </a:xfrm>
          <a:prstGeom prst="rect">
            <a:avLst/>
          </a:prstGeom>
          <a:solidFill>
            <a:srgbClr val="DDDDDD"/>
          </a:solidFill>
          <a:ln w="9525">
            <a:noFill/>
            <a:miter lim="800000"/>
            <a:headEnd/>
            <a:tailEnd/>
          </a:ln>
        </p:spPr>
        <p:txBody>
          <a:bodyPr vert="horz" wrap="square" lIns="126000" tIns="21600" rIns="91440" bIns="45720" numCol="1" anchor="b" anchorCtr="0" compatLnSpc="1">
            <a:prstTxWarp prst="textNoShape">
              <a:avLst/>
            </a:prstTxWarp>
          </a:bodyPr>
          <a:lstStyle/>
          <a:p>
            <a:pPr lvl="0"/>
            <a:r>
              <a:rPr lang="el-GR" dirty="0"/>
              <a:t>Click to edit Master title style</a:t>
            </a:r>
          </a:p>
        </p:txBody>
      </p:sp>
      <p:pic>
        <p:nvPicPr>
          <p:cNvPr id="11" name="Imagen 34"/>
          <p:cNvPicPr/>
          <p:nvPr userDrawn="1"/>
        </p:nvPicPr>
        <p:blipFill>
          <a:blip r:embed="rId5" cstate="email">
            <a:extLst>
              <a:ext uri="{28A0092B-C50C-407E-A947-70E740481C1C}">
                <a14:useLocalDpi xmlns:a14="http://schemas.microsoft.com/office/drawing/2010/main" val="0"/>
              </a:ext>
            </a:extLst>
          </a:blip>
          <a:stretch>
            <a:fillRect/>
          </a:stretch>
        </p:blipFill>
        <p:spPr>
          <a:xfrm>
            <a:off x="5787" y="6415883"/>
            <a:ext cx="2030413" cy="442117"/>
          </a:xfrm>
          <a:prstGeom prst="rect">
            <a:avLst/>
          </a:prstGeom>
        </p:spPr>
      </p:pic>
      <p:pic>
        <p:nvPicPr>
          <p:cNvPr id="12" name="Imagen 50"/>
          <p:cNvPicPr/>
          <p:nvPr userDrawn="1"/>
        </p:nvPicPr>
        <p:blipFill>
          <a:blip r:embed="rId6" cstate="email">
            <a:extLst>
              <a:ext uri="{28A0092B-C50C-407E-A947-70E740481C1C}">
                <a14:useLocalDpi xmlns:a14="http://schemas.microsoft.com/office/drawing/2010/main" val="0"/>
              </a:ext>
            </a:extLst>
          </a:blip>
          <a:stretch>
            <a:fillRect/>
          </a:stretch>
        </p:blipFill>
        <p:spPr>
          <a:xfrm>
            <a:off x="7851913" y="6281501"/>
            <a:ext cx="1292087" cy="576499"/>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65" r:id="rId3"/>
  </p:sldLayoutIdLst>
  <p:txStyles>
    <p:titleStyle>
      <a:lvl1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2pPr>
      <a:lvl3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3pPr>
      <a:lvl4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4pPr>
      <a:lvl5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5pPr>
      <a:lvl6pPr marL="4572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6pPr>
      <a:lvl7pPr marL="9144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7pPr>
      <a:lvl8pPr marL="13716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8pPr>
      <a:lvl9pPr marL="18288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9pPr>
    </p:titleStyle>
    <p:bodyStyle>
      <a:lvl1pPr marL="269875" indent="-269875" algn="l" rtl="0" eaLnBrk="0" fontAlgn="base" hangingPunct="0">
        <a:spcBef>
          <a:spcPct val="25000"/>
        </a:spcBef>
        <a:spcAft>
          <a:spcPct val="0"/>
        </a:spcAft>
        <a:buFont typeface="Wingdings" charset="0"/>
        <a:buChar char="§"/>
        <a:defRPr sz="1700">
          <a:solidFill>
            <a:schemeClr val="tx1"/>
          </a:solidFill>
          <a:latin typeface="+mn-lt"/>
          <a:ea typeface="ＭＳ Ｐゴシック" charset="0"/>
          <a:cs typeface="ＭＳ Ｐゴシック" charset="0"/>
        </a:defRPr>
      </a:lvl1pPr>
      <a:lvl2pPr marL="627063" indent="-177800" algn="l" rtl="0" eaLnBrk="0" fontAlgn="base" hangingPunct="0">
        <a:spcBef>
          <a:spcPct val="20000"/>
        </a:spcBef>
        <a:spcAft>
          <a:spcPct val="0"/>
        </a:spcAft>
        <a:buFont typeface="Arial" charset="0"/>
        <a:buChar char="□"/>
        <a:defRPr sz="16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500">
          <a:solidFill>
            <a:schemeClr val="tx1"/>
          </a:solidFill>
          <a:latin typeface="+mn-lt"/>
          <a:ea typeface="ＭＳ Ｐゴシック" charset="0"/>
        </a:defRPr>
      </a:lvl3pPr>
      <a:lvl4pPr marL="1550988"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1978025" indent="-228600" algn="l" rtl="0" eaLnBrk="0" fontAlgn="base" hangingPunct="0">
        <a:spcBef>
          <a:spcPct val="20000"/>
        </a:spcBef>
        <a:spcAft>
          <a:spcPct val="0"/>
        </a:spcAft>
        <a:buChar char="»"/>
        <a:defRPr sz="1000">
          <a:solidFill>
            <a:schemeClr val="tx1"/>
          </a:solidFill>
          <a:latin typeface="+mn-lt"/>
          <a:ea typeface="ＭＳ Ｐゴシック" charset="0"/>
        </a:defRPr>
      </a:lvl5pPr>
      <a:lvl6pPr marL="2435225" indent="-228600" algn="l" rtl="0" fontAlgn="base">
        <a:spcBef>
          <a:spcPct val="20000"/>
        </a:spcBef>
        <a:spcAft>
          <a:spcPct val="0"/>
        </a:spcAft>
        <a:buChar char="»"/>
        <a:defRPr sz="1000">
          <a:solidFill>
            <a:schemeClr val="tx1"/>
          </a:solidFill>
          <a:latin typeface="+mn-lt"/>
        </a:defRPr>
      </a:lvl6pPr>
      <a:lvl7pPr marL="2892425" indent="-228600" algn="l" rtl="0" fontAlgn="base">
        <a:spcBef>
          <a:spcPct val="20000"/>
        </a:spcBef>
        <a:spcAft>
          <a:spcPct val="0"/>
        </a:spcAft>
        <a:buChar char="»"/>
        <a:defRPr sz="1000">
          <a:solidFill>
            <a:schemeClr val="tx1"/>
          </a:solidFill>
          <a:latin typeface="+mn-lt"/>
        </a:defRPr>
      </a:lvl7pPr>
      <a:lvl8pPr marL="3349625" indent="-228600" algn="l" rtl="0" fontAlgn="base">
        <a:spcBef>
          <a:spcPct val="20000"/>
        </a:spcBef>
        <a:spcAft>
          <a:spcPct val="0"/>
        </a:spcAft>
        <a:buChar char="»"/>
        <a:defRPr sz="1000">
          <a:solidFill>
            <a:schemeClr val="tx1"/>
          </a:solidFill>
          <a:latin typeface="+mn-lt"/>
        </a:defRPr>
      </a:lvl8pPr>
      <a:lvl9pPr marL="3806825" indent="-228600" algn="l" rtl="0" fontAlgn="base">
        <a:spcBef>
          <a:spcPct val="20000"/>
        </a:spcBef>
        <a:spcAft>
          <a:spcPct val="0"/>
        </a:spcAft>
        <a:buChar char="»"/>
        <a:defRPr sz="1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tif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6.emf"/><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tiff"/><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16.emf"/><Relationship Id="rId5" Type="http://schemas.openxmlformats.org/officeDocument/2006/relationships/image" Target="../media/image19.png"/><Relationship Id="rId10" Type="http://schemas.openxmlformats.org/officeDocument/2006/relationships/image" Target="../media/image24.emf"/><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tif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50">
            <a:extLst>
              <a:ext uri="{FF2B5EF4-FFF2-40B4-BE49-F238E27FC236}">
                <a16:creationId xmlns:a16="http://schemas.microsoft.com/office/drawing/2014/main" id="{389AFF6F-B38D-4086-B6E6-9B4D639019EA}"/>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7141346" y="268018"/>
            <a:ext cx="1753789" cy="784378"/>
          </a:xfrm>
          <a:prstGeom prst="rect">
            <a:avLst/>
          </a:prstGeom>
          <a:noFill/>
          <a:ln>
            <a:noFill/>
          </a:ln>
        </p:spPr>
      </p:pic>
      <p:sp>
        <p:nvSpPr>
          <p:cNvPr id="11" name="Rounded Rectangle 10"/>
          <p:cNvSpPr/>
          <p:nvPr/>
        </p:nvSpPr>
        <p:spPr>
          <a:xfrm>
            <a:off x="0" y="2326837"/>
            <a:ext cx="9144000" cy="1937982"/>
          </a:xfrm>
          <a:prstGeom prst="roundRect">
            <a:avLst>
              <a:gd name="adj" fmla="val 396"/>
            </a:avLst>
          </a:prstGeom>
          <a:solidFill>
            <a:schemeClr val="accent5">
              <a:lumMod val="50000"/>
            </a:schemeClr>
          </a:solidFill>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latin typeface="Calibri" charset="0"/>
                <a:ea typeface="Calibri" charset="0"/>
                <a:cs typeface="Calibri" charset="0"/>
              </a:rPr>
              <a:t>ΕΝΟΤΗΤΑ</a:t>
            </a:r>
            <a:r>
              <a:rPr lang="en-US" sz="3600" b="1" dirty="0">
                <a:latin typeface="Calibri" charset="0"/>
                <a:ea typeface="Calibri" charset="0"/>
                <a:cs typeface="Calibri" charset="0"/>
              </a:rPr>
              <a:t> 10: </a:t>
            </a:r>
            <a:r>
              <a:rPr lang="el-GR" sz="3600" b="1" dirty="0">
                <a:latin typeface="Calibri" charset="0"/>
                <a:ea typeface="Calibri" charset="0"/>
                <a:cs typeface="Calibri" charset="0"/>
              </a:rPr>
              <a:t>ΟΔΗΓΗΣΗ ΚΙΝΗΤΗΡΩΝ</a:t>
            </a:r>
            <a:endParaRPr lang="en-US" sz="3600" b="1" dirty="0">
              <a:latin typeface="Calibri" charset="0"/>
              <a:ea typeface="Calibri" charset="0"/>
              <a:cs typeface="Calibri" charset="0"/>
            </a:endParaRPr>
          </a:p>
        </p:txBody>
      </p:sp>
      <p:pic>
        <p:nvPicPr>
          <p:cNvPr id="12" name="Imagen 34">
            <a:extLst>
              <a:ext uri="{FF2B5EF4-FFF2-40B4-BE49-F238E27FC236}">
                <a16:creationId xmlns:a16="http://schemas.microsoft.com/office/drawing/2014/main" id="{30534F85-38A1-43D8-B6DB-94CA1D92C64E}"/>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457930" y="268018"/>
            <a:ext cx="2956266" cy="759862"/>
          </a:xfrm>
          <a:prstGeom prst="rect">
            <a:avLst/>
          </a:prstGeom>
        </p:spPr>
      </p:pic>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18250" b="15298"/>
          <a:stretch/>
        </p:blipFill>
        <p:spPr bwMode="auto">
          <a:xfrm>
            <a:off x="698804" y="4886515"/>
            <a:ext cx="1607354" cy="70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openin project: isep-porto-logo"/>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23235"/>
          <a:stretch/>
        </p:blipFill>
        <p:spPr bwMode="auto">
          <a:xfrm>
            <a:off x="2751706" y="4853769"/>
            <a:ext cx="1820294" cy="9315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nin project: teiofcrete-logo"/>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57864" y="4730574"/>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in project: aproi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41346" y="4882295"/>
            <a:ext cx="1428752" cy="7178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770179"/>
            <a:ext cx="9144000" cy="4571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0" y="0"/>
            <a:ext cx="9144000" cy="1180531"/>
          </a:xfrm>
          <a:prstGeom prst="rect">
            <a:avLst/>
          </a:prstGeom>
          <a:gradFill flip="none" rotWithShape="1">
            <a:gsLst>
              <a:gs pos="0">
                <a:schemeClr val="tx2">
                  <a:lumMod val="40000"/>
                  <a:lumOff val="60000"/>
                  <a:alpha val="36000"/>
                </a:schemeClr>
              </a:gs>
              <a:gs pos="100000">
                <a:schemeClr val="bg1">
                  <a:alpha val="0"/>
                </a:schemeClr>
              </a:gs>
              <a:gs pos="49000">
                <a:schemeClr val="tx2">
                  <a:lumMod val="20000"/>
                  <a:lumOff val="80000"/>
                  <a:alpha val="3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01831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grpSp>
        <p:nvGrpSpPr>
          <p:cNvPr id="3" name="Ομάδα 2"/>
          <p:cNvGrpSpPr/>
          <p:nvPr/>
        </p:nvGrpSpPr>
        <p:grpSpPr>
          <a:xfrm>
            <a:off x="1995692" y="3626104"/>
            <a:ext cx="2023739" cy="3345084"/>
            <a:chOff x="2109985" y="3256603"/>
            <a:chExt cx="2023739" cy="3345084"/>
          </a:xfrm>
        </p:grpSpPr>
        <p:grpSp>
          <p:nvGrpSpPr>
            <p:cNvPr id="22" name="Ομάδα 21"/>
            <p:cNvGrpSpPr/>
            <p:nvPr/>
          </p:nvGrpSpPr>
          <p:grpSpPr>
            <a:xfrm>
              <a:off x="2109985" y="3256603"/>
              <a:ext cx="2023739" cy="3345084"/>
              <a:chOff x="4780343" y="651175"/>
              <a:chExt cx="2023739" cy="3345084"/>
            </a:xfrm>
          </p:grpSpPr>
          <p:pic>
            <p:nvPicPr>
              <p:cNvPr id="14" name="Εικόνα 13"/>
              <p:cNvPicPr>
                <a:picLocks noChangeAspect="1"/>
              </p:cNvPicPr>
              <p:nvPr/>
            </p:nvPicPr>
            <p:blipFill rotWithShape="1">
              <a:blip r:embed="rId3" cstate="email">
                <a:extLst>
                  <a:ext uri="{28A0092B-C50C-407E-A947-70E740481C1C}">
                    <a14:useLocalDpi xmlns:a14="http://schemas.microsoft.com/office/drawing/2010/main" val="0"/>
                  </a:ext>
                </a:extLst>
              </a:blip>
              <a:srcRect b="15899"/>
              <a:stretch/>
            </p:blipFill>
            <p:spPr>
              <a:xfrm>
                <a:off x="4780343" y="651175"/>
                <a:ext cx="2023739" cy="3345084"/>
              </a:xfrm>
              <a:prstGeom prst="rect">
                <a:avLst/>
              </a:prstGeom>
            </p:spPr>
          </p:pic>
          <p:cxnSp>
            <p:nvCxnSpPr>
              <p:cNvPr id="19" name="Ευθύγραμμο βέλος σύνδεσης 18"/>
              <p:cNvCxnSpPr/>
              <p:nvPr/>
            </p:nvCxnSpPr>
            <p:spPr>
              <a:xfrm flipH="1">
                <a:off x="5465636" y="2323717"/>
                <a:ext cx="43983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Έλλειψη 38"/>
            <p:cNvSpPr/>
            <p:nvPr/>
          </p:nvSpPr>
          <p:spPr>
            <a:xfrm>
              <a:off x="3475107" y="3856950"/>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40" name="Έλλειψη 39"/>
            <p:cNvSpPr/>
            <p:nvPr/>
          </p:nvSpPr>
          <p:spPr>
            <a:xfrm>
              <a:off x="2113002" y="5313012"/>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grpSp>
      <p:sp>
        <p:nvSpPr>
          <p:cNvPr id="2" name="Τίτλος 1"/>
          <p:cNvSpPr>
            <a:spLocks noGrp="1"/>
          </p:cNvSpPr>
          <p:nvPr>
            <p:ph type="title"/>
          </p:nvPr>
        </p:nvSpPr>
        <p:spPr/>
        <p:txBody>
          <a:bodyPr/>
          <a:lstStyle/>
          <a:p>
            <a:r>
              <a:rPr lang="el-GR" dirty="0">
                <a:latin typeface="Calibri" charset="0"/>
                <a:ea typeface="Calibri" charset="0"/>
                <a:cs typeface="Calibri" charset="0"/>
              </a:rPr>
              <a:t>Τυπικό Κύκλωμα Οδήγησης με Χρήση Γέφυρας-</a:t>
            </a:r>
            <a:r>
              <a:rPr lang="en-US" dirty="0">
                <a:latin typeface="Calibri" charset="0"/>
                <a:ea typeface="Calibri" charset="0"/>
                <a:cs typeface="Calibri" charset="0"/>
              </a:rPr>
              <a:t>H (</a:t>
            </a:r>
            <a:r>
              <a:rPr lang="el-GR" dirty="0">
                <a:latin typeface="Calibri" charset="0"/>
                <a:ea typeface="Calibri" charset="0"/>
                <a:cs typeface="Calibri" charset="0"/>
              </a:rPr>
              <a:t>Βασική Ιδέα</a:t>
            </a:r>
            <a:r>
              <a:rPr lang="en-US" dirty="0">
                <a:latin typeface="Calibri" charset="0"/>
                <a:ea typeface="Calibri" charset="0"/>
                <a:cs typeface="Calibri" charset="0"/>
              </a:rPr>
              <a:t>)</a:t>
            </a:r>
            <a:endParaRPr lang="el-GR" dirty="0">
              <a:latin typeface="Calibri" charset="0"/>
              <a:ea typeface="Calibri" charset="0"/>
              <a:cs typeface="Calibri" charset="0"/>
            </a:endParaRPr>
          </a:p>
        </p:txBody>
      </p:sp>
      <p:grpSp>
        <p:nvGrpSpPr>
          <p:cNvPr id="23" name="Ομάδα 22"/>
          <p:cNvGrpSpPr/>
          <p:nvPr/>
        </p:nvGrpSpPr>
        <p:grpSpPr>
          <a:xfrm>
            <a:off x="0" y="3658766"/>
            <a:ext cx="1989343" cy="3279760"/>
            <a:chOff x="2498895" y="683837"/>
            <a:chExt cx="1989343" cy="3279760"/>
          </a:xfrm>
        </p:grpSpPr>
        <p:pic>
          <p:nvPicPr>
            <p:cNvPr id="13" name="Εικόνα 12"/>
            <p:cNvPicPr>
              <a:picLocks noChangeAspect="1"/>
            </p:cNvPicPr>
            <p:nvPr/>
          </p:nvPicPr>
          <p:blipFill rotWithShape="1">
            <a:blip r:embed="rId4" cstate="email">
              <a:extLst>
                <a:ext uri="{28A0092B-C50C-407E-A947-70E740481C1C}">
                  <a14:useLocalDpi xmlns:a14="http://schemas.microsoft.com/office/drawing/2010/main" val="0"/>
                </a:ext>
              </a:extLst>
            </a:blip>
            <a:srcRect b="15951"/>
            <a:stretch/>
          </p:blipFill>
          <p:spPr>
            <a:xfrm>
              <a:off x="2498895" y="683837"/>
              <a:ext cx="1989343" cy="3279760"/>
            </a:xfrm>
            <a:prstGeom prst="rect">
              <a:avLst/>
            </a:prstGeom>
          </p:spPr>
        </p:pic>
        <p:cxnSp>
          <p:nvCxnSpPr>
            <p:cNvPr id="17" name="Ευθύγραμμο βέλος σύνδεσης 16"/>
            <p:cNvCxnSpPr/>
            <p:nvPr/>
          </p:nvCxnSpPr>
          <p:spPr>
            <a:xfrm flipV="1">
              <a:off x="3187280" y="2323717"/>
              <a:ext cx="407499" cy="630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bwMode="auto">
          <a:xfrm>
            <a:off x="64553" y="541891"/>
            <a:ext cx="8873492" cy="427014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l-GR" sz="1600" kern="0" dirty="0">
                <a:latin typeface="Calibri" charset="0"/>
                <a:ea typeface="Calibri" charset="0"/>
                <a:cs typeface="Calibri" charset="0"/>
              </a:rPr>
              <a:t>Μας επιτρέπει να ελέγξουμε την κατεύθυνση του κινητήρα (μπροστά ή πίσω) με έναν μικροελεγκτή. </a:t>
            </a:r>
          </a:p>
          <a:p>
            <a:pPr marL="269875" indent="-269875" algn="just" eaLnBrk="0" hangingPunct="0">
              <a:lnSpc>
                <a:spcPct val="110000"/>
              </a:lnSpc>
              <a:spcBef>
                <a:spcPts val="480"/>
              </a:spcBef>
              <a:buFont typeface="Wingdings" pitchFamily="2" charset="2"/>
              <a:buChar char="§"/>
            </a:pPr>
            <a:r>
              <a:rPr lang="el-GR" sz="1600" kern="0" dirty="0">
                <a:latin typeface="Calibri" charset="0"/>
                <a:ea typeface="Calibri" charset="0"/>
                <a:cs typeface="Calibri" charset="0"/>
              </a:rPr>
              <a:t>Κλείνοντας τους διακόπτες </a:t>
            </a:r>
            <a:r>
              <a:rPr lang="en-US" sz="1600" kern="0" dirty="0">
                <a:latin typeface="Calibri" charset="0"/>
                <a:ea typeface="Calibri" charset="0"/>
                <a:cs typeface="Calibri" charset="0"/>
              </a:rPr>
              <a:t>S1</a:t>
            </a:r>
            <a:r>
              <a:rPr lang="el-GR" sz="1600" kern="0" dirty="0">
                <a:latin typeface="Calibri" charset="0"/>
                <a:ea typeface="Calibri" charset="0"/>
                <a:cs typeface="Calibri" charset="0"/>
              </a:rPr>
              <a:t> </a:t>
            </a:r>
            <a:r>
              <a:rPr lang="en-US" sz="1600" kern="0" dirty="0">
                <a:latin typeface="Calibri" charset="0"/>
                <a:ea typeface="Calibri" charset="0"/>
                <a:cs typeface="Calibri" charset="0"/>
              </a:rPr>
              <a:t>-</a:t>
            </a:r>
            <a:r>
              <a:rPr lang="el-GR" sz="1600" kern="0" dirty="0">
                <a:latin typeface="Calibri" charset="0"/>
                <a:ea typeface="Calibri" charset="0"/>
                <a:cs typeface="Calibri" charset="0"/>
              </a:rPr>
              <a:t> </a:t>
            </a:r>
            <a:r>
              <a:rPr lang="en-US" sz="1600" kern="0" dirty="0">
                <a:latin typeface="Calibri" charset="0"/>
                <a:ea typeface="Calibri" charset="0"/>
                <a:cs typeface="Calibri" charset="0"/>
              </a:rPr>
              <a:t>S4 </a:t>
            </a:r>
            <a:r>
              <a:rPr lang="el-GR" sz="1600" kern="0" dirty="0">
                <a:latin typeface="Calibri" charset="0"/>
                <a:ea typeface="Calibri" charset="0"/>
                <a:cs typeface="Calibri" charset="0"/>
              </a:rPr>
              <a:t>εμφανίζεται ροή ρεύματος μέσα από τον κινητήρα προς μία κατεύθυνση, κάνοντάς τον να περιστραφεί </a:t>
            </a:r>
            <a:r>
              <a:rPr lang="el-GR" sz="1600" b="1" kern="0" dirty="0">
                <a:latin typeface="Calibri" charset="0"/>
                <a:ea typeface="Calibri" charset="0"/>
                <a:cs typeface="Calibri" charset="0"/>
              </a:rPr>
              <a:t>με τη φορά του ρολογιού</a:t>
            </a:r>
            <a:r>
              <a:rPr lang="el-GR" sz="1600" kern="0" dirty="0">
                <a:latin typeface="Calibri" charset="0"/>
                <a:ea typeface="Calibri" charset="0"/>
                <a:cs typeface="Calibri" charset="0"/>
              </a:rPr>
              <a:t>.</a:t>
            </a:r>
            <a:endParaRPr lang="en-US" sz="1600" b="1" kern="0" dirty="0">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600" dirty="0">
                <a:solidFill>
                  <a:srgbClr val="000000"/>
                </a:solidFill>
                <a:latin typeface="Calibri" charset="0"/>
                <a:ea typeface="Calibri" charset="0"/>
                <a:cs typeface="Calibri" charset="0"/>
              </a:rPr>
              <a:t>Κλείνοντας τους διακόπτες</a:t>
            </a:r>
            <a:r>
              <a:rPr lang="en-US" sz="1600" dirty="0">
                <a:solidFill>
                  <a:srgbClr val="000000"/>
                </a:solidFill>
                <a:latin typeface="Calibri" charset="0"/>
                <a:ea typeface="Calibri" charset="0"/>
                <a:cs typeface="Calibri" charset="0"/>
              </a:rPr>
              <a:t> S2-S3 </a:t>
            </a:r>
            <a:r>
              <a:rPr lang="el-GR" sz="1600" kern="0" dirty="0">
                <a:latin typeface="Calibri" charset="0"/>
                <a:ea typeface="Calibri" charset="0"/>
                <a:cs typeface="Calibri" charset="0"/>
              </a:rPr>
              <a:t>εμφανίζεται ροή ρεύματος μέσα από τον κινητήρα προς την αντίθετη κατεύθυνση, κάνοντάς τον να περιστραφεί </a:t>
            </a:r>
            <a:r>
              <a:rPr lang="el-GR" sz="1600" b="1" kern="0" dirty="0">
                <a:latin typeface="Calibri" charset="0"/>
                <a:ea typeface="Calibri" charset="0"/>
                <a:cs typeface="Calibri" charset="0"/>
              </a:rPr>
              <a:t>αντίστροφα από τη φορά του ρολογιού</a:t>
            </a:r>
            <a:r>
              <a:rPr lang="el-GR" sz="1600" kern="0" dirty="0">
                <a:latin typeface="Calibri" charset="0"/>
                <a:ea typeface="Calibri" charset="0"/>
                <a:cs typeface="Calibri" charset="0"/>
              </a:rPr>
              <a:t>.</a:t>
            </a:r>
            <a:r>
              <a:rPr lang="en-US" sz="1600" dirty="0">
                <a:solidFill>
                  <a:srgbClr val="000000"/>
                </a:solidFill>
                <a:latin typeface="Calibri" charset="0"/>
                <a:ea typeface="Calibri" charset="0"/>
                <a:cs typeface="Calibri" charset="0"/>
              </a:rPr>
              <a:t> </a:t>
            </a:r>
            <a:endParaRPr lang="el-GR" sz="1600" dirty="0">
              <a:solidFill>
                <a:srgbClr val="000000"/>
              </a:solidFill>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600" kern="0" dirty="0">
                <a:solidFill>
                  <a:srgbClr val="000000"/>
                </a:solidFill>
                <a:latin typeface="Calibri" charset="0"/>
                <a:ea typeface="Calibri" charset="0"/>
                <a:cs typeface="Calibri" charset="0"/>
              </a:rPr>
              <a:t>Οι διακόπτες είναι στην πραγματικότητα τρανζίστορ, έτσι μπορούμε να χρησιμοποιήσουμε ολοκληρωμένα κυκλώματα (π.χ. </a:t>
            </a:r>
            <a:r>
              <a:rPr lang="en-US" sz="1600" kern="0" dirty="0">
                <a:solidFill>
                  <a:srgbClr val="000000"/>
                </a:solidFill>
                <a:latin typeface="Calibri" charset="0"/>
                <a:ea typeface="Calibri" charset="0"/>
                <a:cs typeface="Calibri" charset="0"/>
              </a:rPr>
              <a:t>L293D,</a:t>
            </a:r>
            <a:r>
              <a:rPr lang="el-GR" sz="1600" kern="0" dirty="0">
                <a:solidFill>
                  <a:srgbClr val="000000"/>
                </a:solidFill>
                <a:latin typeface="Calibri" charset="0"/>
                <a:ea typeface="Calibri" charset="0"/>
                <a:cs typeface="Calibri" charset="0"/>
              </a:rPr>
              <a:t> </a:t>
            </a:r>
            <a:r>
              <a:rPr lang="en-US" sz="1600" kern="0" dirty="0">
                <a:solidFill>
                  <a:srgbClr val="000000"/>
                </a:solidFill>
                <a:latin typeface="Calibri" charset="0"/>
                <a:ea typeface="Calibri" charset="0"/>
                <a:cs typeface="Calibri" charset="0"/>
              </a:rPr>
              <a:t>L298). </a:t>
            </a:r>
            <a:endParaRPr lang="el-GR" sz="1600" kern="0" dirty="0">
              <a:solidFill>
                <a:srgbClr val="000000"/>
              </a:solidFill>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600" kern="0" dirty="0">
                <a:solidFill>
                  <a:srgbClr val="000000"/>
                </a:solidFill>
                <a:latin typeface="Calibri" charset="0"/>
                <a:ea typeface="Calibri" charset="0"/>
                <a:cs typeface="Calibri" charset="0"/>
              </a:rPr>
              <a:t>Η γέφυρα-Η ενεργεί σαν ενισχυτής έντασης, συνεπώς μπορεί να χρησιμοποιηθεί και για την οδήγηση πηνίων.</a:t>
            </a:r>
            <a:endParaRPr lang="en-US" sz="1600" kern="0" dirty="0">
              <a:solidFill>
                <a:srgbClr val="000000"/>
              </a:solidFill>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600" dirty="0">
                <a:solidFill>
                  <a:srgbClr val="000000"/>
                </a:solidFill>
                <a:latin typeface="Calibri" charset="0"/>
                <a:ea typeface="Calibri" charset="0"/>
                <a:cs typeface="Calibri" charset="0"/>
              </a:rPr>
              <a:t>Η ταχύτητα των κινητήρων μπορεί να ελεγχθεί με </a:t>
            </a:r>
            <a:r>
              <a:rPr lang="en-US" sz="1600" dirty="0">
                <a:solidFill>
                  <a:srgbClr val="000000"/>
                </a:solidFill>
                <a:latin typeface="Calibri" charset="0"/>
                <a:ea typeface="Calibri" charset="0"/>
                <a:cs typeface="Calibri" charset="0"/>
              </a:rPr>
              <a:t>PWM. </a:t>
            </a:r>
            <a:r>
              <a:rPr lang="en-US" sz="1600" kern="0" dirty="0">
                <a:solidFill>
                  <a:srgbClr val="000000"/>
                </a:solidFill>
                <a:latin typeface="Calibri" charset="0"/>
                <a:ea typeface="Calibri" charset="0"/>
                <a:cs typeface="Calibri" charset="0"/>
              </a:rPr>
              <a:t> </a:t>
            </a:r>
          </a:p>
          <a:p>
            <a:pPr marL="269875" indent="-269875" algn="just" eaLnBrk="0" hangingPunct="0">
              <a:lnSpc>
                <a:spcPct val="110000"/>
              </a:lnSpc>
              <a:spcBef>
                <a:spcPts val="480"/>
              </a:spcBef>
              <a:buFont typeface="Wingdings" pitchFamily="2" charset="2"/>
              <a:buChar char="§"/>
            </a:pPr>
            <a:endParaRPr lang="en-US" sz="1600" kern="0" dirty="0">
              <a:solidFill>
                <a:srgbClr val="000000"/>
              </a:solidFill>
              <a:latin typeface="Calibri" charset="0"/>
              <a:ea typeface="Calibri" charset="0"/>
              <a:cs typeface="Calibri" charset="0"/>
            </a:endParaRPr>
          </a:p>
          <a:p>
            <a:pPr algn="just">
              <a:buSzPts val="1600"/>
            </a:pPr>
            <a:endParaRPr lang="en-US" sz="1600" kern="0" dirty="0">
              <a:latin typeface="Calibri" charset="0"/>
              <a:ea typeface="Calibri" charset="0"/>
              <a:cs typeface="Calibri" charset="0"/>
            </a:endParaRPr>
          </a:p>
          <a:p>
            <a:pPr algn="just">
              <a:buSzPts val="1600"/>
              <a:buFont typeface="Wingdings" charset="2"/>
              <a:buChar char="§"/>
            </a:pPr>
            <a:endParaRPr lang="en-US" sz="1600" kern="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nvGrpSpPr>
          <p:cNvPr id="25" name="Group 22"/>
          <p:cNvGrpSpPr/>
          <p:nvPr/>
        </p:nvGrpSpPr>
        <p:grpSpPr>
          <a:xfrm>
            <a:off x="6120128" y="4268355"/>
            <a:ext cx="2959319" cy="1846954"/>
            <a:chOff x="4806894" y="2192800"/>
            <a:chExt cx="3567109" cy="1989129"/>
          </a:xfrm>
        </p:grpSpPr>
        <p:grpSp>
          <p:nvGrpSpPr>
            <p:cNvPr id="26" name="Group 21"/>
            <p:cNvGrpSpPr/>
            <p:nvPr/>
          </p:nvGrpSpPr>
          <p:grpSpPr>
            <a:xfrm>
              <a:off x="4806894" y="2192800"/>
              <a:ext cx="3567109" cy="1989129"/>
              <a:chOff x="4806894" y="2192800"/>
              <a:chExt cx="3567109" cy="1989129"/>
            </a:xfrm>
          </p:grpSpPr>
          <p:sp>
            <p:nvSpPr>
              <p:cNvPr id="28" name="Rounded Rectangle 20"/>
              <p:cNvSpPr/>
              <p:nvPr/>
            </p:nvSpPr>
            <p:spPr>
              <a:xfrm>
                <a:off x="4806894" y="2192800"/>
                <a:ext cx="3517680" cy="1989129"/>
              </a:xfrm>
              <a:prstGeom prst="roundRect">
                <a:avLst/>
              </a:prstGeom>
              <a:solidFill>
                <a:srgbClr val="FFFFFF"/>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alibri" charset="0"/>
                  <a:ea typeface="Calibri" charset="0"/>
                  <a:cs typeface="Calibri" charset="0"/>
                </a:endParaRPr>
              </a:p>
            </p:txBody>
          </p:sp>
          <p:sp>
            <p:nvSpPr>
              <p:cNvPr id="29" name="Rectangle 46"/>
              <p:cNvSpPr>
                <a:spLocks/>
              </p:cNvSpPr>
              <p:nvPr/>
            </p:nvSpPr>
            <p:spPr bwMode="auto">
              <a:xfrm>
                <a:off x="7245552" y="2841247"/>
                <a:ext cx="1118915" cy="46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br>
                  <a:rPr lang="en-US" sz="1400" dirty="0">
                    <a:solidFill>
                      <a:schemeClr val="tx1"/>
                    </a:solidFill>
                    <a:latin typeface="Calibri" charset="0"/>
                    <a:ea typeface="Calibri" charset="0"/>
                    <a:cs typeface="Calibri" charset="0"/>
                    <a:sym typeface="Tahoma" charset="0"/>
                  </a:rPr>
                </a:br>
                <a:r>
                  <a:rPr lang="el-GR" sz="1400" dirty="0">
                    <a:latin typeface="Calibri" charset="0"/>
                    <a:ea typeface="Calibri" charset="0"/>
                    <a:cs typeface="Calibri" charset="0"/>
                    <a:sym typeface="Tahoma" charset="0"/>
                  </a:rPr>
                  <a:t>μέγιστο</a:t>
                </a:r>
                <a:r>
                  <a:rPr lang="en-US" sz="1400" dirty="0">
                    <a:solidFill>
                      <a:schemeClr val="tx1"/>
                    </a:solidFill>
                    <a:latin typeface="Calibri" charset="0"/>
                    <a:ea typeface="Calibri" charset="0"/>
                    <a:cs typeface="Calibri" charset="0"/>
                    <a:sym typeface="Tahoma" charset="0"/>
                  </a:rPr>
                  <a:t> </a:t>
                </a:r>
                <a:r>
                  <a:rPr lang="el-GR" sz="1400" dirty="0">
                    <a:solidFill>
                      <a:schemeClr val="tx1"/>
                    </a:solidFill>
                    <a:latin typeface="Calibri" charset="0"/>
                    <a:ea typeface="Calibri" charset="0"/>
                    <a:cs typeface="Calibri" charset="0"/>
                    <a:sym typeface="Tahoma" charset="0"/>
                  </a:rPr>
                  <a:t>2</a:t>
                </a:r>
                <a:r>
                  <a:rPr lang="en-US" sz="1400" dirty="0">
                    <a:solidFill>
                      <a:schemeClr val="tx1"/>
                    </a:solidFill>
                    <a:latin typeface="Calibri" charset="0"/>
                    <a:ea typeface="Calibri" charset="0"/>
                    <a:cs typeface="Calibri" charset="0"/>
                    <a:sym typeface="Tahoma" charset="0"/>
                  </a:rPr>
                  <a:t>A</a:t>
                </a:r>
                <a:r>
                  <a:rPr lang="el-GR" sz="1400" dirty="0">
                    <a:solidFill>
                      <a:schemeClr val="tx1"/>
                    </a:solidFill>
                    <a:latin typeface="Calibri" charset="0"/>
                    <a:ea typeface="Calibri" charset="0"/>
                    <a:cs typeface="Calibri" charset="0"/>
                    <a:sym typeface="Tahoma" charset="0"/>
                  </a:rPr>
                  <a:t> </a:t>
                </a:r>
                <a:endParaRPr lang="en-US" sz="1400" dirty="0">
                  <a:solidFill>
                    <a:schemeClr val="tx1"/>
                  </a:solidFill>
                  <a:latin typeface="Calibri" charset="0"/>
                  <a:ea typeface="Calibri" charset="0"/>
                  <a:cs typeface="Calibri" charset="0"/>
                  <a:sym typeface="Tahoma" charset="0"/>
                </a:endParaRPr>
              </a:p>
            </p:txBody>
          </p:sp>
          <p:sp>
            <p:nvSpPr>
              <p:cNvPr id="30" name="Rectangle 47"/>
              <p:cNvSpPr>
                <a:spLocks/>
              </p:cNvSpPr>
              <p:nvPr/>
            </p:nvSpPr>
            <p:spPr bwMode="auto">
              <a:xfrm>
                <a:off x="4862832" y="2376122"/>
                <a:ext cx="3511171" cy="23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b="1" dirty="0">
                    <a:latin typeface="Calibri" charset="0"/>
                    <a:ea typeface="Calibri" charset="0"/>
                    <a:cs typeface="Calibri" charset="0"/>
                    <a:sym typeface="Tahoma" charset="0"/>
                  </a:rPr>
                  <a:t>L298 (</a:t>
                </a:r>
                <a:r>
                  <a:rPr lang="el-GR" sz="1400" b="1" dirty="0">
                    <a:latin typeface="Calibri" charset="0"/>
                    <a:ea typeface="Calibri" charset="0"/>
                    <a:cs typeface="Calibri" charset="0"/>
                    <a:sym typeface="Tahoma" charset="0"/>
                  </a:rPr>
                  <a:t>«Διπλός» Οδηγός Κινητήρα</a:t>
                </a:r>
                <a:r>
                  <a:rPr lang="en-US" sz="1400" b="1" dirty="0">
                    <a:latin typeface="Calibri" charset="0"/>
                    <a:ea typeface="Calibri" charset="0"/>
                    <a:cs typeface="Calibri" charset="0"/>
                    <a:sym typeface="Tahoma" charset="0"/>
                  </a:rPr>
                  <a:t> 2A)</a:t>
                </a:r>
                <a:endParaRPr lang="en-US" sz="1400" b="1" dirty="0">
                  <a:solidFill>
                    <a:schemeClr val="tx1"/>
                  </a:solidFill>
                  <a:latin typeface="Calibri" charset="0"/>
                  <a:ea typeface="Calibri" charset="0"/>
                  <a:cs typeface="Calibri" charset="0"/>
                  <a:sym typeface="Tahoma" charset="0"/>
                </a:endParaRPr>
              </a:p>
            </p:txBody>
          </p:sp>
          <p:sp>
            <p:nvSpPr>
              <p:cNvPr id="31" name="Rectangle 48"/>
              <p:cNvSpPr>
                <a:spLocks/>
              </p:cNvSpPr>
              <p:nvPr/>
            </p:nvSpPr>
            <p:spPr bwMode="auto">
              <a:xfrm>
                <a:off x="6801900" y="2791473"/>
                <a:ext cx="1522674" cy="23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l-GR" sz="1400" dirty="0">
                    <a:latin typeface="Calibri" charset="0"/>
                    <a:ea typeface="Calibri" charset="0"/>
                    <a:cs typeface="Calibri" charset="0"/>
                    <a:sym typeface="Tahoma" charset="0"/>
                  </a:rPr>
                  <a:t>μέγιστο</a:t>
                </a:r>
                <a:r>
                  <a:rPr lang="en-US" sz="1400" dirty="0">
                    <a:solidFill>
                      <a:schemeClr val="tx1"/>
                    </a:solidFill>
                    <a:latin typeface="Calibri" charset="0"/>
                    <a:ea typeface="Calibri" charset="0"/>
                    <a:cs typeface="Calibri" charset="0"/>
                    <a:sym typeface="Tahoma" charset="0"/>
                  </a:rPr>
                  <a:t> </a:t>
                </a:r>
                <a:r>
                  <a:rPr lang="en-US" sz="1400" dirty="0">
                    <a:latin typeface="Calibri" charset="0"/>
                    <a:ea typeface="Calibri" charset="0"/>
                    <a:cs typeface="Calibri" charset="0"/>
                    <a:sym typeface="Tahoma" charset="0"/>
                  </a:rPr>
                  <a:t>46</a:t>
                </a:r>
                <a:r>
                  <a:rPr lang="en-US" sz="1400" dirty="0">
                    <a:solidFill>
                      <a:schemeClr val="tx1"/>
                    </a:solidFill>
                    <a:latin typeface="Calibri" charset="0"/>
                    <a:ea typeface="Calibri" charset="0"/>
                    <a:cs typeface="Calibri" charset="0"/>
                    <a:sym typeface="Tahoma" charset="0"/>
                  </a:rPr>
                  <a:t> volts</a:t>
                </a:r>
              </a:p>
            </p:txBody>
          </p:sp>
        </p:grpSp>
        <p:sp>
          <p:nvSpPr>
            <p:cNvPr id="27" name="TextBox 26"/>
            <p:cNvSpPr txBox="1"/>
            <p:nvPr/>
          </p:nvSpPr>
          <p:spPr bwMode="auto">
            <a:xfrm>
              <a:off x="4895686" y="3576566"/>
              <a:ext cx="2889070" cy="59512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l-GR" sz="1200" b="0" i="0" u="none" strike="noStrike" kern="0" cap="none" spc="0" normalizeH="0" baseline="0" noProof="0" dirty="0">
                  <a:ln>
                    <a:noFill/>
                  </a:ln>
                  <a:solidFill>
                    <a:schemeClr val="accent1">
                      <a:lumMod val="75000"/>
                    </a:schemeClr>
                  </a:solidFill>
                  <a:effectLst/>
                  <a:uLnTx/>
                  <a:uFillTx/>
                  <a:latin typeface="Calibri" charset="0"/>
                  <a:ea typeface="Calibri" charset="0"/>
                  <a:cs typeface="Calibri" charset="0"/>
                </a:rPr>
                <a:t>Αισθητήρας θερμοκρασίας</a:t>
              </a:r>
              <a:endParaRPr kumimoji="0" lang="en-US" sz="1200" b="0" i="0" u="none" strike="noStrike" kern="0" cap="none" spc="0" normalizeH="0" noProof="0" dirty="0">
                <a:ln>
                  <a:noFill/>
                </a:ln>
                <a:solidFill>
                  <a:schemeClr val="accent1">
                    <a:lumMod val="75000"/>
                  </a:schemeClr>
                </a:solidFill>
                <a:effectLst/>
                <a:uLnTx/>
                <a:uFillTx/>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l-GR" sz="1200" kern="0" dirty="0">
                  <a:solidFill>
                    <a:schemeClr val="accent1">
                      <a:lumMod val="75000"/>
                    </a:schemeClr>
                  </a:solidFill>
                  <a:latin typeface="Calibri" charset="0"/>
                  <a:ea typeface="Calibri" charset="0"/>
                  <a:cs typeface="Calibri" charset="0"/>
                </a:rPr>
                <a:t>Αισθητήρας έντασης ρεύματος</a:t>
              </a:r>
              <a:endParaRPr kumimoji="0" lang="en-US" sz="1200" b="0" i="0" u="none" strike="noStrike" kern="0" cap="none" spc="0" normalizeH="0" baseline="0" noProof="0" dirty="0">
                <a:ln>
                  <a:noFill/>
                </a:ln>
                <a:solidFill>
                  <a:schemeClr val="accent1">
                    <a:lumMod val="75000"/>
                  </a:schemeClr>
                </a:solidFill>
                <a:effectLst/>
                <a:uLnTx/>
                <a:uFillTx/>
                <a:latin typeface="Calibri" charset="0"/>
                <a:ea typeface="Calibri" charset="0"/>
                <a:cs typeface="Calibri" charset="0"/>
              </a:endParaRPr>
            </a:p>
          </p:txBody>
        </p:sp>
      </p:grpSp>
      <p:pic>
        <p:nvPicPr>
          <p:cNvPr id="32" name="Picture 2"/>
          <p:cNvPicPr>
            <a:picLocks noChangeAspect="1"/>
          </p:cNvPicPr>
          <p:nvPr/>
        </p:nvPicPr>
        <p:blipFill>
          <a:blip r:embed="rId5"/>
          <a:stretch>
            <a:fillRect/>
          </a:stretch>
        </p:blipFill>
        <p:spPr>
          <a:xfrm>
            <a:off x="6408147" y="4699808"/>
            <a:ext cx="984048" cy="984048"/>
          </a:xfrm>
          <a:prstGeom prst="rect">
            <a:avLst/>
          </a:prstGeom>
        </p:spPr>
      </p:pic>
      <p:grpSp>
        <p:nvGrpSpPr>
          <p:cNvPr id="33" name="Group 29"/>
          <p:cNvGrpSpPr/>
          <p:nvPr/>
        </p:nvGrpSpPr>
        <p:grpSpPr>
          <a:xfrm>
            <a:off x="6993857" y="3134914"/>
            <a:ext cx="2038832" cy="1119521"/>
            <a:chOff x="1090143" y="4079400"/>
            <a:chExt cx="2681084" cy="1472181"/>
          </a:xfrm>
        </p:grpSpPr>
        <p:sp>
          <p:nvSpPr>
            <p:cNvPr id="34" name="Rounded Rectangle 25"/>
            <p:cNvSpPr/>
            <p:nvPr/>
          </p:nvSpPr>
          <p:spPr>
            <a:xfrm>
              <a:off x="1090143" y="4079400"/>
              <a:ext cx="2681084" cy="1472181"/>
            </a:xfrm>
            <a:prstGeom prst="roundRect">
              <a:avLst/>
            </a:prstGeom>
            <a:solidFill>
              <a:srgbClr val="FFFFFF"/>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35" name="Picture 27"/>
            <p:cNvPicPr>
              <a:picLocks noChangeAspect="1"/>
            </p:cNvPicPr>
            <p:nvPr/>
          </p:nvPicPr>
          <p:blipFill rotWithShape="1">
            <a:blip r:embed="rId6"/>
            <a:srcRect l="3719" t="5621" r="3988" b="10208"/>
            <a:stretch/>
          </p:blipFill>
          <p:spPr>
            <a:xfrm>
              <a:off x="1461017" y="4517682"/>
              <a:ext cx="1910561" cy="876565"/>
            </a:xfrm>
            <a:prstGeom prst="rect">
              <a:avLst/>
            </a:prstGeom>
          </p:spPr>
        </p:pic>
        <p:sp>
          <p:nvSpPr>
            <p:cNvPr id="36" name="TextBox 35"/>
            <p:cNvSpPr txBox="1"/>
            <p:nvPr/>
          </p:nvSpPr>
          <p:spPr bwMode="auto">
            <a:xfrm>
              <a:off x="1316781" y="4143344"/>
              <a:ext cx="2199029" cy="41746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L293D, </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rPr>
                <a:t>μέγιστο</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 0.6A</a:t>
              </a:r>
            </a:p>
          </p:txBody>
        </p:sp>
      </p:grpSp>
      <p:sp>
        <p:nvSpPr>
          <p:cNvPr id="37" name="Έλλειψη 36"/>
          <p:cNvSpPr/>
          <p:nvPr/>
        </p:nvSpPr>
        <p:spPr>
          <a:xfrm>
            <a:off x="13651" y="4330419"/>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38" name="Έλλειψη 37"/>
          <p:cNvSpPr/>
          <p:nvPr/>
        </p:nvSpPr>
        <p:spPr>
          <a:xfrm>
            <a:off x="1375385" y="5697228"/>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pic>
        <p:nvPicPr>
          <p:cNvPr id="41" name="Εικόνα 40"/>
          <p:cNvPicPr>
            <a:picLocks noChangeAspect="1"/>
          </p:cNvPicPr>
          <p:nvPr/>
        </p:nvPicPr>
        <p:blipFill rotWithShape="1">
          <a:blip r:embed="rId7" cstate="email">
            <a:extLst>
              <a:ext uri="{28A0092B-C50C-407E-A947-70E740481C1C}">
                <a14:useLocalDpi xmlns:a14="http://schemas.microsoft.com/office/drawing/2010/main" val="0"/>
              </a:ext>
            </a:extLst>
          </a:blip>
          <a:srcRect b="14831"/>
          <a:stretch/>
        </p:blipFill>
        <p:spPr>
          <a:xfrm>
            <a:off x="3806116" y="3797229"/>
            <a:ext cx="2133426" cy="3141297"/>
          </a:xfrm>
          <a:prstGeom prst="rect">
            <a:avLst/>
          </a:prstGeom>
        </p:spPr>
      </p:pic>
      <p:sp>
        <p:nvSpPr>
          <p:cNvPr id="42" name="Rectangle 48"/>
          <p:cNvSpPr>
            <a:spLocks/>
          </p:cNvSpPr>
          <p:nvPr/>
        </p:nvSpPr>
        <p:spPr bwMode="auto">
          <a:xfrm>
            <a:off x="7736073" y="4004798"/>
            <a:ext cx="126323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l-GR" sz="1400" dirty="0">
                <a:latin typeface="Calibri" charset="0"/>
                <a:ea typeface="Calibri" charset="0"/>
                <a:cs typeface="Calibri" charset="0"/>
                <a:sym typeface="Tahoma" charset="0"/>
              </a:rPr>
              <a:t>μέγιστο</a:t>
            </a:r>
            <a:r>
              <a:rPr lang="en-US" sz="1400" dirty="0">
                <a:solidFill>
                  <a:schemeClr val="tx1"/>
                </a:solidFill>
                <a:latin typeface="Calibri" charset="0"/>
                <a:ea typeface="Calibri" charset="0"/>
                <a:cs typeface="Calibri" charset="0"/>
                <a:sym typeface="Tahoma" charset="0"/>
              </a:rPr>
              <a:t> </a:t>
            </a:r>
            <a:r>
              <a:rPr lang="en-US" sz="1400" dirty="0">
                <a:latin typeface="Calibri" charset="0"/>
                <a:ea typeface="Calibri" charset="0"/>
                <a:cs typeface="Calibri" charset="0"/>
                <a:sym typeface="Tahoma" charset="0"/>
              </a:rPr>
              <a:t>36</a:t>
            </a:r>
            <a:r>
              <a:rPr lang="en-US" sz="1400" dirty="0">
                <a:solidFill>
                  <a:schemeClr val="tx1"/>
                </a:solidFill>
                <a:latin typeface="Calibri" charset="0"/>
                <a:ea typeface="Calibri" charset="0"/>
                <a:cs typeface="Calibri" charset="0"/>
                <a:sym typeface="Tahoma" charset="0"/>
              </a:rPr>
              <a:t> volts</a:t>
            </a:r>
          </a:p>
        </p:txBody>
      </p:sp>
      <p:sp>
        <p:nvSpPr>
          <p:cNvPr id="43" name="TextBox 42"/>
          <p:cNvSpPr txBox="1"/>
          <p:nvPr/>
        </p:nvSpPr>
        <p:spPr bwMode="auto">
          <a:xfrm>
            <a:off x="6096689" y="6134444"/>
            <a:ext cx="2936000" cy="62042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Κυκλοφορούν αρκετά εμπορικά προϊόντα</a:t>
            </a:r>
            <a:r>
              <a:rPr lang="el-GR" sz="1600" kern="0" dirty="0">
                <a:latin typeface="Calibri" charset="0"/>
                <a:ea typeface="Calibri" charset="0"/>
                <a:cs typeface="Calibri" charset="0"/>
              </a:rPr>
              <a:t>.</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69619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l-GR" dirty="0">
                <a:latin typeface="Calibri" charset="0"/>
                <a:ea typeface="Calibri" charset="0"/>
                <a:cs typeface="Calibri" charset="0"/>
              </a:rPr>
              <a:t>Οδήγηση </a:t>
            </a:r>
            <a:r>
              <a:rPr lang="en-US" dirty="0">
                <a:latin typeface="Calibri" charset="0"/>
                <a:ea typeface="Calibri" charset="0"/>
                <a:cs typeface="Calibri" charset="0"/>
              </a:rPr>
              <a:t>DC </a:t>
            </a:r>
            <a:r>
              <a:rPr lang="el-GR" dirty="0">
                <a:latin typeface="Calibri" charset="0"/>
                <a:ea typeface="Calibri" charset="0"/>
                <a:cs typeface="Calibri" charset="0"/>
              </a:rPr>
              <a:t>Κινητήρα με το Ολοκληρωμένο</a:t>
            </a:r>
            <a:r>
              <a:rPr lang="en-US" dirty="0">
                <a:latin typeface="Calibri" charset="0"/>
                <a:ea typeface="Calibri" charset="0"/>
                <a:cs typeface="Calibri" charset="0"/>
              </a:rPr>
              <a:t> L293D (2x </a:t>
            </a:r>
            <a:r>
              <a:rPr lang="el-GR" dirty="0">
                <a:latin typeface="Calibri" charset="0"/>
                <a:ea typeface="Calibri" charset="0"/>
                <a:cs typeface="Calibri" charset="0"/>
              </a:rPr>
              <a:t>Γέφυρα-Η</a:t>
            </a:r>
            <a:r>
              <a:rPr lang="en-US" dirty="0">
                <a:latin typeface="Calibri" charset="0"/>
                <a:ea typeface="Calibri" charset="0"/>
                <a:cs typeface="Calibri" charset="0"/>
              </a:rPr>
              <a:t>)</a:t>
            </a:r>
            <a:endParaRPr lang="el-GR" dirty="0">
              <a:latin typeface="Calibri" charset="0"/>
              <a:ea typeface="Calibri" charset="0"/>
              <a:cs typeface="Calibri" charset="0"/>
            </a:endParaRPr>
          </a:p>
        </p:txBody>
      </p:sp>
      <p:pic>
        <p:nvPicPr>
          <p:cNvPr id="4" name="Εικόνα 3"/>
          <p:cNvPicPr>
            <a:picLocks noChangeAspect="1"/>
          </p:cNvPicPr>
          <p:nvPr/>
        </p:nvPicPr>
        <p:blipFill rotWithShape="1">
          <a:blip r:embed="rId3"/>
          <a:srcRect t="25353" r="38786"/>
          <a:stretch/>
        </p:blipFill>
        <p:spPr>
          <a:xfrm>
            <a:off x="0" y="1367973"/>
            <a:ext cx="3673045" cy="2812696"/>
          </a:xfrm>
          <a:prstGeom prst="rect">
            <a:avLst/>
          </a:prstGeom>
        </p:spPr>
      </p:pic>
      <p:sp>
        <p:nvSpPr>
          <p:cNvPr id="6" name="TextBox 5"/>
          <p:cNvSpPr txBox="1"/>
          <p:nvPr/>
        </p:nvSpPr>
        <p:spPr bwMode="auto">
          <a:xfrm>
            <a:off x="157684" y="588305"/>
            <a:ext cx="8828631" cy="6864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800" kern="0" dirty="0">
                <a:latin typeface="Calibri" charset="0"/>
                <a:ea typeface="Calibri" charset="0"/>
                <a:cs typeface="Calibri" charset="0"/>
              </a:rPr>
              <a:t>Το ολοκληρωμένο </a:t>
            </a:r>
            <a:r>
              <a:rPr lang="en-US" sz="1800" kern="0" dirty="0">
                <a:latin typeface="Calibri" charset="0"/>
                <a:ea typeface="Calibri" charset="0"/>
                <a:cs typeface="Calibri" charset="0"/>
              </a:rPr>
              <a:t>L293D </a:t>
            </a:r>
            <a:r>
              <a:rPr lang="el-GR" sz="1800" kern="0" dirty="0">
                <a:latin typeface="Calibri" charset="0"/>
                <a:ea typeface="Calibri" charset="0"/>
                <a:cs typeface="Calibri" charset="0"/>
              </a:rPr>
              <a:t>αποτελείται από δύο γέφυρες-Η και όλα τα απαραίτητα περιφερειακά ώστε να μπορέσει να οδηγήσει δύο </a:t>
            </a:r>
            <a:r>
              <a:rPr lang="en-US" sz="1800" kern="0" dirty="0">
                <a:latin typeface="Calibri" charset="0"/>
                <a:ea typeface="Calibri" charset="0"/>
                <a:cs typeface="Calibri" charset="0"/>
              </a:rPr>
              <a:t>DC </a:t>
            </a:r>
            <a:r>
              <a:rPr lang="el-GR" sz="1800" kern="0" dirty="0">
                <a:latin typeface="Calibri" charset="0"/>
                <a:ea typeface="Calibri" charset="0"/>
                <a:cs typeface="Calibri" charset="0"/>
              </a:rPr>
              <a:t>κινητήρας, ή έναν βηματικό κινητήρα.</a:t>
            </a:r>
            <a:endPar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7" name="TextBox 6"/>
          <p:cNvSpPr txBox="1"/>
          <p:nvPr/>
        </p:nvSpPr>
        <p:spPr bwMode="auto">
          <a:xfrm>
            <a:off x="157684" y="3893610"/>
            <a:ext cx="2667718" cy="91967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400" kern="0" dirty="0" err="1">
                <a:latin typeface="Calibri" charset="0"/>
                <a:ea typeface="Calibri" charset="0"/>
                <a:cs typeface="Calibri" charset="0"/>
              </a:rPr>
              <a:t>Vcc</a:t>
            </a:r>
            <a:r>
              <a:rPr lang="en-US" sz="1400" kern="0" dirty="0">
                <a:latin typeface="Calibri" charset="0"/>
                <a:ea typeface="Calibri" charset="0"/>
                <a:cs typeface="Calibri" charset="0"/>
              </a:rPr>
              <a:t> = 5 volt (IC pin 16)</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l-GR" sz="1400" kern="0" dirty="0">
                <a:latin typeface="Calibri" charset="0"/>
                <a:ea typeface="Calibri" charset="0"/>
                <a:cs typeface="Calibri" charset="0"/>
              </a:rPr>
              <a:t>Τάση Κινητήρα </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 4.5</a:t>
            </a:r>
            <a:r>
              <a:rPr kumimoji="0" lang="en-US" sz="1400" b="0" i="0" u="none" strike="noStrike" kern="0" cap="none" spc="0" normalizeH="0" noProof="0" dirty="0">
                <a:ln>
                  <a:noFill/>
                </a:ln>
                <a:solidFill>
                  <a:schemeClr val="tx1"/>
                </a:solidFill>
                <a:effectLst/>
                <a:uLnTx/>
                <a:uFillTx/>
                <a:latin typeface="Calibri" charset="0"/>
                <a:ea typeface="Calibri" charset="0"/>
                <a:cs typeface="Calibri" charset="0"/>
              </a:rPr>
              <a:t> </a:t>
            </a:r>
            <a:r>
              <a:rPr lang="en-US" sz="1400" kern="0" dirty="0">
                <a:latin typeface="Calibri" charset="0"/>
                <a:ea typeface="Calibri" charset="0"/>
                <a:cs typeface="Calibri" charset="0"/>
              </a:rPr>
              <a:t>~</a:t>
            </a:r>
            <a:r>
              <a:rPr kumimoji="0" lang="en-US" sz="1400" b="0" i="0" u="none" strike="noStrike" kern="0" cap="none" spc="0" normalizeH="0" noProof="0" dirty="0">
                <a:ln>
                  <a:noFill/>
                </a:ln>
                <a:solidFill>
                  <a:schemeClr val="tx1"/>
                </a:solidFill>
                <a:effectLst/>
                <a:uLnTx/>
                <a:uFillTx/>
                <a:latin typeface="Calibri" charset="0"/>
                <a:ea typeface="Calibri" charset="0"/>
                <a:cs typeface="Calibri" charset="0"/>
              </a:rPr>
              <a:t> 36 volt </a:t>
            </a:r>
            <a:endParaRPr kumimoji="0" lang="el-GR" sz="1400" b="0" i="0" u="none" strike="noStrike" kern="0" cap="none" spc="0" normalizeH="0" noProof="0" dirty="0">
              <a:ln>
                <a:noFill/>
              </a:ln>
              <a:solidFill>
                <a:schemeClr val="tx1"/>
              </a:solidFill>
              <a:effectLst/>
              <a:uLnTx/>
              <a:uFillTx/>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400" kern="0" noProof="0" dirty="0">
                <a:latin typeface="Calibri" charset="0"/>
                <a:ea typeface="Calibri" charset="0"/>
                <a:cs typeface="Calibri" charset="0"/>
              </a:rPr>
              <a:t>GND = (IC pins 4, 5, 12, 13)</a:t>
            </a:r>
            <a:endPar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aphicFrame>
        <p:nvGraphicFramePr>
          <p:cNvPr id="8" name="Πίνακας 7"/>
          <p:cNvGraphicFramePr>
            <a:graphicFrameLocks noGrp="1"/>
          </p:cNvGraphicFramePr>
          <p:nvPr>
            <p:extLst>
              <p:ext uri="{D42A27DB-BD31-4B8C-83A1-F6EECF244321}">
                <p14:modId xmlns:p14="http://schemas.microsoft.com/office/powerpoint/2010/main" val="2922328187"/>
              </p:ext>
            </p:extLst>
          </p:nvPr>
        </p:nvGraphicFramePr>
        <p:xfrm>
          <a:off x="4032739" y="1364346"/>
          <a:ext cx="4953576" cy="4899464"/>
        </p:xfrm>
        <a:graphic>
          <a:graphicData uri="http://schemas.openxmlformats.org/drawingml/2006/table">
            <a:tbl>
              <a:tblPr firstRow="1" bandRow="1">
                <a:tableStyleId>{00A15C55-8517-42AA-B614-E9B94910E393}</a:tableStyleId>
              </a:tblPr>
              <a:tblGrid>
                <a:gridCol w="1238394">
                  <a:extLst>
                    <a:ext uri="{9D8B030D-6E8A-4147-A177-3AD203B41FA5}">
                      <a16:colId xmlns:a16="http://schemas.microsoft.com/office/drawing/2014/main" val="20000"/>
                    </a:ext>
                  </a:extLst>
                </a:gridCol>
                <a:gridCol w="1238394">
                  <a:extLst>
                    <a:ext uri="{9D8B030D-6E8A-4147-A177-3AD203B41FA5}">
                      <a16:colId xmlns:a16="http://schemas.microsoft.com/office/drawing/2014/main" val="20001"/>
                    </a:ext>
                  </a:extLst>
                </a:gridCol>
                <a:gridCol w="1238394">
                  <a:extLst>
                    <a:ext uri="{9D8B030D-6E8A-4147-A177-3AD203B41FA5}">
                      <a16:colId xmlns:a16="http://schemas.microsoft.com/office/drawing/2014/main" val="20002"/>
                    </a:ext>
                  </a:extLst>
                </a:gridCol>
                <a:gridCol w="1238394">
                  <a:extLst>
                    <a:ext uri="{9D8B030D-6E8A-4147-A177-3AD203B41FA5}">
                      <a16:colId xmlns:a16="http://schemas.microsoft.com/office/drawing/2014/main" val="20003"/>
                    </a:ext>
                  </a:extLst>
                </a:gridCol>
              </a:tblGrid>
              <a:tr h="333326">
                <a:tc gridSpan="4">
                  <a:txBody>
                    <a:bodyPr/>
                    <a:lstStyle/>
                    <a:p>
                      <a:pPr algn="ctr"/>
                      <a:r>
                        <a:rPr lang="el-GR" sz="1200" dirty="0"/>
                        <a:t>Κινητήρας</a:t>
                      </a:r>
                      <a:r>
                        <a:rPr lang="en-US" sz="1200" dirty="0"/>
                        <a:t> 1</a:t>
                      </a:r>
                      <a:endParaRPr lang="el-GR" sz="1200" dirty="0"/>
                    </a:p>
                  </a:txBody>
                  <a:tcPr/>
                </a:tc>
                <a:tc hMerge="1">
                  <a:txBody>
                    <a:bodyPr/>
                    <a:lstStyle/>
                    <a:p>
                      <a:pPr algn="ctr"/>
                      <a:endParaRPr lang="el-GR" sz="1600"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10000"/>
                  </a:ext>
                </a:extLst>
              </a:tr>
              <a:tr h="333326">
                <a:tc>
                  <a:txBody>
                    <a:bodyPr/>
                    <a:lstStyle/>
                    <a:p>
                      <a:pPr algn="ctr"/>
                      <a:r>
                        <a:rPr lang="el-GR" sz="1200" b="1" dirty="0"/>
                        <a:t>Ενεργοποίηση</a:t>
                      </a:r>
                      <a:endParaRPr lang="el-GR" sz="1200" b="1" i="1" dirty="0"/>
                    </a:p>
                  </a:txBody>
                  <a:tcPr anchor="ctr">
                    <a:solidFill>
                      <a:schemeClr val="accent1"/>
                    </a:solidFill>
                  </a:tcPr>
                </a:tc>
                <a:tc>
                  <a:txBody>
                    <a:bodyPr/>
                    <a:lstStyle/>
                    <a:p>
                      <a:pPr algn="ctr"/>
                      <a:r>
                        <a:rPr lang="el-GR" sz="1200" b="1" dirty="0"/>
                        <a:t>Είσοδος</a:t>
                      </a:r>
                      <a:r>
                        <a:rPr lang="en-US" sz="1200" b="1" dirty="0"/>
                        <a:t> 1</a:t>
                      </a:r>
                      <a:endParaRPr lang="el-GR" sz="1200" b="1" i="1" dirty="0"/>
                    </a:p>
                  </a:txBody>
                  <a:tcPr anchor="ctr">
                    <a:solidFill>
                      <a:schemeClr val="accent1"/>
                    </a:solidFill>
                  </a:tcPr>
                </a:tc>
                <a:tc>
                  <a:txBody>
                    <a:bodyPr/>
                    <a:lstStyle/>
                    <a:p>
                      <a:pPr algn="ctr"/>
                      <a:r>
                        <a:rPr lang="el-GR" sz="1200" b="1" dirty="0"/>
                        <a:t>Είσοδος</a:t>
                      </a:r>
                      <a:r>
                        <a:rPr lang="en-US" sz="1200" b="1" dirty="0"/>
                        <a:t> 2</a:t>
                      </a:r>
                      <a:endParaRPr lang="el-GR" sz="1200" b="1" i="1" dirty="0"/>
                    </a:p>
                  </a:txBody>
                  <a:tcPr anchor="ctr">
                    <a:solidFill>
                      <a:schemeClr val="accent1"/>
                    </a:solidFill>
                  </a:tcPr>
                </a:tc>
                <a:tc>
                  <a:txBody>
                    <a:bodyPr/>
                    <a:lstStyle/>
                    <a:p>
                      <a:pPr algn="ctr"/>
                      <a:r>
                        <a:rPr lang="el-GR" sz="1200" b="1" dirty="0"/>
                        <a:t>Ενέργεια Κινητήρα</a:t>
                      </a:r>
                      <a:endParaRPr lang="el-GR" sz="1200" b="1" i="1" dirty="0"/>
                    </a:p>
                  </a:txBody>
                  <a:tcPr anchor="ctr">
                    <a:solidFill>
                      <a:schemeClr val="accent1"/>
                    </a:solidFill>
                  </a:tcPr>
                </a:tc>
                <a:extLst>
                  <a:ext uri="{0D108BD9-81ED-4DB2-BD59-A6C34878D82A}">
                    <a16:rowId xmlns:a16="http://schemas.microsoft.com/office/drawing/2014/main" val="10001"/>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solidFill>
                      <a:schemeClr val="bg1">
                        <a:lumMod val="85000"/>
                      </a:schemeClr>
                    </a:solidFill>
                  </a:tcPr>
                </a:tc>
                <a:tc>
                  <a:txBody>
                    <a:bodyPr/>
                    <a:lstStyle/>
                    <a:p>
                      <a:pPr algn="ctr"/>
                      <a:r>
                        <a:rPr lang="en-US" sz="1200" dirty="0"/>
                        <a:t>either</a:t>
                      </a:r>
                      <a:endParaRPr lang="el-GR" sz="1200" b="1" dirty="0"/>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either</a:t>
                      </a:r>
                      <a:endParaRPr lang="el-GR" sz="1200" b="1" dirty="0"/>
                    </a:p>
                  </a:txBody>
                  <a:tcPr>
                    <a:solidFill>
                      <a:schemeClr val="bg1">
                        <a:lumMod val="85000"/>
                      </a:schemeClr>
                    </a:solidFill>
                  </a:tcPr>
                </a:tc>
                <a:tc>
                  <a:txBody>
                    <a:bodyPr/>
                    <a:lstStyle/>
                    <a:p>
                      <a:pPr algn="ctr"/>
                      <a:r>
                        <a:rPr lang="en-US" sz="1200" b="0" dirty="0"/>
                        <a:t>Low</a:t>
                      </a:r>
                      <a:r>
                        <a:rPr lang="en-US" sz="1200" b="0" baseline="0" dirty="0"/>
                        <a:t> stop</a:t>
                      </a:r>
                      <a:endParaRPr lang="el-GR" sz="1200" b="1" dirty="0"/>
                    </a:p>
                  </a:txBody>
                  <a:tcPr>
                    <a:solidFill>
                      <a:schemeClr val="bg1">
                        <a:lumMod val="85000"/>
                      </a:schemeClr>
                    </a:solidFill>
                  </a:tcPr>
                </a:tc>
                <a:extLst>
                  <a:ext uri="{0D108BD9-81ED-4DB2-BD59-A6C34878D82A}">
                    <a16:rowId xmlns:a16="http://schemas.microsoft.com/office/drawing/2014/main" val="10002"/>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algn="ctr"/>
                      <a:r>
                        <a:rPr lang="en-US" sz="1200" dirty="0"/>
                        <a:t>LOW</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noFill/>
                  </a:tcPr>
                </a:tc>
                <a:tc>
                  <a:txBody>
                    <a:bodyPr/>
                    <a:lstStyle/>
                    <a:p>
                      <a:pPr algn="ctr"/>
                      <a:r>
                        <a:rPr lang="el-GR" sz="1200" dirty="0"/>
                        <a:t>Φρενάρισμα</a:t>
                      </a:r>
                      <a:endParaRPr lang="el-GR" sz="1200" b="1" dirty="0"/>
                    </a:p>
                  </a:txBody>
                  <a:tcPr>
                    <a:noFill/>
                  </a:tcPr>
                </a:tc>
                <a:extLst>
                  <a:ext uri="{0D108BD9-81ED-4DB2-BD59-A6C34878D82A}">
                    <a16:rowId xmlns:a16="http://schemas.microsoft.com/office/drawing/2014/main" val="10003"/>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noFill/>
                  </a:tcPr>
                </a:tc>
                <a:tc>
                  <a:txBody>
                    <a:bodyPr/>
                    <a:lstStyle/>
                    <a:p>
                      <a:pPr algn="ctr"/>
                      <a:r>
                        <a:rPr lang="en-US" sz="1200" dirty="0"/>
                        <a:t>HIGH</a:t>
                      </a:r>
                      <a:endParaRPr lang="el-GR" sz="1200" b="1" dirty="0"/>
                    </a:p>
                  </a:txBody>
                  <a:tcPr>
                    <a:noFill/>
                  </a:tcPr>
                </a:tc>
                <a:tc>
                  <a:txBody>
                    <a:bodyPr/>
                    <a:lstStyle/>
                    <a:p>
                      <a:pPr algn="ctr"/>
                      <a:r>
                        <a:rPr lang="el-GR" sz="1200" dirty="0"/>
                        <a:t>Κίνηση</a:t>
                      </a:r>
                    </a:p>
                    <a:p>
                      <a:pPr algn="ctr"/>
                      <a:r>
                        <a:rPr lang="el-GR" sz="1200" dirty="0"/>
                        <a:t>Εμπρός</a:t>
                      </a:r>
                      <a:endParaRPr lang="el-GR" sz="1200" b="1" dirty="0"/>
                    </a:p>
                  </a:txBody>
                  <a:tcPr>
                    <a:noFill/>
                  </a:tcPr>
                </a:tc>
                <a:extLst>
                  <a:ext uri="{0D108BD9-81ED-4DB2-BD59-A6C34878D82A}">
                    <a16:rowId xmlns:a16="http://schemas.microsoft.com/office/drawing/2014/main" val="10004"/>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algn="ctr"/>
                      <a:r>
                        <a:rPr lang="en-US" sz="1200" dirty="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noFill/>
                  </a:tcPr>
                </a:tc>
                <a:tc>
                  <a:txBody>
                    <a:bodyPr/>
                    <a:lstStyle/>
                    <a:p>
                      <a:pPr algn="ctr"/>
                      <a:r>
                        <a:rPr lang="el-GR" sz="1200" dirty="0"/>
                        <a:t>Κίνηση </a:t>
                      </a:r>
                    </a:p>
                    <a:p>
                      <a:pPr algn="ctr"/>
                      <a:r>
                        <a:rPr lang="el-GR" sz="1200" dirty="0"/>
                        <a:t>Πίσω</a:t>
                      </a:r>
                      <a:endParaRPr lang="el-GR" sz="1200" b="1" dirty="0"/>
                    </a:p>
                  </a:txBody>
                  <a:tcPr>
                    <a:noFill/>
                  </a:tcPr>
                </a:tc>
                <a:extLst>
                  <a:ext uri="{0D108BD9-81ED-4DB2-BD59-A6C34878D82A}">
                    <a16:rowId xmlns:a16="http://schemas.microsoft.com/office/drawing/2014/main" val="10005"/>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noFill/>
                  </a:tcPr>
                </a:tc>
                <a:tc>
                  <a:txBody>
                    <a:bodyPr/>
                    <a:lstStyle/>
                    <a:p>
                      <a:pPr algn="ctr"/>
                      <a:r>
                        <a:rPr lang="el-GR" sz="1200" dirty="0"/>
                        <a:t>Φρενάρισμα</a:t>
                      </a:r>
                      <a:endParaRPr lang="el-GR" sz="1200" b="1" dirty="0"/>
                    </a:p>
                  </a:txBody>
                  <a:tcPr>
                    <a:noFill/>
                  </a:tcPr>
                </a:tc>
                <a:extLst>
                  <a:ext uri="{0D108BD9-81ED-4DB2-BD59-A6C34878D82A}">
                    <a16:rowId xmlns:a16="http://schemas.microsoft.com/office/drawing/2014/main" val="10006"/>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PWM</a:t>
                      </a:r>
                      <a:endParaRPr lang="el-GR" sz="1200" b="1" dirty="0"/>
                    </a:p>
                  </a:txBody>
                  <a:tcPr>
                    <a:solidFill>
                      <a:schemeClr val="accent3">
                        <a:lumMod val="65000"/>
                      </a:schemeClr>
                    </a:solidFill>
                  </a:tcPr>
                </a:tc>
                <a:tc>
                  <a:txBody>
                    <a:bodyPr/>
                    <a:lstStyle/>
                    <a:p>
                      <a:pPr algn="ctr"/>
                      <a:r>
                        <a:rPr lang="en-US" sz="1200" dirty="0"/>
                        <a:t>LOW</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solidFill>
                      <a:schemeClr val="accent3">
                        <a:lumMod val="65000"/>
                      </a:schemeClr>
                    </a:solidFill>
                  </a:tcPr>
                </a:tc>
                <a:tc>
                  <a:txBody>
                    <a:bodyPr/>
                    <a:lstStyle/>
                    <a:p>
                      <a:pPr algn="ctr"/>
                      <a:r>
                        <a:rPr lang="el-GR" sz="1200" dirty="0"/>
                        <a:t>Μερικό Φρενάρισμα</a:t>
                      </a:r>
                      <a:endParaRPr lang="el-GR" sz="1200" b="1" dirty="0"/>
                    </a:p>
                  </a:txBody>
                  <a:tcPr>
                    <a:solidFill>
                      <a:schemeClr val="accent3">
                        <a:lumMod val="65000"/>
                      </a:schemeClr>
                    </a:solidFill>
                  </a:tcPr>
                </a:tc>
                <a:extLst>
                  <a:ext uri="{0D108BD9-81ED-4DB2-BD59-A6C34878D82A}">
                    <a16:rowId xmlns:a16="http://schemas.microsoft.com/office/drawing/2014/main" val="10007"/>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PWM</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solidFill>
                      <a:schemeClr val="accent3">
                        <a:lumMod val="65000"/>
                      </a:schemeClr>
                    </a:solidFill>
                  </a:tcPr>
                </a:tc>
                <a:tc>
                  <a:txBody>
                    <a:bodyPr/>
                    <a:lstStyle/>
                    <a:p>
                      <a:pPr algn="ctr"/>
                      <a:r>
                        <a:rPr lang="en-US" sz="1200" dirty="0"/>
                        <a:t>HIGH</a:t>
                      </a:r>
                      <a:endParaRPr lang="el-GR" sz="1200" b="1" dirty="0"/>
                    </a:p>
                  </a:txBody>
                  <a:tcPr>
                    <a:solidFill>
                      <a:schemeClr val="accent3">
                        <a:lumMod val="65000"/>
                      </a:schemeClr>
                    </a:solidFill>
                  </a:tcPr>
                </a:tc>
                <a:tc>
                  <a:txBody>
                    <a:bodyPr/>
                    <a:lstStyle/>
                    <a:p>
                      <a:pPr algn="ctr"/>
                      <a:r>
                        <a:rPr lang="el-GR" sz="1200" dirty="0"/>
                        <a:t>Κίνηση Εμπρός – Ρυθμιζόμενη Ταχύτητα</a:t>
                      </a:r>
                      <a:endParaRPr lang="el-GR" sz="1200" b="1" dirty="0"/>
                    </a:p>
                  </a:txBody>
                  <a:tcPr>
                    <a:solidFill>
                      <a:schemeClr val="accent3">
                        <a:lumMod val="65000"/>
                      </a:schemeClr>
                    </a:solidFill>
                  </a:tcPr>
                </a:tc>
                <a:extLst>
                  <a:ext uri="{0D108BD9-81ED-4DB2-BD59-A6C34878D82A}">
                    <a16:rowId xmlns:a16="http://schemas.microsoft.com/office/drawing/2014/main" val="10008"/>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PWM</a:t>
                      </a:r>
                      <a:endParaRPr lang="el-GR" sz="1200" b="1" dirty="0"/>
                    </a:p>
                  </a:txBody>
                  <a:tcPr>
                    <a:solidFill>
                      <a:schemeClr val="accent3">
                        <a:lumMod val="65000"/>
                      </a:schemeClr>
                    </a:solidFill>
                  </a:tcPr>
                </a:tc>
                <a:tc>
                  <a:txBody>
                    <a:bodyPr/>
                    <a:lstStyle/>
                    <a:p>
                      <a:pPr algn="ctr"/>
                      <a:r>
                        <a:rPr lang="en-US" sz="1200" dirty="0"/>
                        <a:t>HIGH</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LOW</a:t>
                      </a:r>
                      <a:endParaRPr lang="el-GR" sz="1200" b="1" dirty="0"/>
                    </a:p>
                  </a:txBody>
                  <a:tcPr>
                    <a:solidFill>
                      <a:schemeClr val="accent3">
                        <a:lumMod val="65000"/>
                      </a:schemeClr>
                    </a:solidFill>
                  </a:tcPr>
                </a:tc>
                <a:tc>
                  <a:txBody>
                    <a:bodyPr/>
                    <a:lstStyle/>
                    <a:p>
                      <a:pPr algn="ctr"/>
                      <a:r>
                        <a:rPr lang="el-GR" sz="1200" dirty="0"/>
                        <a:t>Κίνηση Πίσω – Ρυθμιζόμενη Ταχύτητα</a:t>
                      </a:r>
                      <a:endParaRPr lang="el-GR" sz="1200" b="1" dirty="0"/>
                    </a:p>
                  </a:txBody>
                  <a:tcPr>
                    <a:solidFill>
                      <a:schemeClr val="accent3">
                        <a:lumMod val="65000"/>
                      </a:schemeClr>
                    </a:solidFill>
                  </a:tcPr>
                </a:tc>
                <a:extLst>
                  <a:ext uri="{0D108BD9-81ED-4DB2-BD59-A6C34878D82A}">
                    <a16:rowId xmlns:a16="http://schemas.microsoft.com/office/drawing/2014/main" val="10009"/>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PWM</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HIGH</a:t>
                      </a:r>
                      <a:endParaRPr lang="el-GR" sz="1200" b="1" dirty="0"/>
                    </a:p>
                  </a:txBody>
                  <a:tcPr>
                    <a:solidFill>
                      <a:schemeClr val="accent3">
                        <a:lumMod val="65000"/>
                      </a:schemeClr>
                    </a:solidFill>
                  </a:tcPr>
                </a:tc>
                <a:tc>
                  <a:txBody>
                    <a:bodyPr/>
                    <a:lstStyle/>
                    <a:p>
                      <a:pPr algn="ctr"/>
                      <a:r>
                        <a:rPr lang="el-GR" sz="1200" dirty="0"/>
                        <a:t>Μερικό Φρενάρισμα</a:t>
                      </a:r>
                      <a:endParaRPr lang="el-GR" sz="1200" b="1" dirty="0"/>
                    </a:p>
                  </a:txBody>
                  <a:tcPr>
                    <a:solidFill>
                      <a:schemeClr val="accent3">
                        <a:lumMod val="65000"/>
                      </a:schemeClr>
                    </a:solidFill>
                  </a:tcPr>
                </a:tc>
                <a:extLst>
                  <a:ext uri="{0D108BD9-81ED-4DB2-BD59-A6C34878D82A}">
                    <a16:rowId xmlns:a16="http://schemas.microsoft.com/office/drawing/2014/main" val="10010"/>
                  </a:ext>
                </a:extLst>
              </a:tr>
            </a:tbl>
          </a:graphicData>
        </a:graphic>
      </p:graphicFrame>
      <p:sp>
        <p:nvSpPr>
          <p:cNvPr id="9" name="TextBox 8"/>
          <p:cNvSpPr txBox="1"/>
          <p:nvPr/>
        </p:nvSpPr>
        <p:spPr bwMode="auto">
          <a:xfrm>
            <a:off x="157684" y="4813285"/>
            <a:ext cx="3875055" cy="163063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IC </a:t>
            </a:r>
            <a:r>
              <a:rPr kumimoji="0" lang="el-GR" sz="1400" b="0" i="0" u="none" strike="noStrike" kern="0" cap="none" spc="0" normalizeH="0" baseline="0" noProof="0" dirty="0" err="1">
                <a:ln>
                  <a:noFill/>
                </a:ln>
                <a:solidFill>
                  <a:schemeClr val="tx1"/>
                </a:solidFill>
                <a:effectLst/>
                <a:uLnTx/>
                <a:uFillTx/>
                <a:latin typeface="Calibri" charset="0"/>
                <a:ea typeface="Calibri" charset="0"/>
                <a:cs typeface="Calibri" charset="0"/>
              </a:rPr>
              <a:t>ακρ</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rPr>
              <a:t>.</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 2 </a:t>
            </a:r>
            <a:r>
              <a:rPr kumimoji="0" lang="en-US" sz="1400" b="1" i="0" u="none" strike="noStrike" kern="0" cap="none" spc="0" normalizeH="0" baseline="0" noProof="0" dirty="0">
                <a:ln>
                  <a:noFill/>
                </a:ln>
                <a:solidFill>
                  <a:srgbClr val="00B050"/>
                </a:solidFill>
                <a:effectLst/>
                <a:uLnTx/>
                <a:uFillTx/>
                <a:latin typeface="Calibri" charset="0"/>
                <a:ea typeface="Calibri" charset="0"/>
                <a:cs typeface="Calibri" charset="0"/>
              </a:rPr>
              <a:t>(</a:t>
            </a:r>
            <a:r>
              <a:rPr kumimoji="0" lang="el-GR" sz="1400" b="1" i="0" u="none" strike="noStrike" kern="0" cap="none" spc="0" normalizeH="0" baseline="0" noProof="0" dirty="0">
                <a:ln>
                  <a:noFill/>
                </a:ln>
                <a:solidFill>
                  <a:srgbClr val="00B050"/>
                </a:solidFill>
                <a:effectLst/>
                <a:uLnTx/>
                <a:uFillTx/>
                <a:latin typeface="Calibri" charset="0"/>
                <a:ea typeface="Calibri" charset="0"/>
                <a:cs typeface="Calibri" charset="0"/>
              </a:rPr>
              <a:t>Ενεργοποίηση</a:t>
            </a:r>
            <a:r>
              <a:rPr kumimoji="0" lang="en-US" sz="1400" b="1" i="0" u="none" strike="noStrike" kern="0" cap="none" spc="0" normalizeH="0" baseline="0" noProof="0" dirty="0">
                <a:ln>
                  <a:noFill/>
                </a:ln>
                <a:solidFill>
                  <a:srgbClr val="00B050"/>
                </a:solidFill>
                <a:effectLst/>
                <a:uLnTx/>
                <a:uFillTx/>
                <a:latin typeface="Calibri" charset="0"/>
                <a:ea typeface="Calibri" charset="0"/>
                <a:cs typeface="Calibri" charset="0"/>
              </a:rPr>
              <a:t>)</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a:t>
            </a:r>
            <a:r>
              <a:rPr lang="el-GR" sz="1400" kern="0" noProof="0" dirty="0">
                <a:latin typeface="Calibri" charset="0"/>
                <a:ea typeface="Calibri" charset="0"/>
                <a:cs typeface="Calibri" charset="0"/>
                <a:sym typeface="Wingdings"/>
              </a:rPr>
              <a:t>Ελεγχόμενο </a:t>
            </a:r>
            <a:r>
              <a:rPr lang="el-GR" sz="1400" kern="0" noProof="0" dirty="0" err="1">
                <a:latin typeface="Calibri" charset="0"/>
                <a:ea typeface="Calibri" charset="0"/>
                <a:cs typeface="Calibri" charset="0"/>
                <a:sym typeface="Wingdings"/>
              </a:rPr>
              <a:t>απ’τον</a:t>
            </a:r>
            <a:r>
              <a:rPr lang="el-GR" sz="1400" kern="0" noProof="0" dirty="0">
                <a:latin typeface="Calibri" charset="0"/>
                <a:ea typeface="Calibri" charset="0"/>
                <a:cs typeface="Calibri" charset="0"/>
                <a:sym typeface="Wingdings"/>
              </a:rPr>
              <a:t> </a:t>
            </a:r>
            <a:r>
              <a:rPr lang="el-GR" sz="1400" kern="0" noProof="0" dirty="0" err="1">
                <a:latin typeface="Calibri" charset="0"/>
                <a:ea typeface="Calibri" charset="0"/>
                <a:cs typeface="Calibri" charset="0"/>
                <a:sym typeface="Wingdings"/>
              </a:rPr>
              <a:t>ακρ</a:t>
            </a:r>
            <a:r>
              <a:rPr lang="el-GR" sz="1400" kern="0" noProof="0" dirty="0">
                <a:latin typeface="Calibri" charset="0"/>
                <a:ea typeface="Calibri" charset="0"/>
                <a:cs typeface="Calibri" charset="0"/>
                <a:sym typeface="Wingdings"/>
              </a:rPr>
              <a:t>. 3 του </a:t>
            </a:r>
            <a:r>
              <a:rPr lang="en-US" sz="1400" kern="0" noProof="0" dirty="0">
                <a:latin typeface="Calibri" charset="0"/>
                <a:ea typeface="Calibri" charset="0"/>
                <a:cs typeface="Calibri" charset="0"/>
                <a:sym typeface="Wingdings"/>
              </a:rPr>
              <a:t>Arduino.</a:t>
            </a:r>
            <a:endPar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endParaRPr>
          </a:p>
          <a:p>
            <a:pPr marL="269875" indent="-269875" algn="just" eaLnBrk="0" hangingPunct="0">
              <a:lnSpc>
                <a:spcPct val="110000"/>
              </a:lnSpc>
              <a:spcBef>
                <a:spcPts val="480"/>
              </a:spcBef>
              <a:buFont typeface="Wingdings" pitchFamily="2" charset="2"/>
              <a:buChar char="§"/>
            </a:pPr>
            <a:r>
              <a:rPr lang="en-US" sz="1400" kern="0" dirty="0">
                <a:latin typeface="Calibri" charset="0"/>
                <a:ea typeface="Calibri" charset="0"/>
                <a:cs typeface="Calibri" charset="0"/>
                <a:sym typeface="Wingdings"/>
              </a:rPr>
              <a:t>IC </a:t>
            </a:r>
            <a:r>
              <a:rPr lang="el-GR" sz="1400" kern="0" dirty="0" err="1">
                <a:latin typeface="Calibri" charset="0"/>
                <a:ea typeface="Calibri" charset="0"/>
                <a:cs typeface="Calibri" charset="0"/>
                <a:sym typeface="Wingdings"/>
              </a:rPr>
              <a:t>ακρ</a:t>
            </a:r>
            <a:r>
              <a:rPr lang="el-GR" sz="1400" kern="0" dirty="0">
                <a:latin typeface="Calibri" charset="0"/>
                <a:ea typeface="Calibri" charset="0"/>
                <a:cs typeface="Calibri" charset="0"/>
                <a:sym typeface="Wingdings"/>
              </a:rPr>
              <a:t>.</a:t>
            </a:r>
            <a:r>
              <a:rPr lang="en-US" sz="1400" kern="0" dirty="0">
                <a:latin typeface="Calibri" charset="0"/>
                <a:ea typeface="Calibri" charset="0"/>
                <a:cs typeface="Calibri" charset="0"/>
                <a:sym typeface="Wingdings"/>
              </a:rPr>
              <a:t> 2 </a:t>
            </a:r>
            <a:r>
              <a:rPr lang="en-US" sz="1400" b="1" kern="0" dirty="0">
                <a:solidFill>
                  <a:srgbClr val="00B050"/>
                </a:solidFill>
                <a:latin typeface="Calibri" charset="0"/>
                <a:ea typeface="Calibri" charset="0"/>
                <a:cs typeface="Calibri" charset="0"/>
                <a:sym typeface="Wingdings"/>
              </a:rPr>
              <a:t>(</a:t>
            </a:r>
            <a:r>
              <a:rPr lang="el-GR" sz="1400" b="1" kern="0" dirty="0">
                <a:solidFill>
                  <a:srgbClr val="00B050"/>
                </a:solidFill>
                <a:latin typeface="Calibri" charset="0"/>
                <a:ea typeface="Calibri" charset="0"/>
                <a:cs typeface="Calibri" charset="0"/>
                <a:sym typeface="Wingdings"/>
              </a:rPr>
              <a:t>Είσοδος1</a:t>
            </a:r>
            <a:r>
              <a:rPr lang="en-US" sz="1400" b="1" kern="0" dirty="0">
                <a:solidFill>
                  <a:srgbClr val="00B050"/>
                </a:solidFill>
                <a:latin typeface="Calibri" charset="0"/>
                <a:ea typeface="Calibri" charset="0"/>
                <a:cs typeface="Calibri" charset="0"/>
                <a:sym typeface="Wingdings"/>
              </a:rPr>
              <a:t>)</a:t>
            </a:r>
            <a:r>
              <a:rPr lang="en-US" sz="1400" kern="0" dirty="0">
                <a:latin typeface="Calibri" charset="0"/>
                <a:ea typeface="Calibri" charset="0"/>
                <a:cs typeface="Calibri" charset="0"/>
                <a:sym typeface="Wingdings"/>
              </a:rPr>
              <a:t></a:t>
            </a:r>
            <a:r>
              <a:rPr lang="el-GR" sz="1400" kern="0" dirty="0">
                <a:latin typeface="Calibri" charset="0"/>
                <a:ea typeface="Calibri" charset="0"/>
                <a:cs typeface="Calibri" charset="0"/>
                <a:sym typeface="Wingdings"/>
              </a:rPr>
              <a:t>Ελεγχόμενο </a:t>
            </a:r>
            <a:r>
              <a:rPr lang="el-GR" sz="1400" kern="0" dirty="0" err="1">
                <a:latin typeface="Calibri" charset="0"/>
                <a:ea typeface="Calibri" charset="0"/>
                <a:cs typeface="Calibri" charset="0"/>
                <a:sym typeface="Wingdings"/>
              </a:rPr>
              <a:t>απ’τον</a:t>
            </a:r>
            <a:r>
              <a:rPr lang="el-GR" sz="1400" kern="0" dirty="0">
                <a:latin typeface="Calibri" charset="0"/>
                <a:ea typeface="Calibri" charset="0"/>
                <a:cs typeface="Calibri" charset="0"/>
                <a:sym typeface="Wingdings"/>
              </a:rPr>
              <a:t> </a:t>
            </a:r>
            <a:r>
              <a:rPr lang="el-GR" sz="1400" kern="0" dirty="0" err="1">
                <a:latin typeface="Calibri" charset="0"/>
                <a:ea typeface="Calibri" charset="0"/>
                <a:cs typeface="Calibri" charset="0"/>
                <a:sym typeface="Wingdings"/>
              </a:rPr>
              <a:t>ακρ</a:t>
            </a:r>
            <a:r>
              <a:rPr lang="el-GR" sz="1400" kern="0" dirty="0">
                <a:latin typeface="Calibri" charset="0"/>
                <a:ea typeface="Calibri" charset="0"/>
                <a:cs typeface="Calibri" charset="0"/>
                <a:sym typeface="Wingdings"/>
              </a:rPr>
              <a:t>. 4 του </a:t>
            </a:r>
            <a:r>
              <a:rPr lang="en-US" sz="1400" kern="0" dirty="0">
                <a:latin typeface="Calibri" charset="0"/>
                <a:ea typeface="Calibri" charset="0"/>
                <a:cs typeface="Calibri" charset="0"/>
                <a:sym typeface="Wingdings"/>
              </a:rPr>
              <a:t>Arduino.</a:t>
            </a:r>
          </a:p>
          <a:p>
            <a:pPr marL="269875" indent="-269875" algn="just" eaLnBrk="0" hangingPunct="0">
              <a:lnSpc>
                <a:spcPct val="110000"/>
              </a:lnSpc>
              <a:spcBef>
                <a:spcPts val="480"/>
              </a:spcBef>
              <a:buFont typeface="Wingdings" pitchFamily="2" charset="2"/>
              <a:buChar char="§"/>
            </a:pP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IC </a:t>
            </a:r>
            <a:r>
              <a:rPr kumimoji="0" lang="el-GR" sz="1400" b="0" i="0" u="none" strike="noStrike" kern="0" cap="none" spc="0" normalizeH="0" baseline="0" noProof="0" dirty="0" err="1">
                <a:ln>
                  <a:noFill/>
                </a:ln>
                <a:solidFill>
                  <a:schemeClr val="tx1"/>
                </a:solidFill>
                <a:effectLst/>
                <a:uLnTx/>
                <a:uFillTx/>
                <a:latin typeface="Calibri" charset="0"/>
                <a:ea typeface="Calibri" charset="0"/>
                <a:cs typeface="Calibri" charset="0"/>
                <a:sym typeface="Wingdings"/>
              </a:rPr>
              <a:t>ακρ</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 7 </a:t>
            </a:r>
            <a:r>
              <a:rPr kumimoji="0" lang="en-US" sz="1400" b="1" i="0" u="none" strike="noStrike" kern="0" cap="none" spc="0" normalizeH="0" baseline="0" noProof="0" dirty="0">
                <a:ln>
                  <a:noFill/>
                </a:ln>
                <a:solidFill>
                  <a:srgbClr val="00B050"/>
                </a:solidFill>
                <a:effectLst/>
                <a:uLnTx/>
                <a:uFillTx/>
                <a:latin typeface="Calibri" charset="0"/>
                <a:ea typeface="Calibri" charset="0"/>
                <a:cs typeface="Calibri" charset="0"/>
                <a:sym typeface="Wingdings"/>
              </a:rPr>
              <a:t>(</a:t>
            </a:r>
            <a:r>
              <a:rPr kumimoji="0" lang="el-GR" sz="1400" b="1" i="0" u="none" strike="noStrike" kern="0" cap="none" spc="0" normalizeH="0" baseline="0" noProof="0" dirty="0">
                <a:ln>
                  <a:noFill/>
                </a:ln>
                <a:solidFill>
                  <a:srgbClr val="00B050"/>
                </a:solidFill>
                <a:effectLst/>
                <a:uLnTx/>
                <a:uFillTx/>
                <a:latin typeface="Calibri" charset="0"/>
                <a:ea typeface="Calibri" charset="0"/>
                <a:cs typeface="Calibri" charset="0"/>
                <a:sym typeface="Wingdings"/>
              </a:rPr>
              <a:t>Είσοδος</a:t>
            </a:r>
            <a:r>
              <a:rPr kumimoji="0" lang="en-US" sz="1400" b="1" i="0" u="none" strike="noStrike" kern="0" cap="none" spc="0" normalizeH="0" baseline="0" noProof="0" dirty="0">
                <a:ln>
                  <a:noFill/>
                </a:ln>
                <a:solidFill>
                  <a:srgbClr val="00B050"/>
                </a:solidFill>
                <a:effectLst/>
                <a:uLnTx/>
                <a:uFillTx/>
                <a:latin typeface="Calibri" charset="0"/>
                <a:ea typeface="Calibri" charset="0"/>
                <a:cs typeface="Calibri" charset="0"/>
                <a:sym typeface="Wingdings"/>
              </a:rPr>
              <a:t>2)</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Ελεγχόμενο </a:t>
            </a:r>
            <a:r>
              <a:rPr kumimoji="0" lang="el-GR" sz="1400" b="0" i="0" u="none" strike="noStrike" kern="0" cap="none" spc="0" normalizeH="0" baseline="0" noProof="0" dirty="0" err="1">
                <a:ln>
                  <a:noFill/>
                </a:ln>
                <a:solidFill>
                  <a:schemeClr val="tx1"/>
                </a:solidFill>
                <a:effectLst/>
                <a:uLnTx/>
                <a:uFillTx/>
                <a:latin typeface="Calibri" charset="0"/>
                <a:ea typeface="Calibri" charset="0"/>
                <a:cs typeface="Calibri" charset="0"/>
                <a:sym typeface="Wingdings"/>
              </a:rPr>
              <a:t>απ’τον</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 </a:t>
            </a:r>
            <a:r>
              <a:rPr kumimoji="0" lang="el-GR" sz="1400" b="0" i="0" u="none" strike="noStrike" kern="0" cap="none" spc="0" normalizeH="0" baseline="0" noProof="0" dirty="0" err="1">
                <a:ln>
                  <a:noFill/>
                </a:ln>
                <a:solidFill>
                  <a:schemeClr val="tx1"/>
                </a:solidFill>
                <a:effectLst/>
                <a:uLnTx/>
                <a:uFillTx/>
                <a:latin typeface="Calibri" charset="0"/>
                <a:ea typeface="Calibri" charset="0"/>
                <a:cs typeface="Calibri" charset="0"/>
                <a:sym typeface="Wingdings"/>
              </a:rPr>
              <a:t>ακρ</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 5 του </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sym typeface="Wingdings"/>
              </a:rPr>
              <a:t>Arduino.</a:t>
            </a:r>
            <a:endPar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49180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28" name="Εικόνα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39743"/>
            <a:ext cx="6409509" cy="6089974"/>
          </a:xfrm>
          <a:prstGeom prst="rect">
            <a:avLst/>
          </a:prstGeom>
        </p:spPr>
      </p:pic>
      <p:sp>
        <p:nvSpPr>
          <p:cNvPr id="2" name="Τίτλος 1"/>
          <p:cNvSpPr>
            <a:spLocks noGrp="1"/>
          </p:cNvSpPr>
          <p:nvPr>
            <p:ph type="title"/>
          </p:nvPr>
        </p:nvSpPr>
        <p:spPr/>
        <p:txBody>
          <a:bodyPr/>
          <a:lstStyle/>
          <a:p>
            <a:r>
              <a:rPr lang="en-US" i="1" u="sng" dirty="0">
                <a:latin typeface="Calibri" charset="0"/>
                <a:ea typeface="Calibri" charset="0"/>
                <a:cs typeface="Calibri" charset="0"/>
              </a:rPr>
              <a:t>Example 2:</a:t>
            </a:r>
            <a:r>
              <a:rPr lang="en-US" i="1" dirty="0">
                <a:latin typeface="Calibri" charset="0"/>
                <a:ea typeface="Calibri" charset="0"/>
                <a:cs typeface="Calibri" charset="0"/>
              </a:rPr>
              <a:t>  </a:t>
            </a:r>
            <a:r>
              <a:rPr lang="en-US" dirty="0">
                <a:latin typeface="Calibri" charset="0"/>
                <a:ea typeface="Calibri" charset="0"/>
                <a:cs typeface="Calibri" charset="0"/>
              </a:rPr>
              <a:t>DC motor drive with the IC L293D (2x H-Bridge)</a:t>
            </a:r>
            <a:endParaRPr lang="el-GR" dirty="0">
              <a:latin typeface="Calibri" charset="0"/>
              <a:ea typeface="Calibri" charset="0"/>
              <a:cs typeface="Calibri" charset="0"/>
            </a:endParaRPr>
          </a:p>
        </p:txBody>
      </p:sp>
      <p:sp>
        <p:nvSpPr>
          <p:cNvPr id="3" name="TextBox 2"/>
          <p:cNvSpPr txBox="1"/>
          <p:nvPr/>
        </p:nvSpPr>
        <p:spPr bwMode="auto">
          <a:xfrm>
            <a:off x="4553188" y="4886663"/>
            <a:ext cx="4468602" cy="15611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Τροποποιήσεις</a:t>
            </a: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a:t>
            </a:r>
            <a:r>
              <a:rPr kumimoji="0" lang="en-US" sz="1600" b="0" i="0" u="none" strike="noStrike" kern="0" cap="none" spc="0" normalizeH="0" noProof="0" dirty="0">
                <a:ln>
                  <a:noFill/>
                </a:ln>
                <a:solidFill>
                  <a:schemeClr val="tx1"/>
                </a:solidFill>
                <a:effectLst/>
                <a:uLnTx/>
                <a:uFillTx/>
                <a:latin typeface="Calibri" charset="0"/>
                <a:ea typeface="Calibri" charset="0"/>
                <a:cs typeface="Calibri" charset="0"/>
              </a:rPr>
              <a:t>  </a:t>
            </a:r>
            <a:endParaRPr lang="el-GR" sz="1600" kern="0" dirty="0">
              <a:latin typeface="Calibri" charset="0"/>
              <a:ea typeface="Calibri" charset="0"/>
              <a:cs typeface="Calibri" charset="0"/>
            </a:endParaRPr>
          </a:p>
          <a:p>
            <a:pPr algn="just" eaLnBrk="0" hangingPunct="0">
              <a:lnSpc>
                <a:spcPct val="110000"/>
              </a:lnSpc>
              <a:spcBef>
                <a:spcPts val="480"/>
              </a:spcBef>
            </a:pPr>
            <a:r>
              <a:rPr kumimoji="0" lang="el-GR" sz="1600" b="0" i="0" u="none" strike="noStrike" kern="0" cap="none" spc="0" normalizeH="0" noProof="0" dirty="0">
                <a:ln>
                  <a:noFill/>
                </a:ln>
                <a:solidFill>
                  <a:schemeClr val="tx1"/>
                </a:solidFill>
                <a:effectLst/>
                <a:uLnTx/>
                <a:uFillTx/>
                <a:latin typeface="Calibri" charset="0"/>
                <a:ea typeface="Calibri" charset="0"/>
                <a:cs typeface="Calibri" charset="0"/>
              </a:rPr>
              <a:t>	</a:t>
            </a:r>
            <a:r>
              <a:rPr kumimoji="0" lang="en-US" sz="1600" b="0" i="0" u="none" strike="noStrike" kern="0" cap="none" spc="0" normalizeH="0" noProof="0" dirty="0">
                <a:ln>
                  <a:noFill/>
                </a:ln>
                <a:solidFill>
                  <a:schemeClr val="tx1"/>
                </a:solidFill>
                <a:effectLst/>
                <a:uLnTx/>
                <a:uFillTx/>
                <a:latin typeface="Calibri" charset="0"/>
                <a:ea typeface="Calibri" charset="0"/>
                <a:cs typeface="Calibri" charset="0"/>
              </a:rPr>
              <a:t>a) </a:t>
            </a:r>
            <a:r>
              <a:rPr kumimoji="0" lang="el-GR" sz="1600" b="0" i="0" u="none" strike="noStrike" kern="0" cap="none" spc="0" normalizeH="0" noProof="0" dirty="0">
                <a:ln>
                  <a:noFill/>
                </a:ln>
                <a:solidFill>
                  <a:schemeClr val="tx1"/>
                </a:solidFill>
                <a:effectLst/>
                <a:uLnTx/>
                <a:uFillTx/>
                <a:latin typeface="Calibri" charset="0"/>
                <a:ea typeface="Calibri" charset="0"/>
                <a:cs typeface="Calibri" charset="0"/>
              </a:rPr>
              <a:t>Χρήση ποτενσιόμετρου για έλεγχο 	ταχύτητας.</a:t>
            </a:r>
            <a:r>
              <a:rPr kumimoji="0" lang="en-US" sz="1600" b="0" i="0" u="none" strike="noStrike" kern="0" cap="none" spc="0" normalizeH="0" noProof="0" dirty="0">
                <a:ln>
                  <a:noFill/>
                </a:ln>
                <a:solidFill>
                  <a:schemeClr val="tx1"/>
                </a:solidFill>
                <a:effectLst/>
                <a:uLnTx/>
                <a:uFillTx/>
                <a:latin typeface="Calibri" charset="0"/>
                <a:ea typeface="Calibri" charset="0"/>
                <a:cs typeface="Calibri" charset="0"/>
              </a:rPr>
              <a:t> </a:t>
            </a:r>
            <a:endParaRPr kumimoji="0" lang="el-GR" sz="1600" b="0" i="0" u="none" strike="noStrike" kern="0" cap="none" spc="0" normalizeH="0" noProof="0" dirty="0">
              <a:ln>
                <a:noFill/>
              </a:ln>
              <a:solidFill>
                <a:schemeClr val="tx1"/>
              </a:solidFill>
              <a:effectLst/>
              <a:uLnTx/>
              <a:uFillTx/>
              <a:latin typeface="Calibri" charset="0"/>
              <a:ea typeface="Calibri" charset="0"/>
              <a:cs typeface="Calibri" charset="0"/>
            </a:endParaRPr>
          </a:p>
          <a:p>
            <a:pPr algn="just" eaLnBrk="0" hangingPunct="0">
              <a:lnSpc>
                <a:spcPct val="110000"/>
              </a:lnSpc>
              <a:spcBef>
                <a:spcPts val="480"/>
              </a:spcBef>
            </a:pPr>
            <a:r>
              <a:rPr kumimoji="0" lang="el-GR" sz="1600" b="0" i="0" u="none" strike="noStrike" kern="0" cap="none" spc="0" normalizeH="0" noProof="0" dirty="0">
                <a:ln>
                  <a:noFill/>
                </a:ln>
                <a:solidFill>
                  <a:schemeClr val="tx1"/>
                </a:solidFill>
                <a:effectLst/>
                <a:uLnTx/>
                <a:uFillTx/>
                <a:latin typeface="Calibri" charset="0"/>
                <a:ea typeface="Calibri" charset="0"/>
                <a:cs typeface="Calibri" charset="0"/>
              </a:rPr>
              <a:t>	</a:t>
            </a:r>
            <a:r>
              <a:rPr kumimoji="0" lang="en-US" sz="1600" b="0" i="0" u="none" strike="noStrike" kern="0" cap="none" spc="0" normalizeH="0" noProof="0" dirty="0">
                <a:ln>
                  <a:noFill/>
                </a:ln>
                <a:solidFill>
                  <a:schemeClr val="tx1"/>
                </a:solidFill>
                <a:effectLst/>
                <a:uLnTx/>
                <a:uFillTx/>
                <a:latin typeface="Calibri" charset="0"/>
                <a:ea typeface="Calibri" charset="0"/>
                <a:cs typeface="Calibri" charset="0"/>
              </a:rPr>
              <a:t>b) </a:t>
            </a:r>
            <a:r>
              <a:rPr lang="el-GR" sz="1600" kern="0" noProof="0" dirty="0">
                <a:latin typeface="Calibri" charset="0"/>
                <a:ea typeface="Calibri" charset="0"/>
                <a:cs typeface="Calibri" charset="0"/>
              </a:rPr>
              <a:t>Χρήση έτοιμης πλακέτας δύο 	Γεφυρών-Η βασισμένης στο </a:t>
            </a:r>
            <a:r>
              <a:rPr lang="en-US" sz="1600" kern="0" dirty="0">
                <a:latin typeface="Calibri" charset="0"/>
                <a:ea typeface="Calibri" charset="0"/>
                <a:cs typeface="Calibri" charset="0"/>
              </a:rPr>
              <a:t>L298</a:t>
            </a:r>
            <a:r>
              <a:rPr lang="el-GR" sz="1600" kern="0" dirty="0">
                <a:latin typeface="Calibri" charset="0"/>
                <a:ea typeface="Calibri" charset="0"/>
                <a:cs typeface="Calibri" charset="0"/>
              </a:rPr>
              <a:t>.</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3" name="TextBox 12"/>
          <p:cNvSpPr txBox="1"/>
          <p:nvPr/>
        </p:nvSpPr>
        <p:spPr bwMode="auto">
          <a:xfrm>
            <a:off x="5428917" y="2614103"/>
            <a:ext cx="731181" cy="6981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endParaRPr kumimoji="0" lang="en-US" sz="1600" b="1" i="0" u="none" strike="noStrike" kern="0" cap="none" spc="0" normalizeH="0" baseline="0" noProof="0" dirty="0">
              <a:ln>
                <a:noFill/>
              </a:ln>
              <a:solidFill>
                <a:srgbClr val="FF0000"/>
              </a:solidFill>
              <a:effectLst/>
              <a:uLnTx/>
              <a:uFillTx/>
              <a:latin typeface="+mn-lt"/>
              <a:ea typeface="+mn-ea"/>
              <a:cs typeface="+mn-cs"/>
            </a:endParaRPr>
          </a:p>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mn-lt"/>
                <a:ea typeface="+mn-ea"/>
                <a:cs typeface="+mn-cs"/>
              </a:rPr>
              <a:t>    </a:t>
            </a:r>
            <a:r>
              <a:rPr kumimoji="0" lang="en-US" sz="1600" b="1" i="0" u="none" strike="noStrike" kern="0" cap="none" spc="0" normalizeH="0" baseline="0" noProof="0" dirty="0">
                <a:ln>
                  <a:noFill/>
                </a:ln>
                <a:solidFill>
                  <a:srgbClr val="FF0000"/>
                </a:solidFill>
                <a:effectLst/>
                <a:uLnTx/>
                <a:uFillTx/>
                <a:latin typeface="+mn-lt"/>
                <a:ea typeface="+mn-ea"/>
                <a:cs typeface="+mn-cs"/>
              </a:rPr>
              <a:t>9v</a:t>
            </a:r>
            <a:endParaRPr kumimoji="0" lang="el-GR" sz="1600" b="1" i="0" u="none" strike="noStrike" kern="0" cap="none" spc="0" normalizeH="0" baseline="0" noProof="0" dirty="0">
              <a:ln>
                <a:noFill/>
              </a:ln>
              <a:solidFill>
                <a:srgbClr val="FF0000"/>
              </a:solidFill>
              <a:effectLst/>
              <a:uLnTx/>
              <a:uFillTx/>
              <a:latin typeface="+mn-lt"/>
              <a:ea typeface="+mn-ea"/>
              <a:cs typeface="+mn-cs"/>
            </a:endParaRPr>
          </a:p>
        </p:txBody>
      </p:sp>
      <p:grpSp>
        <p:nvGrpSpPr>
          <p:cNvPr id="24" name="Ομάδα 23"/>
          <p:cNvGrpSpPr/>
          <p:nvPr/>
        </p:nvGrpSpPr>
        <p:grpSpPr>
          <a:xfrm>
            <a:off x="4854490" y="740015"/>
            <a:ext cx="4247473" cy="2900243"/>
            <a:chOff x="4459465" y="713890"/>
            <a:chExt cx="4247473" cy="2900243"/>
          </a:xfrm>
        </p:grpSpPr>
        <p:grpSp>
          <p:nvGrpSpPr>
            <p:cNvPr id="23" name="Ομάδα 22"/>
            <p:cNvGrpSpPr/>
            <p:nvPr/>
          </p:nvGrpSpPr>
          <p:grpSpPr>
            <a:xfrm>
              <a:off x="5033893" y="801437"/>
              <a:ext cx="3673045" cy="2812696"/>
              <a:chOff x="5033893" y="801437"/>
              <a:chExt cx="3673045" cy="2812696"/>
            </a:xfrm>
          </p:grpSpPr>
          <p:pic>
            <p:nvPicPr>
              <p:cNvPr id="4" name="Εικόνα 3"/>
              <p:cNvPicPr>
                <a:picLocks noChangeAspect="1"/>
              </p:cNvPicPr>
              <p:nvPr/>
            </p:nvPicPr>
            <p:blipFill rotWithShape="1">
              <a:blip r:embed="rId4"/>
              <a:srcRect t="25353" r="38786"/>
              <a:stretch/>
            </p:blipFill>
            <p:spPr>
              <a:xfrm>
                <a:off x="5033893" y="801437"/>
                <a:ext cx="3673045" cy="2812696"/>
              </a:xfrm>
              <a:prstGeom prst="rect">
                <a:avLst/>
              </a:prstGeom>
            </p:spPr>
          </p:pic>
          <p:sp>
            <p:nvSpPr>
              <p:cNvPr id="22" name="Ορθογώνιο 21"/>
              <p:cNvSpPr/>
              <p:nvPr/>
            </p:nvSpPr>
            <p:spPr>
              <a:xfrm>
                <a:off x="7667106" y="1164613"/>
                <a:ext cx="1026058" cy="186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TextBox 15"/>
            <p:cNvSpPr txBox="1"/>
            <p:nvPr/>
          </p:nvSpPr>
          <p:spPr bwMode="auto">
            <a:xfrm>
              <a:off x="4459465" y="713890"/>
              <a:ext cx="1953114" cy="488980"/>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200" b="1" kern="0" dirty="0" err="1">
                  <a:solidFill>
                    <a:schemeClr val="accent6">
                      <a:lumMod val="60000"/>
                      <a:lumOff val="40000"/>
                    </a:schemeClr>
                  </a:solidFill>
                  <a:latin typeface="+mn-lt"/>
                  <a:ea typeface="+mn-ea"/>
                  <a:cs typeface="+mn-cs"/>
                </a:rPr>
                <a:t>Ακρ</a:t>
              </a:r>
              <a:r>
                <a:rPr lang="el-GR" sz="1200" b="1" kern="0" dirty="0">
                  <a:solidFill>
                    <a:schemeClr val="accent6">
                      <a:lumMod val="60000"/>
                      <a:lumOff val="40000"/>
                    </a:schemeClr>
                  </a:solidFill>
                  <a:latin typeface="+mn-lt"/>
                  <a:ea typeface="+mn-ea"/>
                  <a:cs typeface="+mn-cs"/>
                </a:rPr>
                <a:t>. 3 του </a:t>
              </a:r>
              <a:r>
                <a:rPr lang="en-US" sz="1200" b="1" kern="0" dirty="0">
                  <a:solidFill>
                    <a:schemeClr val="accent6">
                      <a:lumMod val="60000"/>
                      <a:lumOff val="40000"/>
                    </a:schemeClr>
                  </a:solidFill>
                  <a:latin typeface="+mn-lt"/>
                  <a:ea typeface="+mn-ea"/>
                  <a:cs typeface="+mn-cs"/>
                </a:rPr>
                <a:t>Arduino = </a:t>
              </a:r>
              <a:r>
                <a:rPr lang="el-GR" sz="1200" b="1" kern="0" dirty="0">
                  <a:solidFill>
                    <a:schemeClr val="accent6">
                      <a:lumMod val="60000"/>
                      <a:lumOff val="40000"/>
                    </a:schemeClr>
                  </a:solidFill>
                  <a:latin typeface="+mn-lt"/>
                  <a:ea typeface="+mn-ea"/>
                  <a:cs typeface="+mn-cs"/>
                </a:rPr>
                <a:t>Ενεργοποίηση</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7" name="TextBox 16"/>
            <p:cNvSpPr txBox="1"/>
            <p:nvPr/>
          </p:nvSpPr>
          <p:spPr bwMode="auto">
            <a:xfrm>
              <a:off x="4459465" y="1270285"/>
              <a:ext cx="1953114" cy="488980"/>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200" b="1" kern="0" dirty="0" err="1">
                  <a:solidFill>
                    <a:schemeClr val="accent6">
                      <a:lumMod val="60000"/>
                      <a:lumOff val="40000"/>
                    </a:schemeClr>
                  </a:solidFill>
                  <a:latin typeface="+mn-lt"/>
                  <a:ea typeface="+mn-ea"/>
                  <a:cs typeface="+mn-cs"/>
                </a:rPr>
                <a:t>Ακρ</a:t>
              </a:r>
              <a:r>
                <a:rPr lang="el-GR" sz="1200" b="1" kern="0" dirty="0">
                  <a:solidFill>
                    <a:schemeClr val="accent6">
                      <a:lumMod val="60000"/>
                      <a:lumOff val="40000"/>
                    </a:schemeClr>
                  </a:solidFill>
                  <a:latin typeface="+mn-lt"/>
                  <a:ea typeface="+mn-ea"/>
                  <a:cs typeface="+mn-cs"/>
                </a:rPr>
                <a:t>. 4 του </a:t>
              </a:r>
              <a:r>
                <a:rPr lang="en-US" sz="1200" b="1" kern="0" dirty="0">
                  <a:solidFill>
                    <a:schemeClr val="accent6">
                      <a:lumMod val="60000"/>
                      <a:lumOff val="40000"/>
                    </a:schemeClr>
                  </a:solidFill>
                  <a:latin typeface="+mn-lt"/>
                  <a:ea typeface="+mn-ea"/>
                  <a:cs typeface="+mn-cs"/>
                </a:rPr>
                <a:t>Arduino = </a:t>
              </a:r>
              <a:r>
                <a:rPr lang="el-GR" sz="1200" b="1" kern="0" dirty="0">
                  <a:solidFill>
                    <a:schemeClr val="accent6">
                      <a:lumMod val="60000"/>
                      <a:lumOff val="40000"/>
                    </a:schemeClr>
                  </a:solidFill>
                  <a:latin typeface="+mn-lt"/>
                  <a:ea typeface="+mn-ea"/>
                  <a:cs typeface="+mn-cs"/>
                </a:rPr>
                <a:t>Είσοδος 1</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8" name="TextBox 17"/>
            <p:cNvSpPr txBox="1"/>
            <p:nvPr/>
          </p:nvSpPr>
          <p:spPr bwMode="auto">
            <a:xfrm>
              <a:off x="4459465" y="2475526"/>
              <a:ext cx="1953114" cy="488980"/>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200" b="1" kern="0" dirty="0" err="1">
                  <a:solidFill>
                    <a:schemeClr val="accent6">
                      <a:lumMod val="60000"/>
                      <a:lumOff val="40000"/>
                    </a:schemeClr>
                  </a:solidFill>
                  <a:latin typeface="+mn-lt"/>
                  <a:ea typeface="+mn-ea"/>
                  <a:cs typeface="+mn-cs"/>
                </a:rPr>
                <a:t>Ακρ</a:t>
              </a:r>
              <a:r>
                <a:rPr lang="el-GR" sz="1200" b="1" kern="0" dirty="0">
                  <a:solidFill>
                    <a:schemeClr val="accent6">
                      <a:lumMod val="60000"/>
                      <a:lumOff val="40000"/>
                    </a:schemeClr>
                  </a:solidFill>
                  <a:latin typeface="+mn-lt"/>
                  <a:ea typeface="+mn-ea"/>
                  <a:cs typeface="+mn-cs"/>
                </a:rPr>
                <a:t>. 5 του </a:t>
              </a:r>
              <a:r>
                <a:rPr lang="en-US" sz="1200" b="1" kern="0" dirty="0">
                  <a:solidFill>
                    <a:schemeClr val="accent6">
                      <a:lumMod val="60000"/>
                      <a:lumOff val="40000"/>
                    </a:schemeClr>
                  </a:solidFill>
                  <a:latin typeface="+mn-lt"/>
                  <a:ea typeface="+mn-ea"/>
                  <a:cs typeface="+mn-cs"/>
                </a:rPr>
                <a:t>Arduino = </a:t>
              </a:r>
              <a:r>
                <a:rPr lang="el-GR" sz="1200" b="1" kern="0" dirty="0">
                  <a:solidFill>
                    <a:schemeClr val="accent6">
                      <a:lumMod val="60000"/>
                      <a:lumOff val="40000"/>
                    </a:schemeClr>
                  </a:solidFill>
                  <a:latin typeface="+mn-lt"/>
                  <a:ea typeface="+mn-ea"/>
                  <a:cs typeface="+mn-cs"/>
                </a:rPr>
                <a:t>Είσοδος 2</a:t>
              </a:r>
              <a:r>
                <a:rPr lang="en-US" sz="1200" b="1" kern="0" dirty="0">
                  <a:solidFill>
                    <a:schemeClr val="accent6">
                      <a:lumMod val="60000"/>
                      <a:lumOff val="40000"/>
                    </a:schemeClr>
                  </a:solidFill>
                  <a:latin typeface="+mn-lt"/>
                  <a:ea typeface="+mn-ea"/>
                  <a:cs typeface="+mn-cs"/>
                </a:rPr>
                <a:t> </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grpSp>
      <p:sp>
        <p:nvSpPr>
          <p:cNvPr id="25" name="TextBox 24"/>
          <p:cNvSpPr txBox="1"/>
          <p:nvPr/>
        </p:nvSpPr>
        <p:spPr bwMode="auto">
          <a:xfrm>
            <a:off x="5425981" y="2637388"/>
            <a:ext cx="731181" cy="6981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endParaRPr kumimoji="0" lang="en-US" sz="1600" b="1" i="0" u="none" strike="noStrike" kern="0" cap="none" spc="0" normalizeH="0" baseline="0" noProof="0" dirty="0">
              <a:ln>
                <a:noFill/>
              </a:ln>
              <a:solidFill>
                <a:srgbClr val="FF0000"/>
              </a:solidFill>
              <a:effectLst/>
              <a:uLnTx/>
              <a:uFillTx/>
              <a:latin typeface="+mn-lt"/>
              <a:ea typeface="+mn-ea"/>
              <a:cs typeface="+mn-cs"/>
            </a:endParaRPr>
          </a:p>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mn-lt"/>
                <a:ea typeface="+mn-ea"/>
                <a:cs typeface="+mn-cs"/>
              </a:rPr>
              <a:t>    </a:t>
            </a:r>
            <a:r>
              <a:rPr kumimoji="0" lang="en-US" sz="1600" b="1" i="0" u="none" strike="noStrike" kern="0" cap="none" spc="0" normalizeH="0" baseline="0" noProof="0" dirty="0">
                <a:ln>
                  <a:noFill/>
                </a:ln>
                <a:solidFill>
                  <a:srgbClr val="FF0000"/>
                </a:solidFill>
                <a:effectLst/>
                <a:uLnTx/>
                <a:uFillTx/>
                <a:latin typeface="+mn-lt"/>
                <a:ea typeface="+mn-ea"/>
                <a:cs typeface="+mn-cs"/>
              </a:rPr>
              <a:t>9v</a:t>
            </a:r>
            <a:endParaRPr kumimoji="0" lang="el-GR" sz="1600" b="1" i="0" u="none" strike="noStrike" kern="0" cap="none" spc="0" normalizeH="0" baseline="0" noProof="0" dirty="0">
              <a:ln>
                <a:noFill/>
              </a:ln>
              <a:solidFill>
                <a:srgbClr val="FF0000"/>
              </a:solidFill>
              <a:effectLst/>
              <a:uLnTx/>
              <a:uFillTx/>
              <a:latin typeface="+mn-lt"/>
              <a:ea typeface="+mn-ea"/>
              <a:cs typeface="+mn-cs"/>
            </a:endParaRPr>
          </a:p>
        </p:txBody>
      </p:sp>
      <p:sp>
        <p:nvSpPr>
          <p:cNvPr id="14" name="TextBox 13"/>
          <p:cNvSpPr txBox="1"/>
          <p:nvPr/>
        </p:nvSpPr>
        <p:spPr bwMode="auto">
          <a:xfrm>
            <a:off x="8180501" y="569700"/>
            <a:ext cx="386644"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Calibri" charset="0"/>
                <a:ea typeface="Calibri" charset="0"/>
                <a:cs typeface="Calibri" charset="0"/>
              </a:rPr>
              <a:t>5</a:t>
            </a:r>
            <a:r>
              <a:rPr kumimoji="0" lang="en-US" sz="1600" b="1" i="0" u="none" strike="noStrike" kern="0" cap="none" spc="0" normalizeH="0" baseline="0" noProof="0" dirty="0">
                <a:ln>
                  <a:noFill/>
                </a:ln>
                <a:solidFill>
                  <a:srgbClr val="FF0000"/>
                </a:solidFill>
                <a:effectLst/>
                <a:uLnTx/>
                <a:uFillTx/>
                <a:latin typeface="Calibri" charset="0"/>
                <a:ea typeface="Calibri" charset="0"/>
                <a:cs typeface="Calibri" charset="0"/>
              </a:rPr>
              <a:t>v</a:t>
            </a:r>
            <a:endParaRPr kumimoji="0" lang="el-GR" sz="1600" b="1"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pic>
        <p:nvPicPr>
          <p:cNvPr id="29" name="Εικόνα 28"/>
          <p:cNvPicPr>
            <a:picLocks noChangeAspect="1"/>
          </p:cNvPicPr>
          <p:nvPr/>
        </p:nvPicPr>
        <p:blipFill rotWithShape="1">
          <a:blip r:embed="rId5"/>
          <a:srcRect l="7087" t="7446" r="13796" b="11882"/>
          <a:stretch/>
        </p:blipFill>
        <p:spPr>
          <a:xfrm>
            <a:off x="6855321" y="3710862"/>
            <a:ext cx="1873836" cy="1432996"/>
          </a:xfrm>
          <a:prstGeom prst="rect">
            <a:avLst/>
          </a:prstGeom>
        </p:spPr>
      </p:pic>
      <p:sp>
        <p:nvSpPr>
          <p:cNvPr id="30" name="TextBox 29"/>
          <p:cNvSpPr txBox="1"/>
          <p:nvPr/>
        </p:nvSpPr>
        <p:spPr bwMode="auto">
          <a:xfrm>
            <a:off x="4304207" y="1808778"/>
            <a:ext cx="1693092" cy="28661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200" kern="0" dirty="0">
                <a:solidFill>
                  <a:schemeClr val="bg1">
                    <a:lumMod val="65000"/>
                  </a:schemeClr>
                </a:solidFill>
                <a:latin typeface="+mn-lt"/>
                <a:ea typeface="+mn-ea"/>
                <a:cs typeface="+mn-cs"/>
              </a:rPr>
              <a:t>Μέγιστο</a:t>
            </a:r>
            <a:r>
              <a:rPr lang="en-US" sz="1200" kern="0" dirty="0">
                <a:solidFill>
                  <a:schemeClr val="bg1">
                    <a:lumMod val="65000"/>
                  </a:schemeClr>
                </a:solidFill>
                <a:latin typeface="+mn-lt"/>
                <a:ea typeface="+mn-ea"/>
                <a:cs typeface="+mn-cs"/>
              </a:rPr>
              <a:t> 0.6 A/ motor</a:t>
            </a:r>
            <a:endParaRPr kumimoji="0" lang="el-GR" sz="12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2" name="TextBox 31"/>
          <p:cNvSpPr txBox="1"/>
          <p:nvPr/>
        </p:nvSpPr>
        <p:spPr bwMode="auto">
          <a:xfrm>
            <a:off x="6795708" y="3448467"/>
            <a:ext cx="1483098" cy="32047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400" kern="0" dirty="0">
                <a:solidFill>
                  <a:schemeClr val="bg1">
                    <a:lumMod val="65000"/>
                  </a:schemeClr>
                </a:solidFill>
                <a:latin typeface="+mn-lt"/>
                <a:ea typeface="+mn-ea"/>
                <a:cs typeface="+mn-cs"/>
              </a:rPr>
              <a:t>max 2 A/ motor</a:t>
            </a:r>
            <a:endParaRPr kumimoji="0" lang="el-GR" sz="14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3" name="Rectangle 48"/>
          <p:cNvSpPr>
            <a:spLocks/>
          </p:cNvSpPr>
          <p:nvPr/>
        </p:nvSpPr>
        <p:spPr bwMode="auto">
          <a:xfrm>
            <a:off x="5455715" y="3246279"/>
            <a:ext cx="133177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l-GR" sz="1400" dirty="0">
                <a:solidFill>
                  <a:srgbClr val="C00000"/>
                </a:solidFill>
                <a:latin typeface="Book Antiqua"/>
                <a:cs typeface="Book Antiqua"/>
                <a:sym typeface="Tahoma" charset="0"/>
              </a:rPr>
              <a:t>Μέγιστο</a:t>
            </a:r>
            <a:r>
              <a:rPr lang="en-US" sz="1400" dirty="0">
                <a:solidFill>
                  <a:srgbClr val="C00000"/>
                </a:solidFill>
                <a:latin typeface="Book Antiqua"/>
                <a:cs typeface="Book Antiqua"/>
                <a:sym typeface="Tahoma" charset="0"/>
              </a:rPr>
              <a:t> 36 volt</a:t>
            </a:r>
          </a:p>
        </p:txBody>
      </p:sp>
      <p:sp>
        <p:nvSpPr>
          <p:cNvPr id="34" name="Rectangle 48"/>
          <p:cNvSpPr>
            <a:spLocks/>
          </p:cNvSpPr>
          <p:nvPr/>
        </p:nvSpPr>
        <p:spPr bwMode="auto">
          <a:xfrm>
            <a:off x="7837597" y="3661217"/>
            <a:ext cx="10784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9" bIns="0">
            <a:spAutoFit/>
          </a:bodyPr>
          <a:lstStyle/>
          <a:p>
            <a:pPr marL="39688"/>
            <a:r>
              <a:rPr lang="en-US" sz="1400" dirty="0">
                <a:solidFill>
                  <a:schemeClr val="bg1">
                    <a:lumMod val="65000"/>
                  </a:schemeClr>
                </a:solidFill>
                <a:latin typeface="Book Antiqua"/>
                <a:cs typeface="Book Antiqua"/>
                <a:sym typeface="Tahoma" charset="0"/>
              </a:rPr>
              <a:t>max 46 volts</a:t>
            </a:r>
          </a:p>
        </p:txBody>
      </p:sp>
      <p:sp>
        <p:nvSpPr>
          <p:cNvPr id="36" name="TextBox 35"/>
          <p:cNvSpPr txBox="1"/>
          <p:nvPr/>
        </p:nvSpPr>
        <p:spPr bwMode="auto">
          <a:xfrm>
            <a:off x="3051460" y="2392225"/>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1</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7" name="TextBox 36"/>
          <p:cNvSpPr txBox="1"/>
          <p:nvPr/>
        </p:nvSpPr>
        <p:spPr bwMode="auto">
          <a:xfrm>
            <a:off x="3042751" y="3310760"/>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kern="0" dirty="0">
                <a:solidFill>
                  <a:schemeClr val="bg1">
                    <a:lumMod val="65000"/>
                  </a:schemeClr>
                </a:solidFill>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2</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8" name="TextBox 37"/>
          <p:cNvSpPr txBox="1"/>
          <p:nvPr/>
        </p:nvSpPr>
        <p:spPr bwMode="auto">
          <a:xfrm>
            <a:off x="3056864" y="4086427"/>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kern="0" dirty="0">
                <a:solidFill>
                  <a:schemeClr val="bg1">
                    <a:lumMod val="65000"/>
                  </a:schemeClr>
                </a:solidFill>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3</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9" name="TextBox 38"/>
          <p:cNvSpPr txBox="1"/>
          <p:nvPr/>
        </p:nvSpPr>
        <p:spPr bwMode="auto">
          <a:xfrm>
            <a:off x="3051460" y="4980038"/>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kern="0" dirty="0">
                <a:solidFill>
                  <a:schemeClr val="bg1">
                    <a:lumMod val="65000"/>
                  </a:schemeClr>
                </a:solidFill>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5</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40" name="TextBox 39"/>
          <p:cNvSpPr txBox="1"/>
          <p:nvPr/>
        </p:nvSpPr>
        <p:spPr bwMode="auto">
          <a:xfrm>
            <a:off x="3051460" y="5697094"/>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kern="0" dirty="0">
                <a:solidFill>
                  <a:schemeClr val="bg1">
                    <a:lumMod val="65000"/>
                  </a:schemeClr>
                </a:solidFill>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6</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41" name="TextBox 40"/>
          <p:cNvSpPr txBox="1"/>
          <p:nvPr/>
        </p:nvSpPr>
        <p:spPr bwMode="auto">
          <a:xfrm>
            <a:off x="5499109" y="4707313"/>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4</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Tree>
    <p:extLst>
      <p:ext uri="{BB962C8B-B14F-4D97-AF65-F5344CB8AC3E}">
        <p14:creationId xmlns:p14="http://schemas.microsoft.com/office/powerpoint/2010/main" val="16892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l-GR" sz="2400" dirty="0">
                <a:latin typeface="Calibri" charset="0"/>
                <a:ea typeface="Calibri" charset="0"/>
                <a:cs typeface="Calibri" charset="0"/>
              </a:rPr>
              <a:t>Κοινή Πλακέτα Οδήγησης Κινητήρα Βασισμένη στο </a:t>
            </a:r>
            <a:r>
              <a:rPr lang="en-US" sz="2400" dirty="0">
                <a:latin typeface="Calibri" charset="0"/>
                <a:ea typeface="Calibri" charset="0"/>
                <a:cs typeface="Calibri" charset="0"/>
              </a:rPr>
              <a:t>L298</a:t>
            </a:r>
            <a:r>
              <a:rPr lang="el-GR" sz="2400" dirty="0">
                <a:latin typeface="Calibri" charset="0"/>
                <a:ea typeface="Calibri" charset="0"/>
                <a:cs typeface="Calibri" charset="0"/>
              </a:rPr>
              <a:t>.</a:t>
            </a:r>
            <a:endParaRPr lang="el-GR" dirty="0">
              <a:latin typeface="Calibri" charset="0"/>
              <a:ea typeface="Calibri" charset="0"/>
              <a:cs typeface="Calibri" charset="0"/>
            </a:endParaRPr>
          </a:p>
        </p:txBody>
      </p:sp>
      <p:pic>
        <p:nvPicPr>
          <p:cNvPr id="4" name="Εικόνα 3"/>
          <p:cNvPicPr>
            <a:picLocks noChangeAspect="1"/>
          </p:cNvPicPr>
          <p:nvPr/>
        </p:nvPicPr>
        <p:blipFill rotWithShape="1">
          <a:blip r:embed="rId3"/>
          <a:srcRect l="7087" t="7446" r="13796" b="11882"/>
          <a:stretch/>
        </p:blipFill>
        <p:spPr>
          <a:xfrm>
            <a:off x="233780" y="1318010"/>
            <a:ext cx="3862155" cy="2953542"/>
          </a:xfrm>
          <a:prstGeom prst="rect">
            <a:avLst/>
          </a:prstGeom>
        </p:spPr>
      </p:pic>
      <p:pic>
        <p:nvPicPr>
          <p:cNvPr id="5" name="Εικόνα 4"/>
          <p:cNvPicPr>
            <a:picLocks noChangeAspect="1"/>
          </p:cNvPicPr>
          <p:nvPr/>
        </p:nvPicPr>
        <p:blipFill rotWithShape="1">
          <a:blip r:embed="rId4"/>
          <a:srcRect l="16317" r="17041" b="4321"/>
          <a:stretch/>
        </p:blipFill>
        <p:spPr>
          <a:xfrm>
            <a:off x="4911633" y="1135971"/>
            <a:ext cx="3805647" cy="4097880"/>
          </a:xfrm>
          <a:prstGeom prst="rect">
            <a:avLst/>
          </a:prstGeom>
        </p:spPr>
      </p:pic>
      <p:sp>
        <p:nvSpPr>
          <p:cNvPr id="7" name="Ορθογώνιο 6"/>
          <p:cNvSpPr/>
          <p:nvPr/>
        </p:nvSpPr>
        <p:spPr>
          <a:xfrm>
            <a:off x="4049318" y="5376296"/>
            <a:ext cx="1731564" cy="369332"/>
          </a:xfrm>
          <a:prstGeom prst="rect">
            <a:avLst/>
          </a:prstGeom>
        </p:spPr>
        <p:txBody>
          <a:bodyPr wrap="none">
            <a:spAutoFit/>
          </a:bodyPr>
          <a:lstStyle/>
          <a:p>
            <a:r>
              <a:rPr lang="el-GR" sz="1800" b="1" kern="0" dirty="0">
                <a:solidFill>
                  <a:schemeClr val="accent6">
                    <a:lumMod val="60000"/>
                    <a:lumOff val="40000"/>
                  </a:schemeClr>
                </a:solidFill>
                <a:latin typeface="Calibri" charset="0"/>
                <a:ea typeface="Calibri" charset="0"/>
                <a:cs typeface="Calibri" charset="0"/>
              </a:rPr>
              <a:t>Ενεργοποίηση1</a:t>
            </a:r>
            <a:r>
              <a:rPr lang="en-US" sz="1800" b="1" kern="0" dirty="0">
                <a:solidFill>
                  <a:schemeClr val="accent6">
                    <a:lumMod val="60000"/>
                    <a:lumOff val="40000"/>
                  </a:schemeClr>
                </a:solidFill>
                <a:latin typeface="Calibri" charset="0"/>
                <a:ea typeface="Calibri" charset="0"/>
                <a:cs typeface="Calibri" charset="0"/>
              </a:rPr>
              <a:t> </a:t>
            </a:r>
            <a:endParaRPr lang="el-GR" sz="1800" dirty="0">
              <a:latin typeface="Calibri" charset="0"/>
              <a:ea typeface="Calibri" charset="0"/>
              <a:cs typeface="Calibri" charset="0"/>
            </a:endParaRPr>
          </a:p>
        </p:txBody>
      </p:sp>
      <p:sp>
        <p:nvSpPr>
          <p:cNvPr id="8" name="Ορθογώνιο 7"/>
          <p:cNvSpPr/>
          <p:nvPr/>
        </p:nvSpPr>
        <p:spPr>
          <a:xfrm>
            <a:off x="5642351" y="5397608"/>
            <a:ext cx="1175322" cy="369332"/>
          </a:xfrm>
          <a:prstGeom prst="rect">
            <a:avLst/>
          </a:prstGeom>
        </p:spPr>
        <p:txBody>
          <a:bodyPr wrap="none">
            <a:spAutoFit/>
          </a:bodyPr>
          <a:lstStyle/>
          <a:p>
            <a:r>
              <a:rPr lang="el-GR" sz="1800" b="1" kern="0" dirty="0">
                <a:solidFill>
                  <a:schemeClr val="accent6">
                    <a:lumMod val="60000"/>
                    <a:lumOff val="40000"/>
                  </a:schemeClr>
                </a:solidFill>
                <a:latin typeface="Calibri" charset="0"/>
                <a:ea typeface="Calibri" charset="0"/>
                <a:cs typeface="Calibri" charset="0"/>
              </a:rPr>
              <a:t>Είσοδος 1</a:t>
            </a:r>
            <a:r>
              <a:rPr lang="en-US" sz="1800" b="1" kern="0" dirty="0">
                <a:solidFill>
                  <a:schemeClr val="accent6">
                    <a:lumMod val="60000"/>
                    <a:lumOff val="40000"/>
                  </a:schemeClr>
                </a:solidFill>
                <a:latin typeface="Calibri" charset="0"/>
                <a:ea typeface="Calibri" charset="0"/>
                <a:cs typeface="Calibri" charset="0"/>
              </a:rPr>
              <a:t> </a:t>
            </a:r>
            <a:endParaRPr lang="el-GR" sz="1800" dirty="0">
              <a:latin typeface="Calibri" charset="0"/>
              <a:ea typeface="Calibri" charset="0"/>
              <a:cs typeface="Calibri" charset="0"/>
            </a:endParaRPr>
          </a:p>
        </p:txBody>
      </p:sp>
      <p:sp>
        <p:nvSpPr>
          <p:cNvPr id="9" name="Ορθογώνιο 8"/>
          <p:cNvSpPr/>
          <p:nvPr/>
        </p:nvSpPr>
        <p:spPr>
          <a:xfrm>
            <a:off x="6723417" y="5397608"/>
            <a:ext cx="1175322" cy="369332"/>
          </a:xfrm>
          <a:prstGeom prst="rect">
            <a:avLst/>
          </a:prstGeom>
        </p:spPr>
        <p:txBody>
          <a:bodyPr wrap="none">
            <a:spAutoFit/>
          </a:bodyPr>
          <a:lstStyle/>
          <a:p>
            <a:r>
              <a:rPr lang="el-GR" sz="1800" b="1" kern="0" dirty="0">
                <a:solidFill>
                  <a:schemeClr val="accent6">
                    <a:lumMod val="60000"/>
                    <a:lumOff val="40000"/>
                  </a:schemeClr>
                </a:solidFill>
                <a:latin typeface="Calibri" charset="0"/>
                <a:ea typeface="Calibri" charset="0"/>
                <a:cs typeface="Calibri" charset="0"/>
              </a:rPr>
              <a:t>Είσοδος 2</a:t>
            </a:r>
            <a:r>
              <a:rPr lang="en-US" sz="1800" b="1" kern="0" dirty="0">
                <a:solidFill>
                  <a:schemeClr val="accent6">
                    <a:lumMod val="60000"/>
                    <a:lumOff val="40000"/>
                  </a:schemeClr>
                </a:solidFill>
                <a:latin typeface="Calibri" charset="0"/>
                <a:ea typeface="Calibri" charset="0"/>
                <a:cs typeface="Calibri" charset="0"/>
              </a:rPr>
              <a:t> </a:t>
            </a:r>
            <a:endParaRPr lang="el-GR" sz="1800" dirty="0">
              <a:latin typeface="Calibri" charset="0"/>
              <a:ea typeface="Calibri" charset="0"/>
              <a:cs typeface="Calibri" charset="0"/>
            </a:endParaRPr>
          </a:p>
        </p:txBody>
      </p:sp>
      <p:cxnSp>
        <p:nvCxnSpPr>
          <p:cNvPr id="11" name="Ευθύγραμμο βέλος σύνδεσης 10"/>
          <p:cNvCxnSpPr/>
          <p:nvPr/>
        </p:nvCxnSpPr>
        <p:spPr>
          <a:xfrm flipV="1">
            <a:off x="5573486" y="4937760"/>
            <a:ext cx="191588" cy="48115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flipV="1">
            <a:off x="5996273" y="4868091"/>
            <a:ext cx="2586" cy="55082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flipH="1" flipV="1">
            <a:off x="6175571" y="4868092"/>
            <a:ext cx="761985" cy="55082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7" name="Ορθογώνιο 16"/>
          <p:cNvSpPr/>
          <p:nvPr/>
        </p:nvSpPr>
        <p:spPr>
          <a:xfrm>
            <a:off x="7867929" y="5393012"/>
            <a:ext cx="1085554" cy="646331"/>
          </a:xfrm>
          <a:prstGeom prst="rect">
            <a:avLst/>
          </a:prstGeom>
        </p:spPr>
        <p:txBody>
          <a:bodyPr wrap="none">
            <a:spAutoFit/>
          </a:bodyPr>
          <a:lstStyle/>
          <a:p>
            <a:r>
              <a:rPr lang="el-GR" sz="1800" b="1" kern="0" dirty="0">
                <a:solidFill>
                  <a:schemeClr val="accent6">
                    <a:lumMod val="60000"/>
                    <a:lumOff val="40000"/>
                  </a:schemeClr>
                </a:solidFill>
                <a:latin typeface="Calibri" charset="0"/>
                <a:ea typeface="Calibri" charset="0"/>
                <a:cs typeface="Calibri" charset="0"/>
              </a:rPr>
              <a:t>Τάση</a:t>
            </a:r>
          </a:p>
          <a:p>
            <a:r>
              <a:rPr lang="el-GR" sz="1800" b="1" kern="0" dirty="0">
                <a:solidFill>
                  <a:schemeClr val="accent6">
                    <a:lumMod val="60000"/>
                    <a:lumOff val="40000"/>
                  </a:schemeClr>
                </a:solidFill>
                <a:latin typeface="Calibri" charset="0"/>
                <a:ea typeface="Calibri" charset="0"/>
                <a:cs typeface="Calibri" charset="0"/>
              </a:rPr>
              <a:t>Κινητήρα</a:t>
            </a:r>
            <a:endParaRPr lang="el-GR" sz="1800" dirty="0">
              <a:latin typeface="Calibri" charset="0"/>
              <a:ea typeface="Calibri" charset="0"/>
              <a:cs typeface="Calibri" charset="0"/>
            </a:endParaRPr>
          </a:p>
        </p:txBody>
      </p:sp>
      <p:cxnSp>
        <p:nvCxnSpPr>
          <p:cNvPr id="18" name="Ευθύγραμμο βέλος σύνδεσης 17"/>
          <p:cNvCxnSpPr/>
          <p:nvPr/>
        </p:nvCxnSpPr>
        <p:spPr>
          <a:xfrm flipH="1" flipV="1">
            <a:off x="6640509" y="4937760"/>
            <a:ext cx="1307922" cy="48116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2" name="Έλλειψη 21"/>
          <p:cNvSpPr/>
          <p:nvPr/>
        </p:nvSpPr>
        <p:spPr>
          <a:xfrm>
            <a:off x="7294469" y="4458789"/>
            <a:ext cx="781026" cy="548640"/>
          </a:xfrm>
          <a:prstGeom prst="ellipse">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24" name="Έλλειψη 23"/>
          <p:cNvSpPr/>
          <p:nvPr/>
        </p:nvSpPr>
        <p:spPr>
          <a:xfrm>
            <a:off x="7586585" y="2690279"/>
            <a:ext cx="985199" cy="973594"/>
          </a:xfrm>
          <a:prstGeom prst="ellipse">
            <a:avLst/>
          </a:pr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27" name="Ορθογώνιο 26"/>
          <p:cNvSpPr/>
          <p:nvPr/>
        </p:nvSpPr>
        <p:spPr>
          <a:xfrm>
            <a:off x="3855209" y="3017542"/>
            <a:ext cx="1297151" cy="646331"/>
          </a:xfrm>
          <a:prstGeom prst="rect">
            <a:avLst/>
          </a:prstGeom>
        </p:spPr>
        <p:txBody>
          <a:bodyPr wrap="none">
            <a:spAutoFit/>
          </a:bodyPr>
          <a:lstStyle/>
          <a:p>
            <a:pPr algn="ctr"/>
            <a:r>
              <a:rPr lang="el-GR" sz="1800" b="1" kern="0" dirty="0">
                <a:solidFill>
                  <a:schemeClr val="accent6">
                    <a:lumMod val="60000"/>
                    <a:lumOff val="40000"/>
                  </a:schemeClr>
                </a:solidFill>
                <a:latin typeface="Calibri" charset="0"/>
                <a:ea typeface="Calibri" charset="0"/>
                <a:cs typeface="Calibri" charset="0"/>
              </a:rPr>
              <a:t>Κινητήρας1</a:t>
            </a:r>
            <a:endParaRPr lang="en-US" sz="1800" b="1" kern="0" dirty="0">
              <a:solidFill>
                <a:schemeClr val="accent6">
                  <a:lumMod val="60000"/>
                  <a:lumOff val="40000"/>
                </a:schemeClr>
              </a:solidFill>
              <a:latin typeface="Calibri" charset="0"/>
              <a:ea typeface="Calibri" charset="0"/>
              <a:cs typeface="Calibri" charset="0"/>
            </a:endParaRPr>
          </a:p>
          <a:p>
            <a:pPr algn="ctr"/>
            <a:r>
              <a:rPr lang="en-US" sz="1800" b="1" kern="0" dirty="0">
                <a:solidFill>
                  <a:schemeClr val="accent6">
                    <a:lumMod val="60000"/>
                    <a:lumOff val="40000"/>
                  </a:schemeClr>
                </a:solidFill>
                <a:latin typeface="Calibri" charset="0"/>
                <a:ea typeface="Calibri" charset="0"/>
                <a:cs typeface="Calibri" charset="0"/>
              </a:rPr>
              <a:t> +,-</a:t>
            </a:r>
            <a:endParaRPr lang="el-GR" sz="1800" dirty="0">
              <a:latin typeface="Calibri" charset="0"/>
              <a:ea typeface="Calibri" charset="0"/>
              <a:cs typeface="Calibri" charset="0"/>
            </a:endParaRPr>
          </a:p>
        </p:txBody>
      </p:sp>
      <p:sp>
        <p:nvSpPr>
          <p:cNvPr id="28" name="TextBox 27"/>
          <p:cNvSpPr txBox="1"/>
          <p:nvPr/>
        </p:nvSpPr>
        <p:spPr bwMode="auto">
          <a:xfrm>
            <a:off x="233780" y="597107"/>
            <a:ext cx="3215945" cy="75059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defTabSz="914400" rtl="0" eaLnBrk="0" fontAlgn="base" latinLnBrk="0" hangingPunct="0">
              <a:lnSpc>
                <a:spcPct val="110000"/>
              </a:lnSpc>
              <a:spcBef>
                <a:spcPts val="480"/>
              </a:spcBef>
              <a:spcAft>
                <a:spcPct val="0"/>
              </a:spcAft>
              <a:buClrTx/>
              <a:buSzTx/>
              <a:tabLst/>
            </a:pPr>
            <a:r>
              <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rPr>
              <a:t>Η συνδεσμολογία με το </a:t>
            </a:r>
            <a:r>
              <a:rPr kumimoji="0" lang="en-US" sz="1800" b="0" i="0" u="none" strike="noStrike" kern="0" cap="none" spc="0" normalizeH="0" baseline="0" noProof="0" dirty="0">
                <a:ln>
                  <a:noFill/>
                </a:ln>
                <a:solidFill>
                  <a:schemeClr val="tx1"/>
                </a:solidFill>
                <a:effectLst/>
                <a:uLnTx/>
                <a:uFillTx/>
                <a:latin typeface="Calibri" charset="0"/>
                <a:ea typeface="Calibri" charset="0"/>
                <a:cs typeface="Calibri" charset="0"/>
              </a:rPr>
              <a:t>Arduino</a:t>
            </a:r>
            <a:endPar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endParaRPr>
          </a:p>
          <a:p>
            <a:pPr marR="0" defTabSz="914400" rtl="0" eaLnBrk="0" fontAlgn="base" latinLnBrk="0" hangingPunct="0">
              <a:lnSpc>
                <a:spcPct val="110000"/>
              </a:lnSpc>
              <a:spcBef>
                <a:spcPts val="480"/>
              </a:spcBef>
              <a:spcAft>
                <a:spcPct val="0"/>
              </a:spcAft>
              <a:buClrTx/>
              <a:buSzTx/>
              <a:tabLst/>
            </a:pPr>
            <a:r>
              <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rPr>
              <a:t>παραμένει η ίδια.</a:t>
            </a:r>
          </a:p>
        </p:txBody>
      </p:sp>
    </p:spTree>
    <p:extLst>
      <p:ext uri="{BB962C8B-B14F-4D97-AF65-F5344CB8AC3E}">
        <p14:creationId xmlns:p14="http://schemas.microsoft.com/office/powerpoint/2010/main" val="1216440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l-GR" sz="1800" i="1" u="sng" dirty="0">
                <a:latin typeface="Calibri" charset="0"/>
                <a:ea typeface="Calibri" charset="0"/>
                <a:cs typeface="Calibri" charset="0"/>
              </a:rPr>
              <a:t>Παράδειγμα</a:t>
            </a:r>
            <a:r>
              <a:rPr lang="en-US" sz="1800" i="1" u="sng" dirty="0">
                <a:latin typeface="Calibri" charset="0"/>
                <a:ea typeface="Calibri" charset="0"/>
                <a:cs typeface="Calibri" charset="0"/>
              </a:rPr>
              <a:t> 3:</a:t>
            </a:r>
            <a:r>
              <a:rPr lang="en-US" sz="1800" i="1" dirty="0">
                <a:latin typeface="Calibri" charset="0"/>
                <a:ea typeface="Calibri" charset="0"/>
                <a:cs typeface="Calibri" charset="0"/>
              </a:rPr>
              <a:t> </a:t>
            </a:r>
            <a:r>
              <a:rPr lang="el-GR" sz="1800" i="1" dirty="0">
                <a:latin typeface="Calibri" charset="0"/>
                <a:ea typeface="Calibri" charset="0"/>
                <a:cs typeface="Calibri" charset="0"/>
              </a:rPr>
              <a:t>Πλακέτα «</a:t>
            </a:r>
            <a:r>
              <a:rPr lang="en-US" sz="1800" i="1" dirty="0">
                <a:latin typeface="Calibri" charset="0"/>
                <a:ea typeface="Calibri" charset="0"/>
                <a:cs typeface="Calibri" charset="0"/>
              </a:rPr>
              <a:t>Shield</a:t>
            </a:r>
            <a:r>
              <a:rPr lang="el-GR" sz="1800" i="1" dirty="0">
                <a:latin typeface="Calibri" charset="0"/>
                <a:ea typeface="Calibri" charset="0"/>
                <a:cs typeface="Calibri" charset="0"/>
              </a:rPr>
              <a:t>» για το </a:t>
            </a:r>
            <a:r>
              <a:rPr lang="en-US" sz="1800" i="1" dirty="0">
                <a:latin typeface="Calibri" charset="0"/>
                <a:ea typeface="Calibri" charset="0"/>
                <a:cs typeface="Calibri" charset="0"/>
              </a:rPr>
              <a:t>Arduino </a:t>
            </a:r>
            <a:r>
              <a:rPr lang="el-GR" sz="1800" i="1" dirty="0">
                <a:latin typeface="Calibri" charset="0"/>
                <a:ea typeface="Calibri" charset="0"/>
                <a:cs typeface="Calibri" charset="0"/>
              </a:rPr>
              <a:t>Βασισμένη στο Ολοκληρωμένο </a:t>
            </a:r>
            <a:r>
              <a:rPr lang="en-US" sz="1800" dirty="0">
                <a:latin typeface="Calibri" charset="0"/>
                <a:ea typeface="Calibri" charset="0"/>
                <a:cs typeface="Calibri" charset="0"/>
              </a:rPr>
              <a:t>L298P </a:t>
            </a:r>
            <a:r>
              <a:rPr lang="el-GR" sz="1800" dirty="0">
                <a:latin typeface="Calibri" charset="0"/>
                <a:ea typeface="Calibri" charset="0"/>
                <a:cs typeface="Calibri" charset="0"/>
              </a:rPr>
              <a:t>.</a:t>
            </a:r>
            <a:endParaRPr lang="en-US" sz="1800" dirty="0">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rot="5400000">
            <a:off x="5750579" y="1843995"/>
            <a:ext cx="3531552" cy="2762503"/>
          </a:xfrm>
          <a:prstGeom prst="rect">
            <a:avLst/>
          </a:prstGeom>
        </p:spPr>
      </p:pic>
      <p:pic>
        <p:nvPicPr>
          <p:cNvPr id="7" name="Picture 6"/>
          <p:cNvPicPr>
            <a:picLocks noChangeAspect="1"/>
          </p:cNvPicPr>
          <p:nvPr/>
        </p:nvPicPr>
        <p:blipFill rotWithShape="1">
          <a:blip r:embed="rId4"/>
          <a:srcRect l="-2744" r="34951" b="21876"/>
          <a:stretch/>
        </p:blipFill>
        <p:spPr>
          <a:xfrm>
            <a:off x="98840" y="470645"/>
            <a:ext cx="5020664" cy="988825"/>
          </a:xfrm>
          <a:prstGeom prst="rect">
            <a:avLst/>
          </a:prstGeom>
        </p:spPr>
      </p:pic>
      <p:pic>
        <p:nvPicPr>
          <p:cNvPr id="10" name="Picture 9"/>
          <p:cNvPicPr>
            <a:picLocks noChangeAspect="1"/>
          </p:cNvPicPr>
          <p:nvPr/>
        </p:nvPicPr>
        <p:blipFill rotWithShape="1">
          <a:blip r:embed="rId5"/>
          <a:srcRect r="39636"/>
          <a:stretch/>
        </p:blipFill>
        <p:spPr>
          <a:xfrm>
            <a:off x="221071" y="1496727"/>
            <a:ext cx="4851489" cy="1300566"/>
          </a:xfrm>
          <a:prstGeom prst="rect">
            <a:avLst/>
          </a:prstGeom>
        </p:spPr>
      </p:pic>
      <p:grpSp>
        <p:nvGrpSpPr>
          <p:cNvPr id="22" name="Group 21"/>
          <p:cNvGrpSpPr/>
          <p:nvPr/>
        </p:nvGrpSpPr>
        <p:grpSpPr>
          <a:xfrm>
            <a:off x="6574336" y="647838"/>
            <a:ext cx="651140" cy="766286"/>
            <a:chOff x="6574337" y="961545"/>
            <a:chExt cx="651140" cy="766286"/>
          </a:xfrm>
        </p:grpSpPr>
        <p:grpSp>
          <p:nvGrpSpPr>
            <p:cNvPr id="11" name="Group 10"/>
            <p:cNvGrpSpPr/>
            <p:nvPr/>
          </p:nvGrpSpPr>
          <p:grpSpPr>
            <a:xfrm rot="16200000">
              <a:off x="6580957" y="1337461"/>
              <a:ext cx="496910" cy="283829"/>
              <a:chOff x="8005392" y="1954944"/>
              <a:chExt cx="991699" cy="637302"/>
            </a:xfrm>
          </p:grpSpPr>
          <p:pic>
            <p:nvPicPr>
              <p:cNvPr id="12" name="Picture 11"/>
              <p:cNvPicPr>
                <a:picLocks noChangeAspect="1"/>
              </p:cNvPicPr>
              <p:nvPr/>
            </p:nvPicPr>
            <p:blipFill>
              <a:blip r:embed="rId6"/>
              <a:stretch>
                <a:fillRect/>
              </a:stretch>
            </p:blipFill>
            <p:spPr>
              <a:xfrm>
                <a:off x="8427261" y="1954944"/>
                <a:ext cx="569830" cy="584441"/>
              </a:xfrm>
              <a:prstGeom prst="rect">
                <a:avLst/>
              </a:prstGeom>
            </p:spPr>
          </p:pic>
          <p:cxnSp>
            <p:nvCxnSpPr>
              <p:cNvPr id="13" name="Straight Connector 12"/>
              <p:cNvCxnSpPr/>
              <p:nvPr/>
            </p:nvCxnSpPr>
            <p:spPr>
              <a:xfrm flipH="1">
                <a:off x="8026212" y="1955075"/>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005392" y="2579713"/>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bwMode="auto">
            <a:xfrm>
              <a:off x="6574337" y="961545"/>
              <a:ext cx="651140"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a:solidFill>
                    <a:srgbClr val="FF0000"/>
                  </a:solidFill>
                  <a:latin typeface="Calibri" charset="0"/>
                  <a:ea typeface="Calibri" charset="0"/>
                  <a:cs typeface="Calibri" charset="0"/>
                </a:rPr>
                <a:t>Κανάλι Α</a:t>
              </a:r>
              <a:endParaRPr kumimoji="0" lang="en-US" sz="10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grpSp>
      <p:grpSp>
        <p:nvGrpSpPr>
          <p:cNvPr id="23" name="Group 22"/>
          <p:cNvGrpSpPr/>
          <p:nvPr/>
        </p:nvGrpSpPr>
        <p:grpSpPr>
          <a:xfrm>
            <a:off x="6960598" y="778146"/>
            <a:ext cx="647934" cy="651608"/>
            <a:chOff x="6960599" y="1091853"/>
            <a:chExt cx="647934" cy="651608"/>
          </a:xfrm>
        </p:grpSpPr>
        <p:grpSp>
          <p:nvGrpSpPr>
            <p:cNvPr id="16" name="Group 15"/>
            <p:cNvGrpSpPr/>
            <p:nvPr/>
          </p:nvGrpSpPr>
          <p:grpSpPr>
            <a:xfrm rot="16200000">
              <a:off x="6995173" y="1353091"/>
              <a:ext cx="496910" cy="283829"/>
              <a:chOff x="8005392" y="1954944"/>
              <a:chExt cx="991699" cy="637302"/>
            </a:xfrm>
          </p:grpSpPr>
          <p:pic>
            <p:nvPicPr>
              <p:cNvPr id="17" name="Picture 16"/>
              <p:cNvPicPr>
                <a:picLocks noChangeAspect="1"/>
              </p:cNvPicPr>
              <p:nvPr/>
            </p:nvPicPr>
            <p:blipFill>
              <a:blip r:embed="rId6"/>
              <a:stretch>
                <a:fillRect/>
              </a:stretch>
            </p:blipFill>
            <p:spPr>
              <a:xfrm>
                <a:off x="8427261" y="1954944"/>
                <a:ext cx="569830" cy="584441"/>
              </a:xfrm>
              <a:prstGeom prst="rect">
                <a:avLst/>
              </a:prstGeom>
            </p:spPr>
          </p:pic>
          <p:cxnSp>
            <p:nvCxnSpPr>
              <p:cNvPr id="18" name="Straight Connector 17"/>
              <p:cNvCxnSpPr/>
              <p:nvPr/>
            </p:nvCxnSpPr>
            <p:spPr>
              <a:xfrm flipH="1">
                <a:off x="8026212" y="1955075"/>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005392" y="2579713"/>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bwMode="auto">
            <a:xfrm>
              <a:off x="6960599" y="1091853"/>
              <a:ext cx="647934"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a:solidFill>
                    <a:srgbClr val="FF0000"/>
                  </a:solidFill>
                  <a:latin typeface="Calibri" charset="0"/>
                  <a:ea typeface="Calibri" charset="0"/>
                  <a:cs typeface="Calibri" charset="0"/>
                </a:rPr>
                <a:t>Κανάλι Β</a:t>
              </a:r>
              <a:endParaRPr kumimoji="0" lang="en-US" sz="10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grpSp>
      <p:sp>
        <p:nvSpPr>
          <p:cNvPr id="24" name="TextBox 23"/>
          <p:cNvSpPr txBox="1"/>
          <p:nvPr/>
        </p:nvSpPr>
        <p:spPr bwMode="auto">
          <a:xfrm>
            <a:off x="5326460" y="478500"/>
            <a:ext cx="1419345" cy="8912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defTabSz="914400" rtl="0" eaLnBrk="0" fontAlgn="base" latinLnBrk="0" hangingPunct="0">
              <a:lnSpc>
                <a:spcPct val="110000"/>
              </a:lnSpc>
              <a:spcBef>
                <a:spcPts val="480"/>
              </a:spcBef>
              <a:spcAft>
                <a:spcPct val="0"/>
              </a:spcAft>
              <a:buClrTx/>
              <a:buSzTx/>
              <a:tabLst/>
            </a:pPr>
            <a:r>
              <a:rPr lang="el-GR" sz="1600" b="1" kern="0" dirty="0">
                <a:solidFill>
                  <a:srgbClr val="FF0000"/>
                </a:solidFill>
                <a:latin typeface="Calibri" charset="0"/>
                <a:ea typeface="Calibri" charset="0"/>
                <a:cs typeface="Calibri" charset="0"/>
              </a:rPr>
              <a:t>Τάση Τροφοδοσίας Κινητήρα</a:t>
            </a:r>
            <a:endParaRPr kumimoji="0" lang="el-GR" sz="1600" b="1"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cxnSp>
        <p:nvCxnSpPr>
          <p:cNvPr id="25" name="Ευθύγραμμο βέλος σύνδεσης 24"/>
          <p:cNvCxnSpPr>
            <a:cxnSpLocks/>
          </p:cNvCxnSpPr>
          <p:nvPr/>
        </p:nvCxnSpPr>
        <p:spPr>
          <a:xfrm>
            <a:off x="6207825" y="1067716"/>
            <a:ext cx="293152" cy="672224"/>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Εικόνα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531" y="2399039"/>
            <a:ext cx="5081410" cy="4021545"/>
          </a:xfrm>
          <a:prstGeom prst="rect">
            <a:avLst/>
          </a:prstGeom>
        </p:spPr>
      </p:pic>
      <p:sp>
        <p:nvSpPr>
          <p:cNvPr id="9" name="TextBox 8"/>
          <p:cNvSpPr txBox="1"/>
          <p:nvPr/>
        </p:nvSpPr>
        <p:spPr bwMode="auto">
          <a:xfrm>
            <a:off x="6041319" y="5066111"/>
            <a:ext cx="2762504" cy="135447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Pin 12 </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 </a:t>
            </a: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 </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Κατεύθυνση</a:t>
            </a:r>
            <a:endPar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a:p>
            <a:pPr marR="0" algn="just" defTabSz="914400" rtl="0" eaLnBrk="0" fontAlgn="base" latinLnBrk="0" hangingPunct="0">
              <a:lnSpc>
                <a:spcPct val="110000"/>
              </a:lnSpc>
              <a:spcBef>
                <a:spcPts val="480"/>
              </a:spcBef>
              <a:spcAft>
                <a:spcPct val="0"/>
              </a:spcAft>
              <a:buClrTx/>
              <a:buSzTx/>
              <a:tabLst/>
            </a:pPr>
            <a:r>
              <a:rPr lang="en-US" sz="1600" kern="0" dirty="0">
                <a:latin typeface="Calibri" charset="0"/>
                <a:ea typeface="Calibri" charset="0"/>
                <a:cs typeface="Calibri" charset="0"/>
              </a:rPr>
              <a:t>Pin 9 </a:t>
            </a:r>
            <a:r>
              <a:rPr lang="el-GR" sz="1600" kern="0" dirty="0">
                <a:latin typeface="Calibri" charset="0"/>
                <a:ea typeface="Calibri" charset="0"/>
                <a:cs typeface="Calibri" charset="0"/>
              </a:rPr>
              <a:t>   </a:t>
            </a:r>
            <a:r>
              <a:rPr lang="en-US" sz="1600" kern="0" dirty="0">
                <a:latin typeface="Calibri" charset="0"/>
                <a:ea typeface="Calibri" charset="0"/>
                <a:cs typeface="Calibri" charset="0"/>
              </a:rPr>
              <a:t>= </a:t>
            </a:r>
            <a:r>
              <a:rPr lang="el-GR" sz="1600" kern="0" dirty="0">
                <a:latin typeface="Calibri" charset="0"/>
                <a:ea typeface="Calibri" charset="0"/>
                <a:cs typeface="Calibri" charset="0"/>
              </a:rPr>
              <a:t>Φρενάρισμα</a:t>
            </a:r>
            <a:endParaRPr lang="en-US" sz="1600" kern="0" dirty="0">
              <a:latin typeface="Calibri" charset="0"/>
              <a:ea typeface="Calibri" charset="0"/>
              <a:cs typeface="Calibri" charset="0"/>
            </a:endParaRPr>
          </a:p>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Pin 3  </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  </a:t>
            </a: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 </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Ταχύτητα</a:t>
            </a:r>
            <a:endPar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a:p>
            <a:pPr marR="0" algn="just" defTabSz="914400" rtl="0" eaLnBrk="0" fontAlgn="base" latinLnBrk="0" hangingPunct="0">
              <a:lnSpc>
                <a:spcPct val="110000"/>
              </a:lnSpc>
              <a:spcBef>
                <a:spcPts val="480"/>
              </a:spcBef>
              <a:spcAft>
                <a:spcPct val="0"/>
              </a:spcAft>
              <a:buClrTx/>
              <a:buSzTx/>
              <a:tabLst/>
            </a:pPr>
            <a:r>
              <a:rPr lang="en-US" sz="1600" kern="0" dirty="0">
                <a:latin typeface="Calibri" charset="0"/>
                <a:ea typeface="Calibri" charset="0"/>
                <a:cs typeface="Calibri" charset="0"/>
              </a:rPr>
              <a:t>Pin A0 = </a:t>
            </a:r>
            <a:r>
              <a:rPr lang="el-GR" sz="1600" kern="0" dirty="0">
                <a:latin typeface="Calibri" charset="0"/>
                <a:ea typeface="Calibri" charset="0"/>
                <a:cs typeface="Calibri" charset="0"/>
              </a:rPr>
              <a:t>Μέτρηση Έντασης</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5" name="TextBox 14"/>
          <p:cNvSpPr txBox="1"/>
          <p:nvPr/>
        </p:nvSpPr>
        <p:spPr bwMode="auto">
          <a:xfrm>
            <a:off x="7284565" y="507933"/>
            <a:ext cx="1773242"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Εύκολη υλοποίηση</a:t>
            </a:r>
          </a:p>
        </p:txBody>
      </p:sp>
      <p:cxnSp>
        <p:nvCxnSpPr>
          <p:cNvPr id="4" name="Ευθεία γραμμή σύνδεσης 3"/>
          <p:cNvCxnSpPr/>
          <p:nvPr/>
        </p:nvCxnSpPr>
        <p:spPr>
          <a:xfrm>
            <a:off x="2932043" y="3975652"/>
            <a:ext cx="1123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3949438" y="4303644"/>
            <a:ext cx="1123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a:off x="2730238" y="4774096"/>
            <a:ext cx="430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p:cNvCxnSpPr/>
          <p:nvPr/>
        </p:nvCxnSpPr>
        <p:spPr>
          <a:xfrm>
            <a:off x="2816377" y="5416827"/>
            <a:ext cx="1318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p:cNvCxnSpPr/>
          <p:nvPr/>
        </p:nvCxnSpPr>
        <p:spPr>
          <a:xfrm>
            <a:off x="4197916" y="5734879"/>
            <a:ext cx="791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p:cNvCxnSpPr/>
          <p:nvPr/>
        </p:nvCxnSpPr>
        <p:spPr>
          <a:xfrm>
            <a:off x="2846195" y="6211958"/>
            <a:ext cx="3144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920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1111136" y="1337324"/>
            <a:ext cx="2194784" cy="1460529"/>
          </a:xfrm>
          <a:prstGeom prst="rect">
            <a:avLst/>
          </a:prstGeom>
        </p:spPr>
      </p:pic>
      <p:sp>
        <p:nvSpPr>
          <p:cNvPr id="2" name="Title 1"/>
          <p:cNvSpPr>
            <a:spLocks noGrp="1"/>
          </p:cNvSpPr>
          <p:nvPr>
            <p:ph type="title"/>
          </p:nvPr>
        </p:nvSpPr>
        <p:spPr/>
        <p:txBody>
          <a:bodyPr/>
          <a:lstStyle/>
          <a:p>
            <a:r>
              <a:rPr lang="el-GR" dirty="0">
                <a:effectLst/>
                <a:latin typeface="Calibri" charset="0"/>
                <a:ea typeface="Calibri" charset="0"/>
                <a:cs typeface="Calibri" charset="0"/>
              </a:rPr>
              <a:t>Βηματικοί Κινητήρες</a:t>
            </a:r>
            <a:endParaRPr lang="en-US" dirty="0">
              <a:effectLst/>
              <a:latin typeface="Calibri" charset="0"/>
              <a:ea typeface="Calibri" charset="0"/>
              <a:cs typeface="Calibri" charset="0"/>
            </a:endParaRPr>
          </a:p>
        </p:txBody>
      </p:sp>
      <p:sp>
        <p:nvSpPr>
          <p:cNvPr id="3" name="Snip Diagonal Corner Rectangle 2"/>
          <p:cNvSpPr/>
          <p:nvPr/>
        </p:nvSpPr>
        <p:spPr>
          <a:xfrm>
            <a:off x="752986" y="910279"/>
            <a:ext cx="7878253" cy="5214440"/>
          </a:xfrm>
          <a:prstGeom prst="snip2DiagRect">
            <a:avLst>
              <a:gd name="adj1" fmla="val 23044"/>
              <a:gd name="adj2" fmla="val 25073"/>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Oval 10"/>
          <p:cNvSpPr/>
          <p:nvPr/>
        </p:nvSpPr>
        <p:spPr>
          <a:xfrm>
            <a:off x="3856892" y="2663410"/>
            <a:ext cx="1766829" cy="14497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latin typeface="Calibri" charset="0"/>
                <a:ea typeface="Calibri" charset="0"/>
                <a:cs typeface="Calibri" charset="0"/>
              </a:rPr>
              <a:t>Βηματικοί Κινητήρες</a:t>
            </a:r>
            <a:endParaRPr lang="en-US" b="1" dirty="0">
              <a:latin typeface="Calibri" charset="0"/>
              <a:ea typeface="Calibri" charset="0"/>
              <a:cs typeface="Calibri" charset="0"/>
            </a:endParaRPr>
          </a:p>
        </p:txBody>
      </p:sp>
      <p:pic>
        <p:nvPicPr>
          <p:cNvPr id="7" name="Picture 6"/>
          <p:cNvPicPr>
            <a:picLocks noChangeAspect="1"/>
          </p:cNvPicPr>
          <p:nvPr/>
        </p:nvPicPr>
        <p:blipFill>
          <a:blip r:embed="rId4"/>
          <a:stretch>
            <a:fillRect/>
          </a:stretch>
        </p:blipFill>
        <p:spPr>
          <a:xfrm>
            <a:off x="5799115" y="3719075"/>
            <a:ext cx="2060272" cy="2010825"/>
          </a:xfrm>
          <a:prstGeom prst="rect">
            <a:avLst/>
          </a:prstGeom>
        </p:spPr>
      </p:pic>
      <p:pic>
        <p:nvPicPr>
          <p:cNvPr id="8" name="Picture 7"/>
          <p:cNvPicPr>
            <a:picLocks noChangeAspect="1"/>
          </p:cNvPicPr>
          <p:nvPr/>
        </p:nvPicPr>
        <p:blipFill>
          <a:blip r:embed="rId5"/>
          <a:stretch>
            <a:fillRect/>
          </a:stretch>
        </p:blipFill>
        <p:spPr>
          <a:xfrm>
            <a:off x="1494734" y="3922068"/>
            <a:ext cx="2459700" cy="1566468"/>
          </a:xfrm>
          <a:prstGeom prst="rect">
            <a:avLst/>
          </a:prstGeom>
        </p:spPr>
      </p:pic>
      <p:pic>
        <p:nvPicPr>
          <p:cNvPr id="14" name="Picture 13"/>
          <p:cNvPicPr>
            <a:picLocks noChangeAspect="1"/>
          </p:cNvPicPr>
          <p:nvPr/>
        </p:nvPicPr>
        <p:blipFill>
          <a:blip r:embed="rId6"/>
          <a:stretch>
            <a:fillRect/>
          </a:stretch>
        </p:blipFill>
        <p:spPr>
          <a:xfrm>
            <a:off x="5623721" y="1303609"/>
            <a:ext cx="1968014" cy="2070605"/>
          </a:xfrm>
          <a:prstGeom prst="rect">
            <a:avLst/>
          </a:prstGeom>
        </p:spPr>
      </p:pic>
    </p:spTree>
    <p:extLst>
      <p:ext uri="{BB962C8B-B14F-4D97-AF65-F5344CB8AC3E}">
        <p14:creationId xmlns:p14="http://schemas.microsoft.com/office/powerpoint/2010/main" val="291976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00705" name="Rectangle 34"/>
          <p:cNvSpPr>
            <a:spLocks noGrp="1" noChangeArrowheads="1"/>
          </p:cNvSpPr>
          <p:nvPr>
            <p:ph type="title"/>
          </p:nvPr>
        </p:nvSpPr>
        <p:spPr>
          <a:xfrm>
            <a:off x="0" y="-1052"/>
            <a:ext cx="9144000" cy="403220"/>
          </a:xfrm>
        </p:spPr>
        <p:txBody>
          <a:bodyPr rIns="132080"/>
          <a:lstStyle/>
          <a:p>
            <a:pPr indent="0" eaLnBrk="1" hangingPunct="1"/>
            <a:r>
              <a:rPr lang="el-GR" sz="2000" dirty="0">
                <a:latin typeface="Calibri" charset="0"/>
                <a:ea typeface="Calibri" charset="0"/>
                <a:cs typeface="Calibri" charset="0"/>
              </a:rPr>
              <a:t>Κυκλώματα Οδήγησης για Μονοπολικούς και Διπολικούς Βηματικούς Κινητήρες</a:t>
            </a:r>
            <a:endParaRPr lang="en-US" sz="2000" dirty="0">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731954" y="2100339"/>
            <a:ext cx="1697928" cy="1610534"/>
          </a:xfrm>
          <a:prstGeom prst="rect">
            <a:avLst/>
          </a:prstGeom>
        </p:spPr>
      </p:pic>
      <p:pic>
        <p:nvPicPr>
          <p:cNvPr id="18" name="Picture 3"/>
          <p:cNvPicPr>
            <a:picLocks noChangeAspect="1"/>
          </p:cNvPicPr>
          <p:nvPr/>
        </p:nvPicPr>
        <p:blipFill rotWithShape="1">
          <a:blip r:embed="rId4"/>
          <a:srcRect l="-1" r="61661"/>
          <a:stretch/>
        </p:blipFill>
        <p:spPr>
          <a:xfrm>
            <a:off x="6836939" y="1806607"/>
            <a:ext cx="1908478" cy="1673486"/>
          </a:xfrm>
          <a:prstGeom prst="rect">
            <a:avLst/>
          </a:prstGeom>
        </p:spPr>
      </p:pic>
      <p:pic>
        <p:nvPicPr>
          <p:cNvPr id="20" name="Εικόνα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0500"/>
          <a:stretch/>
        </p:blipFill>
        <p:spPr>
          <a:xfrm>
            <a:off x="1350886" y="584989"/>
            <a:ext cx="852356" cy="800696"/>
          </a:xfrm>
          <a:prstGeom prst="rect">
            <a:avLst/>
          </a:prstGeom>
        </p:spPr>
      </p:pic>
      <p:pic>
        <p:nvPicPr>
          <p:cNvPr id="21" name="Εικόνα 2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259384" y="626294"/>
            <a:ext cx="755866" cy="800696"/>
          </a:xfrm>
          <a:prstGeom prst="rect">
            <a:avLst/>
          </a:prstGeom>
        </p:spPr>
      </p:pic>
      <p:sp>
        <p:nvSpPr>
          <p:cNvPr id="10" name="TextBox 9"/>
          <p:cNvSpPr txBox="1"/>
          <p:nvPr/>
        </p:nvSpPr>
        <p:spPr bwMode="auto">
          <a:xfrm>
            <a:off x="202093" y="1393428"/>
            <a:ext cx="3159839"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Μονοπολικός Βηματικός Κινητήρας</a:t>
            </a:r>
          </a:p>
        </p:txBody>
      </p:sp>
      <p:sp>
        <p:nvSpPr>
          <p:cNvPr id="12" name="TextBox 11"/>
          <p:cNvSpPr txBox="1"/>
          <p:nvPr/>
        </p:nvSpPr>
        <p:spPr bwMode="auto">
          <a:xfrm>
            <a:off x="6085090" y="1394494"/>
            <a:ext cx="2863962" cy="34958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Διπολικός Βηματικός Κινητήρας</a:t>
            </a:r>
          </a:p>
        </p:txBody>
      </p:sp>
      <p:pic>
        <p:nvPicPr>
          <p:cNvPr id="22" name="Εικόνα 2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253921" y="566882"/>
            <a:ext cx="954784" cy="954784"/>
          </a:xfrm>
          <a:prstGeom prst="rect">
            <a:avLst/>
          </a:prstGeom>
        </p:spPr>
      </p:pic>
      <p:sp>
        <p:nvSpPr>
          <p:cNvPr id="2" name="TextBox 1"/>
          <p:cNvSpPr txBox="1"/>
          <p:nvPr/>
        </p:nvSpPr>
        <p:spPr bwMode="auto">
          <a:xfrm>
            <a:off x="4053955" y="1511293"/>
            <a:ext cx="132279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Αρχή Κίνησης</a:t>
            </a:r>
          </a:p>
        </p:txBody>
      </p:sp>
      <p:sp>
        <p:nvSpPr>
          <p:cNvPr id="5" name="TextBox 4"/>
          <p:cNvSpPr txBox="1"/>
          <p:nvPr/>
        </p:nvSpPr>
        <p:spPr bwMode="auto">
          <a:xfrm>
            <a:off x="531780" y="3822571"/>
            <a:ext cx="2098275" cy="62042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Οδηγός Μονοπολικού Βηματικού Κινητήρα</a:t>
            </a:r>
          </a:p>
        </p:txBody>
      </p:sp>
      <p:sp>
        <p:nvSpPr>
          <p:cNvPr id="14" name="TextBox 13"/>
          <p:cNvSpPr txBox="1"/>
          <p:nvPr/>
        </p:nvSpPr>
        <p:spPr bwMode="auto">
          <a:xfrm>
            <a:off x="6800654" y="3560208"/>
            <a:ext cx="2098275" cy="8912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lang="el-GR" sz="1600" kern="0" dirty="0">
                <a:latin typeface="Calibri" charset="0"/>
                <a:ea typeface="Calibri" charset="0"/>
                <a:cs typeface="Calibri" charset="0"/>
              </a:rPr>
              <a:t>Οδηγός Μονοπολικού</a:t>
            </a:r>
            <a:r>
              <a:rPr lang="el-GR" sz="1400" kern="0" dirty="0">
                <a:latin typeface="Calibri" charset="0"/>
                <a:ea typeface="Calibri" charset="0"/>
                <a:cs typeface="Calibri" charset="0"/>
              </a:rPr>
              <a:t> / </a:t>
            </a:r>
            <a:r>
              <a:rPr lang="el-GR" sz="1600" kern="0" dirty="0">
                <a:latin typeface="Calibri" charset="0"/>
                <a:ea typeface="Calibri" charset="0"/>
                <a:cs typeface="Calibri" charset="0"/>
              </a:rPr>
              <a:t>Διπολικού</a:t>
            </a:r>
            <a:r>
              <a:rPr lang="el-GR" sz="1400" kern="0" dirty="0">
                <a:latin typeface="Calibri" charset="0"/>
                <a:ea typeface="Calibri" charset="0"/>
                <a:cs typeface="Calibri" charset="0"/>
              </a:rPr>
              <a:t> </a:t>
            </a:r>
            <a:r>
              <a:rPr lang="el-GR" sz="1600" kern="0" dirty="0">
                <a:latin typeface="Calibri" charset="0"/>
                <a:ea typeface="Calibri" charset="0"/>
                <a:cs typeface="Calibri" charset="0"/>
              </a:rPr>
              <a:t>Βηματικού Κινητήρα</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aphicFrame>
        <p:nvGraphicFramePr>
          <p:cNvPr id="7" name="Πίνακας 6"/>
          <p:cNvGraphicFramePr>
            <a:graphicFrameLocks noGrp="1"/>
          </p:cNvGraphicFramePr>
          <p:nvPr>
            <p:extLst>
              <p:ext uri="{D42A27DB-BD31-4B8C-83A1-F6EECF244321}">
                <p14:modId xmlns:p14="http://schemas.microsoft.com/office/powerpoint/2010/main" val="415886350"/>
              </p:ext>
            </p:extLst>
          </p:nvPr>
        </p:nvGraphicFramePr>
        <p:xfrm>
          <a:off x="3420770" y="1870010"/>
          <a:ext cx="2854324" cy="2557960"/>
        </p:xfrm>
        <a:graphic>
          <a:graphicData uri="http://schemas.openxmlformats.org/drawingml/2006/table">
            <a:tbl>
              <a:tblPr firstRow="1" bandRow="1">
                <a:tableStyleId>{5C22544A-7EE6-4342-B048-85BDC9FD1C3A}</a:tableStyleId>
              </a:tblPr>
              <a:tblGrid>
                <a:gridCol w="739043">
                  <a:extLst>
                    <a:ext uri="{9D8B030D-6E8A-4147-A177-3AD203B41FA5}">
                      <a16:colId xmlns:a16="http://schemas.microsoft.com/office/drawing/2014/main" val="20000"/>
                    </a:ext>
                  </a:extLst>
                </a:gridCol>
                <a:gridCol w="505142">
                  <a:extLst>
                    <a:ext uri="{9D8B030D-6E8A-4147-A177-3AD203B41FA5}">
                      <a16:colId xmlns:a16="http://schemas.microsoft.com/office/drawing/2014/main" val="20001"/>
                    </a:ext>
                  </a:extLst>
                </a:gridCol>
                <a:gridCol w="536713">
                  <a:extLst>
                    <a:ext uri="{9D8B030D-6E8A-4147-A177-3AD203B41FA5}">
                      <a16:colId xmlns:a16="http://schemas.microsoft.com/office/drawing/2014/main" val="20002"/>
                    </a:ext>
                  </a:extLst>
                </a:gridCol>
                <a:gridCol w="576911">
                  <a:extLst>
                    <a:ext uri="{9D8B030D-6E8A-4147-A177-3AD203B41FA5}">
                      <a16:colId xmlns:a16="http://schemas.microsoft.com/office/drawing/2014/main" val="20003"/>
                    </a:ext>
                  </a:extLst>
                </a:gridCol>
                <a:gridCol w="496515">
                  <a:extLst>
                    <a:ext uri="{9D8B030D-6E8A-4147-A177-3AD203B41FA5}">
                      <a16:colId xmlns:a16="http://schemas.microsoft.com/office/drawing/2014/main" val="20004"/>
                    </a:ext>
                  </a:extLst>
                </a:gridCol>
              </a:tblGrid>
              <a:tr h="0">
                <a:tc>
                  <a:txBody>
                    <a:bodyPr/>
                    <a:lstStyle/>
                    <a:p>
                      <a:pPr algn="ctr"/>
                      <a:r>
                        <a:rPr lang="en-US" sz="1050" dirty="0"/>
                        <a:t>Bipolar </a:t>
                      </a:r>
                      <a:r>
                        <a:rPr lang="en-US" sz="1050" baseline="0" dirty="0"/>
                        <a:t>step</a:t>
                      </a:r>
                      <a:endParaRPr lang="el-GR" sz="1050" dirty="0"/>
                    </a:p>
                  </a:txBody>
                  <a:tcPr/>
                </a:tc>
                <a:tc>
                  <a:txBody>
                    <a:bodyPr/>
                    <a:lstStyle/>
                    <a:p>
                      <a:pPr algn="ctr"/>
                      <a:r>
                        <a:rPr lang="en-US" sz="1050" dirty="0"/>
                        <a:t>Q2-3</a:t>
                      </a:r>
                      <a:endParaRPr lang="el-GR" sz="1050" dirty="0"/>
                    </a:p>
                  </a:txBody>
                  <a:tcPr/>
                </a:tc>
                <a:tc>
                  <a:txBody>
                    <a:bodyPr/>
                    <a:lstStyle/>
                    <a:p>
                      <a:pPr algn="ctr"/>
                      <a:r>
                        <a:rPr lang="en-US" sz="1050" dirty="0"/>
                        <a:t>Q1-4</a:t>
                      </a:r>
                      <a:endParaRPr lang="el-GR" sz="1050" dirty="0"/>
                    </a:p>
                  </a:txBody>
                  <a:tcPr/>
                </a:tc>
                <a:tc>
                  <a:txBody>
                    <a:bodyPr/>
                    <a:lstStyle/>
                    <a:p>
                      <a:pPr algn="ctr"/>
                      <a:r>
                        <a:rPr lang="en-US" sz="1050" dirty="0"/>
                        <a:t>Q6-7</a:t>
                      </a:r>
                      <a:endParaRPr lang="el-GR" sz="1050" dirty="0"/>
                    </a:p>
                  </a:txBody>
                  <a:tcPr/>
                </a:tc>
                <a:tc>
                  <a:txBody>
                    <a:bodyPr/>
                    <a:lstStyle/>
                    <a:p>
                      <a:pPr algn="ctr"/>
                      <a:r>
                        <a:rPr lang="en-US" sz="1050" dirty="0"/>
                        <a:t>Q5-8</a:t>
                      </a:r>
                      <a:endParaRPr lang="el-GR" sz="1050" dirty="0"/>
                    </a:p>
                  </a:txBody>
                  <a:tcPr/>
                </a:tc>
                <a:extLst>
                  <a:ext uri="{0D108BD9-81ED-4DB2-BD59-A6C34878D82A}">
                    <a16:rowId xmlns:a16="http://schemas.microsoft.com/office/drawing/2014/main" val="10000"/>
                  </a:ext>
                </a:extLst>
              </a:tr>
              <a:tr h="0">
                <a:tc>
                  <a:txBody>
                    <a:bodyPr/>
                    <a:lstStyle/>
                    <a:p>
                      <a:pPr algn="ctr"/>
                      <a:r>
                        <a:rPr lang="en-US" sz="1050" dirty="0">
                          <a:solidFill>
                            <a:schemeClr val="bg1"/>
                          </a:solidFill>
                        </a:rPr>
                        <a:t>Unipolar</a:t>
                      </a:r>
                      <a:r>
                        <a:rPr lang="en-US" sz="1050" baseline="0" dirty="0">
                          <a:solidFill>
                            <a:schemeClr val="bg1"/>
                          </a:solidFill>
                        </a:rPr>
                        <a:t> step</a:t>
                      </a:r>
                      <a:endParaRPr lang="el-GR" sz="1050" dirty="0">
                        <a:solidFill>
                          <a:schemeClr val="bg1"/>
                        </a:solidFill>
                      </a:endParaRPr>
                    </a:p>
                  </a:txBody>
                  <a:tcPr>
                    <a:solidFill>
                      <a:schemeClr val="accent1">
                        <a:lumMod val="75000"/>
                      </a:schemeClr>
                    </a:solidFill>
                  </a:tcPr>
                </a:tc>
                <a:tc>
                  <a:txBody>
                    <a:bodyPr/>
                    <a:lstStyle/>
                    <a:p>
                      <a:pPr algn="ctr"/>
                      <a:r>
                        <a:rPr lang="en-US" sz="1050" dirty="0">
                          <a:solidFill>
                            <a:schemeClr val="bg1"/>
                          </a:solidFill>
                        </a:rPr>
                        <a:t>Q1</a:t>
                      </a:r>
                      <a:endParaRPr lang="el-GR" sz="1050" dirty="0">
                        <a:solidFill>
                          <a:schemeClr val="bg1"/>
                        </a:solidFill>
                      </a:endParaRPr>
                    </a:p>
                  </a:txBody>
                  <a:tcPr>
                    <a:solidFill>
                      <a:schemeClr val="accent1">
                        <a:lumMod val="75000"/>
                      </a:schemeClr>
                    </a:solidFill>
                  </a:tcPr>
                </a:tc>
                <a:tc>
                  <a:txBody>
                    <a:bodyPr/>
                    <a:lstStyle/>
                    <a:p>
                      <a:pPr algn="ctr"/>
                      <a:r>
                        <a:rPr lang="en-US" sz="1050" dirty="0">
                          <a:solidFill>
                            <a:schemeClr val="bg1"/>
                          </a:solidFill>
                        </a:rPr>
                        <a:t>Q2</a:t>
                      </a:r>
                      <a:endParaRPr lang="el-GR" sz="1050" dirty="0">
                        <a:solidFill>
                          <a:schemeClr val="bg1"/>
                        </a:solidFill>
                      </a:endParaRPr>
                    </a:p>
                  </a:txBody>
                  <a:tcPr>
                    <a:solidFill>
                      <a:schemeClr val="accent1">
                        <a:lumMod val="75000"/>
                      </a:schemeClr>
                    </a:solidFill>
                  </a:tcPr>
                </a:tc>
                <a:tc>
                  <a:txBody>
                    <a:bodyPr/>
                    <a:lstStyle/>
                    <a:p>
                      <a:pPr algn="ctr"/>
                      <a:r>
                        <a:rPr lang="en-US" sz="1050" dirty="0">
                          <a:solidFill>
                            <a:schemeClr val="bg1"/>
                          </a:solidFill>
                        </a:rPr>
                        <a:t>Q3</a:t>
                      </a:r>
                      <a:endParaRPr lang="el-GR" sz="1050" dirty="0">
                        <a:solidFill>
                          <a:schemeClr val="bg1"/>
                        </a:solidFill>
                      </a:endParaRPr>
                    </a:p>
                  </a:txBody>
                  <a:tcPr>
                    <a:solidFill>
                      <a:schemeClr val="accent1">
                        <a:lumMod val="75000"/>
                      </a:schemeClr>
                    </a:solidFill>
                  </a:tcPr>
                </a:tc>
                <a:tc>
                  <a:txBody>
                    <a:bodyPr/>
                    <a:lstStyle/>
                    <a:p>
                      <a:pPr algn="ctr"/>
                      <a:r>
                        <a:rPr lang="en-US" sz="1050" dirty="0">
                          <a:solidFill>
                            <a:schemeClr val="bg1"/>
                          </a:solidFill>
                        </a:rPr>
                        <a:t>Q4</a:t>
                      </a:r>
                      <a:endParaRPr lang="el-GR" sz="1050" dirty="0">
                        <a:solidFill>
                          <a:schemeClr val="bg1"/>
                        </a:solidFill>
                      </a:endParaRPr>
                    </a:p>
                  </a:txBody>
                  <a:tcPr>
                    <a:solidFill>
                      <a:schemeClr val="accent1">
                        <a:lumMod val="75000"/>
                      </a:schemeClr>
                    </a:solidFill>
                  </a:tcPr>
                </a:tc>
                <a:extLst>
                  <a:ext uri="{0D108BD9-81ED-4DB2-BD59-A6C34878D82A}">
                    <a16:rowId xmlns:a16="http://schemas.microsoft.com/office/drawing/2014/main" val="10001"/>
                  </a:ext>
                </a:extLst>
              </a:tr>
              <a:tr h="347000">
                <a:tc>
                  <a:txBody>
                    <a:bodyPr/>
                    <a:lstStyle/>
                    <a:p>
                      <a:pPr algn="ctr"/>
                      <a:r>
                        <a:rPr lang="en-US" sz="1050" dirty="0"/>
                        <a:t>1</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extLst>
                  <a:ext uri="{0D108BD9-81ED-4DB2-BD59-A6C34878D82A}">
                    <a16:rowId xmlns:a16="http://schemas.microsoft.com/office/drawing/2014/main" val="10002"/>
                  </a:ext>
                </a:extLst>
              </a:tr>
              <a:tr h="347000">
                <a:tc>
                  <a:txBody>
                    <a:bodyPr/>
                    <a:lstStyle/>
                    <a:p>
                      <a:pPr algn="ctr"/>
                      <a:r>
                        <a:rPr lang="en-US" sz="1050" dirty="0"/>
                        <a:t>2</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extLst>
                  <a:ext uri="{0D108BD9-81ED-4DB2-BD59-A6C34878D82A}">
                    <a16:rowId xmlns:a16="http://schemas.microsoft.com/office/drawing/2014/main" val="10003"/>
                  </a:ext>
                </a:extLst>
              </a:tr>
              <a:tr h="347000">
                <a:tc>
                  <a:txBody>
                    <a:bodyPr/>
                    <a:lstStyle/>
                    <a:p>
                      <a:pPr algn="ctr"/>
                      <a:r>
                        <a:rPr lang="en-US" sz="1050" dirty="0"/>
                        <a:t>3</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extLst>
                  <a:ext uri="{0D108BD9-81ED-4DB2-BD59-A6C34878D82A}">
                    <a16:rowId xmlns:a16="http://schemas.microsoft.com/office/drawing/2014/main" val="10004"/>
                  </a:ext>
                </a:extLst>
              </a:tr>
              <a:tr h="347000">
                <a:tc>
                  <a:txBody>
                    <a:bodyPr/>
                    <a:lstStyle/>
                    <a:p>
                      <a:pPr algn="ctr"/>
                      <a:r>
                        <a:rPr lang="en-US" sz="1050" dirty="0"/>
                        <a:t>4</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extLst>
                  <a:ext uri="{0D108BD9-81ED-4DB2-BD59-A6C34878D82A}">
                    <a16:rowId xmlns:a16="http://schemas.microsoft.com/office/drawing/2014/main" val="10005"/>
                  </a:ext>
                </a:extLst>
              </a:tr>
              <a:tr h="347000">
                <a:tc>
                  <a:txBody>
                    <a:bodyPr/>
                    <a:lstStyle/>
                    <a:p>
                      <a:pPr algn="ctr"/>
                      <a:r>
                        <a:rPr lang="en-US" sz="1050" dirty="0"/>
                        <a:t>1</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tc>
                  <a:txBody>
                    <a:bodyPr/>
                    <a:lstStyle/>
                    <a:p>
                      <a:pPr algn="ctr"/>
                      <a:r>
                        <a:rPr lang="en-US" sz="1050" dirty="0"/>
                        <a:t>ON</a:t>
                      </a:r>
                      <a:endParaRPr lang="el-GR" sz="1050" dirty="0"/>
                    </a:p>
                  </a:txBody>
                  <a:tcPr/>
                </a:tc>
                <a:tc>
                  <a:txBody>
                    <a:bodyPr/>
                    <a:lstStyle/>
                    <a:p>
                      <a:pPr algn="ctr"/>
                      <a:r>
                        <a:rPr lang="en-US" sz="1050" dirty="0"/>
                        <a:t>OFF</a:t>
                      </a:r>
                      <a:endParaRPr lang="el-GR" sz="1050" dirty="0"/>
                    </a:p>
                  </a:txBody>
                  <a:tcPr/>
                </a:tc>
                <a:extLst>
                  <a:ext uri="{0D108BD9-81ED-4DB2-BD59-A6C34878D82A}">
                    <a16:rowId xmlns:a16="http://schemas.microsoft.com/office/drawing/2014/main" val="10006"/>
                  </a:ext>
                </a:extLst>
              </a:tr>
            </a:tbl>
          </a:graphicData>
        </a:graphic>
      </p:graphicFrame>
      <p:graphicFrame>
        <p:nvGraphicFramePr>
          <p:cNvPr id="24" name="Table 10"/>
          <p:cNvGraphicFramePr>
            <a:graphicFrameLocks noGrp="1"/>
          </p:cNvGraphicFramePr>
          <p:nvPr>
            <p:extLst>
              <p:ext uri="{D42A27DB-BD31-4B8C-83A1-F6EECF244321}">
                <p14:modId xmlns:p14="http://schemas.microsoft.com/office/powerpoint/2010/main" val="687572621"/>
              </p:ext>
            </p:extLst>
          </p:nvPr>
        </p:nvGraphicFramePr>
        <p:xfrm>
          <a:off x="0" y="4785474"/>
          <a:ext cx="9144000" cy="2179320"/>
        </p:xfrm>
        <a:graphic>
          <a:graphicData uri="http://schemas.openxmlformats.org/drawingml/2006/table">
            <a:tbl>
              <a:tblPr firstRow="1" bandRow="1">
                <a:tableStyleId>{91EBBBCC-DAD2-459C-BE2E-F6DE35CF9A28}</a:tableStyleId>
              </a:tblPr>
              <a:tblGrid>
                <a:gridCol w="9144000">
                  <a:extLst>
                    <a:ext uri="{9D8B030D-6E8A-4147-A177-3AD203B41FA5}">
                      <a16:colId xmlns:a16="http://schemas.microsoft.com/office/drawing/2014/main" val="20000"/>
                    </a:ext>
                  </a:extLst>
                </a:gridCol>
              </a:tblGrid>
              <a:tr h="351597">
                <a:tc>
                  <a:txBody>
                    <a:bodyPr/>
                    <a:lstStyle/>
                    <a:p>
                      <a:pPr algn="ctr"/>
                      <a:r>
                        <a:rPr lang="el-GR" sz="1800" dirty="0">
                          <a:solidFill>
                            <a:schemeClr val="bg1"/>
                          </a:solidFill>
                        </a:rPr>
                        <a:t>Οι συναρτήσεις που συμπεριλαμβάνονται στη βιβλιοθήκη </a:t>
                      </a:r>
                      <a:r>
                        <a:rPr lang="en-US" sz="1800" dirty="0">
                          <a:solidFill>
                            <a:schemeClr val="bg1"/>
                          </a:solidFill>
                        </a:rPr>
                        <a:t>Stepper </a:t>
                      </a:r>
                    </a:p>
                    <a:p>
                      <a:pPr algn="ctr"/>
                      <a:r>
                        <a:rPr kumimoji="0" lang="en-US" sz="1200" b="0" i="0" u="none" strike="noStrike" kern="0" cap="none" spc="0" normalizeH="0" baseline="0" noProof="0" dirty="0">
                          <a:ln>
                            <a:noFill/>
                          </a:ln>
                          <a:solidFill>
                            <a:srgbClr val="FFFF00"/>
                          </a:solidFill>
                          <a:effectLst/>
                          <a:uLnTx/>
                          <a:uFillTx/>
                          <a:latin typeface="+mn-lt"/>
                          <a:ea typeface="+mn-ea"/>
                          <a:cs typeface="+mn-cs"/>
                        </a:rPr>
                        <a:t>#include &lt;</a:t>
                      </a:r>
                      <a:r>
                        <a:rPr kumimoji="0" lang="en-US" sz="1200" b="0" i="0" u="none" strike="noStrike" kern="0" cap="none" spc="0" normalizeH="0" baseline="0" noProof="0" dirty="0" err="1">
                          <a:ln>
                            <a:noFill/>
                          </a:ln>
                          <a:solidFill>
                            <a:srgbClr val="FFFF00"/>
                          </a:solidFill>
                          <a:effectLst/>
                          <a:uLnTx/>
                          <a:uFillTx/>
                          <a:latin typeface="+mn-lt"/>
                          <a:ea typeface="+mn-ea"/>
                          <a:cs typeface="+mn-cs"/>
                        </a:rPr>
                        <a:t>Stepper.h</a:t>
                      </a:r>
                      <a:r>
                        <a:rPr kumimoji="0" lang="en-US" sz="1200" b="0" i="0" u="none" strike="noStrike" kern="0" cap="none" spc="0" normalizeH="0" baseline="0" noProof="0" dirty="0">
                          <a:ln>
                            <a:noFill/>
                          </a:ln>
                          <a:solidFill>
                            <a:srgbClr val="FFFF00"/>
                          </a:solidFill>
                          <a:effectLst/>
                          <a:uLnTx/>
                          <a:uFillTx/>
                          <a:latin typeface="+mn-lt"/>
                          <a:ea typeface="+mn-ea"/>
                          <a:cs typeface="+mn-cs"/>
                        </a:rPr>
                        <a:t>&gt;</a:t>
                      </a:r>
                      <a:endParaRPr lang="en-US" sz="1800" b="0" i="1" dirty="0">
                        <a:solidFill>
                          <a:srgbClr val="FFFF00"/>
                        </a:solidFill>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FF"/>
                          </a:solidFill>
                        </a:rPr>
                        <a:t>Stepper</a:t>
                      </a:r>
                      <a:r>
                        <a:rPr lang="el-GR" sz="1400" dirty="0">
                          <a:solidFill>
                            <a:srgbClr val="0000FF"/>
                          </a:solidFill>
                        </a:rPr>
                        <a:t> </a:t>
                      </a:r>
                      <a:r>
                        <a:rPr lang="en-US" sz="1400" b="1" dirty="0"/>
                        <a:t>my</a:t>
                      </a:r>
                      <a:r>
                        <a:rPr lang="el-GR" sz="1400" b="1" dirty="0"/>
                        <a:t>_</a:t>
                      </a:r>
                      <a:r>
                        <a:rPr lang="en-US" sz="1400" b="1" dirty="0"/>
                        <a:t>Stepper_1(</a:t>
                      </a:r>
                      <a:r>
                        <a:rPr lang="en-US" sz="1400" dirty="0"/>
                        <a:t> </a:t>
                      </a:r>
                      <a:r>
                        <a:rPr lang="en-US" sz="1400" b="0" i="1" dirty="0">
                          <a:solidFill>
                            <a:srgbClr val="FF0000"/>
                          </a:solidFill>
                        </a:rPr>
                        <a:t>value</a:t>
                      </a:r>
                      <a:r>
                        <a:rPr lang="el-GR" sz="1400" b="0" i="1" dirty="0">
                          <a:solidFill>
                            <a:srgbClr val="FF0000"/>
                          </a:solidFill>
                        </a:rPr>
                        <a:t>1</a:t>
                      </a:r>
                      <a:r>
                        <a:rPr lang="en-US" sz="1400" b="0" i="1" dirty="0">
                          <a:solidFill>
                            <a:srgbClr val="FF0000"/>
                          </a:solidFill>
                        </a:rPr>
                        <a:t>_</a:t>
                      </a:r>
                      <a:r>
                        <a:rPr lang="en-US" sz="1400" b="0" i="1" dirty="0" err="1">
                          <a:solidFill>
                            <a:srgbClr val="FF0000"/>
                          </a:solidFill>
                        </a:rPr>
                        <a:t>define_steps_per_revolution</a:t>
                      </a:r>
                      <a:r>
                        <a:rPr lang="en-US" sz="1400" dirty="0"/>
                        <a:t>, pin1, pin2</a:t>
                      </a:r>
                      <a:r>
                        <a:rPr lang="en-US" sz="1400" b="1" dirty="0"/>
                        <a:t> )</a:t>
                      </a:r>
                      <a:r>
                        <a:rPr lang="el-GR" sz="1400" b="1" dirty="0"/>
                        <a:t> </a:t>
                      </a:r>
                      <a:r>
                        <a:rPr lang="en-US" sz="1400" b="1" dirty="0"/>
                        <a:t>                     </a:t>
                      </a:r>
                      <a:r>
                        <a:rPr lang="el-GR" sz="1400" b="0" i="1" dirty="0">
                          <a:solidFill>
                            <a:srgbClr val="92D050"/>
                          </a:solidFill>
                        </a:rPr>
                        <a:t>Έλεγχος με δύο καλώδια.</a:t>
                      </a:r>
                      <a:endParaRPr lang="en-US" sz="1400" b="0" i="1" dirty="0">
                        <a:solidFill>
                          <a:srgbClr val="92D050"/>
                        </a:solidFill>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a:t>               </a:t>
                      </a:r>
                      <a:r>
                        <a:rPr lang="en-US" sz="1400" b="1" dirty="0"/>
                        <a:t>my</a:t>
                      </a:r>
                      <a:r>
                        <a:rPr lang="el-GR" sz="1400" b="1" dirty="0"/>
                        <a:t>_</a:t>
                      </a:r>
                      <a:r>
                        <a:rPr lang="en-US" sz="1400" b="1" dirty="0"/>
                        <a:t>Stepper_1(</a:t>
                      </a:r>
                      <a:r>
                        <a:rPr lang="en-US" sz="1400" b="0" i="1" dirty="0">
                          <a:solidFill>
                            <a:srgbClr val="FF0000"/>
                          </a:solidFill>
                        </a:rPr>
                        <a:t>value</a:t>
                      </a:r>
                      <a:r>
                        <a:rPr lang="el-GR" sz="1400" b="0" i="1" dirty="0">
                          <a:solidFill>
                            <a:srgbClr val="FF0000"/>
                          </a:solidFill>
                        </a:rPr>
                        <a:t>1</a:t>
                      </a:r>
                      <a:r>
                        <a:rPr lang="en-US" sz="1400" b="0" i="1" dirty="0">
                          <a:solidFill>
                            <a:srgbClr val="FF0000"/>
                          </a:solidFill>
                        </a:rPr>
                        <a:t>_</a:t>
                      </a:r>
                      <a:r>
                        <a:rPr lang="en-US" sz="1400" b="0" i="1" dirty="0" err="1">
                          <a:solidFill>
                            <a:srgbClr val="FF0000"/>
                          </a:solidFill>
                        </a:rPr>
                        <a:t>define_steps_per_revolution</a:t>
                      </a:r>
                      <a:r>
                        <a:rPr lang="en-US" sz="1400" dirty="0"/>
                        <a:t>, pin1, pin2, pin3, pin4 </a:t>
                      </a:r>
                      <a:r>
                        <a:rPr lang="en-US" sz="1400" b="1" dirty="0"/>
                        <a:t>)   </a:t>
                      </a:r>
                      <a:r>
                        <a:rPr lang="el-GR" sz="1400" b="0" i="1" dirty="0">
                          <a:solidFill>
                            <a:srgbClr val="92D050"/>
                          </a:solidFill>
                        </a:rPr>
                        <a:t>Έλεγχος με τέσσερα καλώδια.</a:t>
                      </a:r>
                      <a:endParaRPr lang="en-US" sz="1400" b="1" i="1" dirty="0">
                        <a:solidFill>
                          <a:srgbClr val="92D050"/>
                        </a:solidFill>
                      </a:endParaRPr>
                    </a:p>
                  </a:txBody>
                  <a:tcPr/>
                </a:tc>
                <a:extLst>
                  <a:ext uri="{0D108BD9-81ED-4DB2-BD59-A6C34878D82A}">
                    <a16:rowId xmlns:a16="http://schemas.microsoft.com/office/drawing/2014/main" val="10002"/>
                  </a:ext>
                </a:extLst>
              </a:tr>
              <a:tr h="370840">
                <a:tc>
                  <a:txBody>
                    <a:bodyPr/>
                    <a:lstStyle/>
                    <a:p>
                      <a:r>
                        <a:rPr lang="en-US" sz="1400" b="1" dirty="0"/>
                        <a:t>my</a:t>
                      </a:r>
                      <a:r>
                        <a:rPr lang="el-GR" sz="1400" b="1" dirty="0"/>
                        <a:t>_</a:t>
                      </a:r>
                      <a:r>
                        <a:rPr lang="en-US" sz="1400" b="1" dirty="0"/>
                        <a:t>Stepper_1</a:t>
                      </a:r>
                      <a:r>
                        <a:rPr lang="el-GR" sz="1400" b="1" dirty="0"/>
                        <a:t>.</a:t>
                      </a:r>
                      <a:r>
                        <a:rPr lang="en-US" sz="1400" b="1" dirty="0" err="1">
                          <a:solidFill>
                            <a:srgbClr val="0000FF"/>
                          </a:solidFill>
                        </a:rPr>
                        <a:t>setSpeed</a:t>
                      </a:r>
                      <a:r>
                        <a:rPr lang="en-US" sz="1400" b="1" dirty="0">
                          <a:solidFill>
                            <a:srgbClr val="0000FF"/>
                          </a:solidFill>
                        </a:rPr>
                        <a:t>(</a:t>
                      </a:r>
                      <a:r>
                        <a:rPr lang="en-US" sz="1400" b="0" i="1" dirty="0">
                          <a:solidFill>
                            <a:srgbClr val="FF0000"/>
                          </a:solidFill>
                        </a:rPr>
                        <a:t>value</a:t>
                      </a:r>
                      <a:r>
                        <a:rPr lang="el-GR" sz="1400" b="0" i="1" dirty="0">
                          <a:solidFill>
                            <a:srgbClr val="FF0000"/>
                          </a:solidFill>
                        </a:rPr>
                        <a:t>2</a:t>
                      </a:r>
                      <a:r>
                        <a:rPr lang="en-US" sz="1400" b="0" i="1" dirty="0">
                          <a:solidFill>
                            <a:srgbClr val="FF0000"/>
                          </a:solidFill>
                        </a:rPr>
                        <a:t>_</a:t>
                      </a:r>
                      <a:r>
                        <a:rPr lang="en-US" sz="1400" b="0" i="1" dirty="0" err="1">
                          <a:solidFill>
                            <a:srgbClr val="FF0000"/>
                          </a:solidFill>
                        </a:rPr>
                        <a:t>define_max_speed_during</a:t>
                      </a:r>
                      <a:r>
                        <a:rPr lang="en-US" sz="1400" b="0" i="1" baseline="0" dirty="0" err="1">
                          <a:solidFill>
                            <a:srgbClr val="FF0000"/>
                          </a:solidFill>
                        </a:rPr>
                        <a:t>_motion</a:t>
                      </a:r>
                      <a:r>
                        <a:rPr lang="en-US" sz="1400" b="1" dirty="0">
                          <a:solidFill>
                            <a:srgbClr val="0000FF"/>
                          </a:solidFill>
                        </a:rPr>
                        <a:t>) </a:t>
                      </a:r>
                      <a:r>
                        <a:rPr lang="en-US" sz="1400" b="1" baseline="0" dirty="0">
                          <a:solidFill>
                            <a:srgbClr val="0000FF"/>
                          </a:solidFill>
                        </a:rPr>
                        <a:t>  </a:t>
                      </a:r>
                      <a:r>
                        <a:rPr lang="el-GR" sz="1400" b="0" i="1" dirty="0">
                          <a:solidFill>
                            <a:srgbClr val="92D050"/>
                          </a:solidFill>
                        </a:rPr>
                        <a:t>Ορισμός μέγιστης ταχύτητας.</a:t>
                      </a:r>
                      <a:endParaRPr lang="en-US" sz="1400" b="0" i="1" dirty="0">
                        <a:solidFill>
                          <a:srgbClr val="92D050"/>
                        </a:solidFill>
                      </a:endParaRPr>
                    </a:p>
                  </a:txBody>
                  <a:tcPr/>
                </a:tc>
                <a:extLst>
                  <a:ext uri="{0D108BD9-81ED-4DB2-BD59-A6C34878D82A}">
                    <a16:rowId xmlns:a16="http://schemas.microsoft.com/office/drawing/2014/main" val="10003"/>
                  </a:ext>
                </a:extLst>
              </a:tr>
              <a:tr h="370840">
                <a:tc>
                  <a:txBody>
                    <a:bodyPr/>
                    <a:lstStyle/>
                    <a:p>
                      <a:r>
                        <a:rPr lang="en-US" sz="1400" b="1" dirty="0"/>
                        <a:t>my</a:t>
                      </a:r>
                      <a:r>
                        <a:rPr lang="el-GR" sz="1400" b="1" dirty="0"/>
                        <a:t>_</a:t>
                      </a:r>
                      <a:r>
                        <a:rPr lang="en-US" sz="1400" b="1" dirty="0"/>
                        <a:t>Stepper_1</a:t>
                      </a:r>
                      <a:r>
                        <a:rPr lang="el-GR" sz="1400" b="1" dirty="0"/>
                        <a:t>.</a:t>
                      </a:r>
                      <a:r>
                        <a:rPr lang="en-US" sz="1400" b="1" dirty="0">
                          <a:solidFill>
                            <a:srgbClr val="0000FF"/>
                          </a:solidFill>
                        </a:rPr>
                        <a:t>step(</a:t>
                      </a:r>
                      <a:r>
                        <a:rPr lang="en-US" sz="1400" b="0" i="1" dirty="0">
                          <a:solidFill>
                            <a:srgbClr val="FF0000"/>
                          </a:solidFill>
                        </a:rPr>
                        <a:t>value3_define_desired step</a:t>
                      </a:r>
                      <a:r>
                        <a:rPr lang="en-US" sz="1400" b="0" dirty="0">
                          <a:solidFill>
                            <a:srgbClr val="FF0000"/>
                          </a:solidFill>
                        </a:rPr>
                        <a:t>s</a:t>
                      </a:r>
                      <a:r>
                        <a:rPr lang="en-US" sz="1400" b="1" dirty="0">
                          <a:solidFill>
                            <a:srgbClr val="0000FF"/>
                          </a:solidFill>
                        </a:rPr>
                        <a:t>)                                   </a:t>
                      </a:r>
                      <a:r>
                        <a:rPr lang="el-GR" sz="1400" b="0" i="1" baseline="0" dirty="0">
                          <a:solidFill>
                            <a:srgbClr val="92D050"/>
                          </a:solidFill>
                        </a:rPr>
                        <a:t>Κίνηση του </a:t>
                      </a:r>
                      <a:r>
                        <a:rPr lang="el-GR" sz="1400" b="0" i="1" baseline="0" dirty="0" err="1">
                          <a:solidFill>
                            <a:srgbClr val="92D050"/>
                          </a:solidFill>
                        </a:rPr>
                        <a:t>ρότορα</a:t>
                      </a:r>
                      <a:r>
                        <a:rPr lang="el-GR" sz="1400" b="0" i="1" baseline="0" dirty="0">
                          <a:solidFill>
                            <a:srgbClr val="92D050"/>
                          </a:solidFill>
                        </a:rPr>
                        <a:t> για τον επιθυμητό αριθμό βημάτων.</a:t>
                      </a:r>
                      <a:endParaRPr lang="en-US" sz="1400" b="1" dirty="0">
                        <a:solidFill>
                          <a:srgbClr val="0000FF"/>
                        </a:solidFill>
                      </a:endParaRPr>
                    </a:p>
                  </a:txBody>
                  <a:tcPr/>
                </a:tc>
                <a:extLst>
                  <a:ext uri="{0D108BD9-81ED-4DB2-BD59-A6C34878D82A}">
                    <a16:rowId xmlns:a16="http://schemas.microsoft.com/office/drawing/2014/main" val="10004"/>
                  </a:ext>
                </a:extLst>
              </a:tr>
            </a:tbl>
          </a:graphicData>
        </a:graphic>
      </p:graphicFrame>
      <p:sp>
        <p:nvSpPr>
          <p:cNvPr id="26" name="TextBox 25"/>
          <p:cNvSpPr txBox="1"/>
          <p:nvPr/>
        </p:nvSpPr>
        <p:spPr bwMode="auto">
          <a:xfrm>
            <a:off x="1962838" y="4424370"/>
            <a:ext cx="5505033" cy="31745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rPr>
              <a:t>Δημιουργία ‘</a:t>
            </a:r>
            <a:r>
              <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rPr>
              <a:t>stepper’ </a:t>
            </a:r>
            <a:r>
              <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rPr>
              <a:t>αντικειμένων για τον έλεγχο </a:t>
            </a:r>
            <a:r>
              <a:rPr lang="el-GR" sz="1400" kern="0" dirty="0">
                <a:latin typeface="Calibri" charset="0"/>
                <a:ea typeface="Calibri" charset="0"/>
                <a:cs typeface="Calibri" charset="0"/>
              </a:rPr>
              <a:t>βηματικών κινητήρων.</a:t>
            </a:r>
            <a:endPar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261028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4" name="Picture 3"/>
          <p:cNvPicPr>
            <a:picLocks noChangeAspect="1"/>
          </p:cNvPicPr>
          <p:nvPr/>
        </p:nvPicPr>
        <p:blipFill rotWithShape="1">
          <a:blip r:embed="rId3"/>
          <a:srcRect b="2445"/>
          <a:stretch/>
        </p:blipFill>
        <p:spPr>
          <a:xfrm>
            <a:off x="337971" y="590680"/>
            <a:ext cx="5938969" cy="4126854"/>
          </a:xfrm>
          <a:prstGeom prst="rect">
            <a:avLst/>
          </a:prstGeom>
        </p:spPr>
      </p:pic>
      <p:sp>
        <p:nvSpPr>
          <p:cNvPr id="2" name="Title 1"/>
          <p:cNvSpPr>
            <a:spLocks noGrp="1"/>
          </p:cNvSpPr>
          <p:nvPr>
            <p:ph type="title"/>
          </p:nvPr>
        </p:nvSpPr>
        <p:spPr/>
        <p:txBody>
          <a:bodyPr anchor="ctr"/>
          <a:lstStyle/>
          <a:p>
            <a:r>
              <a:rPr lang="el-GR" sz="1400" b="1" dirty="0">
                <a:latin typeface="Calibri" charset="0"/>
                <a:ea typeface="Calibri" charset="0"/>
                <a:cs typeface="Calibri" charset="0"/>
              </a:rPr>
              <a:t>Οδηγός Μονοπολικού/Διπολικού Βηματικού Κινητήρα με το Ολοκληρωμένο </a:t>
            </a:r>
            <a:r>
              <a:rPr lang="en-US" sz="1400" b="1" dirty="0">
                <a:latin typeface="Calibri" charset="0"/>
                <a:ea typeface="Calibri" charset="0"/>
                <a:cs typeface="Calibri" charset="0"/>
              </a:rPr>
              <a:t>L293D (</a:t>
            </a:r>
            <a:r>
              <a:rPr lang="el-GR" sz="1400" b="1" dirty="0">
                <a:latin typeface="Calibri" charset="0"/>
                <a:ea typeface="Calibri" charset="0"/>
                <a:cs typeface="Calibri" charset="0"/>
              </a:rPr>
              <a:t>Έλεγχος με Τέσσερα Καλώδια</a:t>
            </a:r>
            <a:r>
              <a:rPr lang="en-US" sz="1400" b="1" dirty="0">
                <a:latin typeface="Calibri" charset="0"/>
                <a:ea typeface="Calibri" charset="0"/>
                <a:cs typeface="Calibri" charset="0"/>
              </a:rPr>
              <a:t>)</a:t>
            </a:r>
          </a:p>
        </p:txBody>
      </p:sp>
      <p:pic>
        <p:nvPicPr>
          <p:cNvPr id="13" name="Picture 12"/>
          <p:cNvPicPr>
            <a:picLocks noChangeAspect="1"/>
          </p:cNvPicPr>
          <p:nvPr/>
        </p:nvPicPr>
        <p:blipFill>
          <a:blip r:embed="rId4"/>
          <a:stretch>
            <a:fillRect/>
          </a:stretch>
        </p:blipFill>
        <p:spPr>
          <a:xfrm>
            <a:off x="2146557" y="4603416"/>
            <a:ext cx="2389813" cy="1986712"/>
          </a:xfrm>
          <a:prstGeom prst="rect">
            <a:avLst/>
          </a:prstGeom>
        </p:spPr>
      </p:pic>
      <p:grpSp>
        <p:nvGrpSpPr>
          <p:cNvPr id="39" name="Group 38"/>
          <p:cNvGrpSpPr/>
          <p:nvPr/>
        </p:nvGrpSpPr>
        <p:grpSpPr>
          <a:xfrm>
            <a:off x="2256589" y="2177323"/>
            <a:ext cx="1576208" cy="3322684"/>
            <a:chOff x="2256589" y="2177323"/>
            <a:chExt cx="1576208" cy="3322684"/>
          </a:xfrm>
        </p:grpSpPr>
        <p:sp>
          <p:nvSpPr>
            <p:cNvPr id="24" name="Rectangle 23"/>
            <p:cNvSpPr/>
            <p:nvPr/>
          </p:nvSpPr>
          <p:spPr>
            <a:xfrm>
              <a:off x="2517400" y="2619592"/>
              <a:ext cx="1292718" cy="113402"/>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5" name="Rectangle 24"/>
            <p:cNvSpPr/>
            <p:nvPr/>
          </p:nvSpPr>
          <p:spPr>
            <a:xfrm>
              <a:off x="2256589" y="2177323"/>
              <a:ext cx="555644" cy="136082"/>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6" name="Rectangle 25"/>
            <p:cNvSpPr/>
            <p:nvPr/>
          </p:nvSpPr>
          <p:spPr>
            <a:xfrm>
              <a:off x="2461744" y="2358766"/>
              <a:ext cx="89675" cy="361504"/>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7" name="Rectangle 26"/>
            <p:cNvSpPr/>
            <p:nvPr/>
          </p:nvSpPr>
          <p:spPr>
            <a:xfrm>
              <a:off x="2268969" y="2363056"/>
              <a:ext cx="282449" cy="109113"/>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8" name="Rectangle 27"/>
            <p:cNvSpPr/>
            <p:nvPr/>
          </p:nvSpPr>
          <p:spPr>
            <a:xfrm>
              <a:off x="2732853" y="3583510"/>
              <a:ext cx="1099944" cy="147423"/>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9" name="Rectangle 28"/>
            <p:cNvSpPr/>
            <p:nvPr/>
          </p:nvSpPr>
          <p:spPr>
            <a:xfrm flipH="1">
              <a:off x="2721515" y="2234024"/>
              <a:ext cx="90716" cy="1421106"/>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1" name="Rectangle 30"/>
            <p:cNvSpPr/>
            <p:nvPr/>
          </p:nvSpPr>
          <p:spPr>
            <a:xfrm>
              <a:off x="2601757" y="5216502"/>
              <a:ext cx="594649" cy="283505"/>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2" name="Rectangle 31"/>
            <p:cNvSpPr/>
            <p:nvPr/>
          </p:nvSpPr>
          <p:spPr>
            <a:xfrm>
              <a:off x="2606737" y="4699842"/>
              <a:ext cx="594649" cy="283505"/>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grpSp>
        <p:nvGrpSpPr>
          <p:cNvPr id="38" name="Group 37"/>
          <p:cNvGrpSpPr/>
          <p:nvPr/>
        </p:nvGrpSpPr>
        <p:grpSpPr>
          <a:xfrm>
            <a:off x="3035678" y="835984"/>
            <a:ext cx="1074256" cy="4669001"/>
            <a:chOff x="3035678" y="835984"/>
            <a:chExt cx="1074256" cy="4669001"/>
          </a:xfrm>
        </p:grpSpPr>
        <p:sp>
          <p:nvSpPr>
            <p:cNvPr id="14" name="Rectangle 13"/>
            <p:cNvSpPr/>
            <p:nvPr/>
          </p:nvSpPr>
          <p:spPr>
            <a:xfrm>
              <a:off x="3775026" y="835984"/>
              <a:ext cx="226153" cy="441980"/>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5" name="Rectangle 14"/>
            <p:cNvSpPr/>
            <p:nvPr/>
          </p:nvSpPr>
          <p:spPr>
            <a:xfrm>
              <a:off x="3200943" y="2789696"/>
              <a:ext cx="575155" cy="124742"/>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8" name="Rectangle 17"/>
            <p:cNvSpPr/>
            <p:nvPr/>
          </p:nvSpPr>
          <p:spPr>
            <a:xfrm>
              <a:off x="3192244" y="892034"/>
              <a:ext cx="600177" cy="94896"/>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9" name="Rectangle 18"/>
            <p:cNvSpPr/>
            <p:nvPr/>
          </p:nvSpPr>
          <p:spPr>
            <a:xfrm>
              <a:off x="3035679" y="1139557"/>
              <a:ext cx="730648" cy="13918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1" name="Rectangle 20"/>
            <p:cNvSpPr/>
            <p:nvPr/>
          </p:nvSpPr>
          <p:spPr>
            <a:xfrm>
              <a:off x="3039022" y="3401272"/>
              <a:ext cx="782436" cy="125537"/>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2" name="Rectangle 21"/>
            <p:cNvSpPr/>
            <p:nvPr/>
          </p:nvSpPr>
          <p:spPr>
            <a:xfrm>
              <a:off x="3492796" y="4717533"/>
              <a:ext cx="612153" cy="260825"/>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7" name="Rectangle 16"/>
            <p:cNvSpPr/>
            <p:nvPr/>
          </p:nvSpPr>
          <p:spPr>
            <a:xfrm>
              <a:off x="3192245" y="922084"/>
              <a:ext cx="95681" cy="1887663"/>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charset="0"/>
                <a:ea typeface="Calibri" charset="0"/>
                <a:cs typeface="Calibri" charset="0"/>
              </a:endParaRPr>
            </a:p>
          </p:txBody>
        </p:sp>
        <p:sp>
          <p:nvSpPr>
            <p:cNvPr id="20" name="Rectangle 19"/>
            <p:cNvSpPr/>
            <p:nvPr/>
          </p:nvSpPr>
          <p:spPr>
            <a:xfrm>
              <a:off x="3035678" y="1287438"/>
              <a:ext cx="78284" cy="2192124"/>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3" name="Rectangle 32"/>
            <p:cNvSpPr/>
            <p:nvPr/>
          </p:nvSpPr>
          <p:spPr>
            <a:xfrm>
              <a:off x="3497781" y="5244160"/>
              <a:ext cx="612153" cy="260825"/>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grpSp>
        <p:nvGrpSpPr>
          <p:cNvPr id="37" name="Group 36"/>
          <p:cNvGrpSpPr/>
          <p:nvPr/>
        </p:nvGrpSpPr>
        <p:grpSpPr>
          <a:xfrm>
            <a:off x="1417456" y="898282"/>
            <a:ext cx="7438299" cy="4476290"/>
            <a:chOff x="1417456" y="905833"/>
            <a:chExt cx="7438299" cy="4476290"/>
          </a:xfrm>
        </p:grpSpPr>
        <p:sp>
          <p:nvSpPr>
            <p:cNvPr id="35" name="Rectangle 34"/>
            <p:cNvSpPr/>
            <p:nvPr/>
          </p:nvSpPr>
          <p:spPr>
            <a:xfrm rot="16200000">
              <a:off x="2118001" y="1669486"/>
              <a:ext cx="1596574" cy="117398"/>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6" name="Rectangle 35"/>
            <p:cNvSpPr/>
            <p:nvPr/>
          </p:nvSpPr>
          <p:spPr>
            <a:xfrm>
              <a:off x="1417456" y="905833"/>
              <a:ext cx="1550184" cy="160147"/>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4" name="Rectangle 33"/>
            <p:cNvSpPr/>
            <p:nvPr/>
          </p:nvSpPr>
          <p:spPr>
            <a:xfrm>
              <a:off x="2846249" y="2409106"/>
              <a:ext cx="1114293" cy="131104"/>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 name="TextBox 2"/>
            <p:cNvSpPr txBox="1"/>
            <p:nvPr/>
          </p:nvSpPr>
          <p:spPr bwMode="auto">
            <a:xfrm>
              <a:off x="4999213" y="5018947"/>
              <a:ext cx="3856542" cy="363176"/>
            </a:xfrm>
            <a:prstGeom prst="rect">
              <a:avLst/>
            </a:prstGeom>
            <a:solidFill>
              <a:srgbClr val="FFFF00">
                <a:alpha val="30000"/>
              </a:srgb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l-GR" sz="1600" kern="0" dirty="0">
                  <a:latin typeface="Calibri" charset="0"/>
                  <a:ea typeface="Calibri" charset="0"/>
                  <a:cs typeface="Calibri" charset="0"/>
                </a:rPr>
                <a:t>Τα </a:t>
              </a:r>
              <a:r>
                <a:rPr lang="en-US" sz="1600" kern="0" dirty="0">
                  <a:latin typeface="Calibri" charset="0"/>
                  <a:ea typeface="Calibri" charset="0"/>
                  <a:cs typeface="Calibri" charset="0"/>
                </a:rPr>
                <a:t>1,2EN </a:t>
              </a:r>
              <a:r>
                <a:rPr lang="el-GR" sz="1600" kern="0" dirty="0">
                  <a:latin typeface="Calibri" charset="0"/>
                  <a:ea typeface="Calibri" charset="0"/>
                  <a:cs typeface="Calibri" charset="0"/>
                </a:rPr>
                <a:t>και</a:t>
              </a:r>
              <a:r>
                <a:rPr lang="en-US" sz="1600" kern="0" dirty="0">
                  <a:latin typeface="Calibri" charset="0"/>
                  <a:ea typeface="Calibri" charset="0"/>
                  <a:cs typeface="Calibri" charset="0"/>
                </a:rPr>
                <a:t> 3,4EN </a:t>
              </a:r>
              <a:r>
                <a:rPr lang="el-GR" sz="1600" kern="0" dirty="0">
                  <a:latin typeface="Calibri" charset="0"/>
                  <a:ea typeface="Calibri" charset="0"/>
                  <a:cs typeface="Calibri" charset="0"/>
                </a:rPr>
                <a:t>τίθενται στα </a:t>
              </a:r>
              <a:r>
                <a:rPr lang="en-US" sz="1600" kern="0" dirty="0">
                  <a:latin typeface="Calibri" charset="0"/>
                  <a:ea typeface="Calibri" charset="0"/>
                  <a:cs typeface="Calibri" charset="0"/>
                </a:rPr>
                <a:t>5 volt</a:t>
              </a:r>
              <a:r>
                <a:rPr lang="el-GR" sz="1600" kern="0" dirty="0">
                  <a:latin typeface="Calibri" charset="0"/>
                  <a:ea typeface="Calibri" charset="0"/>
                  <a:cs typeface="Calibri" charset="0"/>
                </a:rPr>
                <a:t>.</a:t>
              </a:r>
              <a:endPar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sp>
        <p:nvSpPr>
          <p:cNvPr id="46" name="TextBox 45"/>
          <p:cNvSpPr txBox="1"/>
          <p:nvPr/>
        </p:nvSpPr>
        <p:spPr bwMode="auto">
          <a:xfrm>
            <a:off x="3150743" y="467589"/>
            <a:ext cx="1843774"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000" b="0" i="0" u="none" strike="noStrike" kern="0" cap="none" spc="0" normalizeH="0" baseline="0" noProof="0" dirty="0">
                <a:ln>
                  <a:noFill/>
                </a:ln>
                <a:solidFill>
                  <a:schemeClr val="tx1"/>
                </a:solidFill>
                <a:effectLst/>
                <a:uLnTx/>
                <a:uFillTx/>
                <a:latin typeface="Calibri" charset="0"/>
                <a:ea typeface="Calibri" charset="0"/>
                <a:cs typeface="Calibri" charset="0"/>
              </a:rPr>
              <a:t>Διπολικός Βηματικός Κινητήρας</a:t>
            </a:r>
            <a:endParaRPr kumimoji="0" lang="en-US" sz="10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nvGrpSpPr>
          <p:cNvPr id="58" name="Group 57"/>
          <p:cNvGrpSpPr/>
          <p:nvPr/>
        </p:nvGrpSpPr>
        <p:grpSpPr>
          <a:xfrm>
            <a:off x="4462948" y="580487"/>
            <a:ext cx="4392740" cy="1580668"/>
            <a:chOff x="4462948" y="580487"/>
            <a:chExt cx="4392740" cy="1580668"/>
          </a:xfrm>
        </p:grpSpPr>
        <p:grpSp>
          <p:nvGrpSpPr>
            <p:cNvPr id="53" name="Group 52"/>
            <p:cNvGrpSpPr/>
            <p:nvPr/>
          </p:nvGrpSpPr>
          <p:grpSpPr>
            <a:xfrm>
              <a:off x="5358547" y="580487"/>
              <a:ext cx="2585426" cy="1410232"/>
              <a:chOff x="5136347" y="611687"/>
              <a:chExt cx="2585426" cy="1410232"/>
            </a:xfrm>
          </p:grpSpPr>
          <p:grpSp>
            <p:nvGrpSpPr>
              <p:cNvPr id="50" name="Group 49"/>
              <p:cNvGrpSpPr/>
              <p:nvPr/>
            </p:nvGrpSpPr>
            <p:grpSpPr>
              <a:xfrm>
                <a:off x="5136347" y="611687"/>
                <a:ext cx="2585426" cy="1410232"/>
                <a:chOff x="5536531" y="562682"/>
                <a:chExt cx="2585426" cy="1410232"/>
              </a:xfrm>
            </p:grpSpPr>
            <p:grpSp>
              <p:nvGrpSpPr>
                <p:cNvPr id="45" name="Group 44"/>
                <p:cNvGrpSpPr/>
                <p:nvPr/>
              </p:nvGrpSpPr>
              <p:grpSpPr>
                <a:xfrm>
                  <a:off x="5823085" y="710838"/>
                  <a:ext cx="945842" cy="1098225"/>
                  <a:chOff x="5733248" y="608746"/>
                  <a:chExt cx="945842" cy="1098225"/>
                </a:xfrm>
              </p:grpSpPr>
              <p:pic>
                <p:nvPicPr>
                  <p:cNvPr id="42" name="Picture 41"/>
                  <p:cNvPicPr>
                    <a:picLocks noChangeAspect="1"/>
                  </p:cNvPicPr>
                  <p:nvPr/>
                </p:nvPicPr>
                <p:blipFill rotWithShape="1">
                  <a:blip r:embed="rId3"/>
                  <a:srcRect l="55352" r="32207" b="77028"/>
                  <a:stretch/>
                </p:blipFill>
                <p:spPr>
                  <a:xfrm>
                    <a:off x="5940181" y="608746"/>
                    <a:ext cx="738909" cy="971806"/>
                  </a:xfrm>
                  <a:prstGeom prst="rect">
                    <a:avLst/>
                  </a:prstGeom>
                </p:spPr>
              </p:pic>
              <p:cxnSp>
                <p:nvCxnSpPr>
                  <p:cNvPr id="23" name="Straight Connector 22"/>
                  <p:cNvCxnSpPr/>
                  <p:nvPr/>
                </p:nvCxnSpPr>
                <p:spPr>
                  <a:xfrm flipH="1">
                    <a:off x="5733248" y="1074003"/>
                    <a:ext cx="530856" cy="4084"/>
                  </a:xfrm>
                  <a:prstGeom prst="line">
                    <a:avLst/>
                  </a:prstGeom>
                  <a:ln>
                    <a:solidFill>
                      <a:srgbClr val="C00000"/>
                    </a:solidFill>
                  </a:ln>
                </p:spPr>
                <p:style>
                  <a:lnRef idx="2">
                    <a:schemeClr val="accent4"/>
                  </a:lnRef>
                  <a:fillRef idx="0">
                    <a:schemeClr val="accent4"/>
                  </a:fillRef>
                  <a:effectRef idx="1">
                    <a:schemeClr val="accent4"/>
                  </a:effectRef>
                  <a:fontRef idx="minor">
                    <a:schemeClr val="tx1"/>
                  </a:fontRef>
                </p:style>
              </p:cxnSp>
              <p:cxnSp>
                <p:nvCxnSpPr>
                  <p:cNvPr id="43" name="Straight Connector 42"/>
                  <p:cNvCxnSpPr/>
                  <p:nvPr/>
                </p:nvCxnSpPr>
                <p:spPr>
                  <a:xfrm flipH="1">
                    <a:off x="6407027" y="1261852"/>
                    <a:ext cx="1" cy="445119"/>
                  </a:xfrm>
                  <a:prstGeom prst="line">
                    <a:avLst/>
                  </a:prstGeom>
                  <a:ln>
                    <a:solidFill>
                      <a:srgbClr val="C00000"/>
                    </a:solidFill>
                  </a:ln>
                </p:spPr>
                <p:style>
                  <a:lnRef idx="2">
                    <a:schemeClr val="accent4"/>
                  </a:lnRef>
                  <a:fillRef idx="0">
                    <a:schemeClr val="accent4"/>
                  </a:fillRef>
                  <a:effectRef idx="1">
                    <a:schemeClr val="accent4"/>
                  </a:effectRef>
                  <a:fontRef idx="minor">
                    <a:schemeClr val="tx1"/>
                  </a:fontRef>
                </p:style>
              </p:cxnSp>
            </p:grpSp>
            <p:sp>
              <p:nvSpPr>
                <p:cNvPr id="47" name="TextBox 46"/>
                <p:cNvSpPr txBox="1"/>
                <p:nvPr/>
              </p:nvSpPr>
              <p:spPr bwMode="auto">
                <a:xfrm>
                  <a:off x="6084220" y="562682"/>
                  <a:ext cx="2037737"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000" b="0" i="0" u="none" strike="noStrike" kern="0" cap="none" spc="0" normalizeH="0" baseline="0" noProof="0" dirty="0">
                      <a:ln>
                        <a:noFill/>
                      </a:ln>
                      <a:solidFill>
                        <a:schemeClr val="tx1"/>
                      </a:solidFill>
                      <a:effectLst/>
                      <a:uLnTx/>
                      <a:uFillTx/>
                      <a:latin typeface="Calibri" charset="0"/>
                      <a:ea typeface="Calibri" charset="0"/>
                      <a:cs typeface="Calibri" charset="0"/>
                    </a:rPr>
                    <a:t>Μονοπολικός Βηματικός Κινητήρας</a:t>
                  </a:r>
                  <a:endParaRPr kumimoji="0" lang="en-US" sz="10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48" name="TextBox 47"/>
                <p:cNvSpPr txBox="1"/>
                <p:nvPr/>
              </p:nvSpPr>
              <p:spPr bwMode="auto">
                <a:xfrm>
                  <a:off x="5536531" y="1033166"/>
                  <a:ext cx="46198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800" b="0" i="0" u="none" strike="noStrike" kern="0" cap="none" spc="0" normalizeH="0" baseline="0" noProof="0" dirty="0" err="1">
                      <a:ln>
                        <a:noFill/>
                      </a:ln>
                      <a:solidFill>
                        <a:srgbClr val="C00000"/>
                      </a:solidFill>
                      <a:effectLst/>
                      <a:uLnTx/>
                      <a:uFillTx/>
                      <a:latin typeface="Calibri" charset="0"/>
                      <a:ea typeface="Calibri" charset="0"/>
                      <a:cs typeface="Calibri" charset="0"/>
                    </a:rPr>
                    <a:t>Vcc</a:t>
                  </a:r>
                  <a:r>
                    <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rPr>
                    <a:t> </a:t>
                  </a:r>
                  <a:br>
                    <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rPr>
                  </a:br>
                  <a:r>
                    <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rPr>
                    <a:t>motor</a:t>
                  </a:r>
                </a:p>
              </p:txBody>
            </p:sp>
            <p:sp>
              <p:nvSpPr>
                <p:cNvPr id="49" name="TextBox 48"/>
                <p:cNvSpPr txBox="1"/>
                <p:nvPr/>
              </p:nvSpPr>
              <p:spPr bwMode="auto">
                <a:xfrm>
                  <a:off x="6195849" y="1751891"/>
                  <a:ext cx="611065" cy="22102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800" b="0" i="0" u="none" strike="noStrike" kern="0" cap="none" spc="0" normalizeH="0" baseline="0" noProof="0" dirty="0" err="1">
                      <a:ln>
                        <a:noFill/>
                      </a:ln>
                      <a:solidFill>
                        <a:srgbClr val="C00000"/>
                      </a:solidFill>
                      <a:effectLst/>
                      <a:uLnTx/>
                      <a:uFillTx/>
                      <a:latin typeface="Calibri" charset="0"/>
                      <a:ea typeface="Calibri" charset="0"/>
                      <a:cs typeface="Calibri" charset="0"/>
                    </a:rPr>
                    <a:t>Vcc</a:t>
                  </a:r>
                  <a:r>
                    <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rPr>
                    <a:t> motor</a:t>
                  </a:r>
                </a:p>
              </p:txBody>
            </p:sp>
          </p:grpSp>
          <p:sp>
            <p:nvSpPr>
              <p:cNvPr id="52" name="Rectangle 51"/>
              <p:cNvSpPr/>
              <p:nvPr/>
            </p:nvSpPr>
            <p:spPr>
              <a:xfrm>
                <a:off x="5206475" y="632968"/>
                <a:ext cx="1343475" cy="1368026"/>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cxnSp>
          <p:nvCxnSpPr>
            <p:cNvPr id="55" name="Straight Arrow Connector 54"/>
            <p:cNvCxnSpPr/>
            <p:nvPr/>
          </p:nvCxnSpPr>
          <p:spPr>
            <a:xfrm>
              <a:off x="4462948" y="1074136"/>
              <a:ext cx="854608" cy="118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bwMode="auto">
            <a:xfrm>
              <a:off x="6988575" y="759489"/>
              <a:ext cx="1867113" cy="14016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300" kern="0" dirty="0">
                  <a:latin typeface="Calibri" charset="0"/>
                  <a:ea typeface="Calibri" charset="0"/>
                  <a:cs typeface="Calibri" charset="0"/>
                </a:rPr>
                <a:t>Ακριβώς το ίδιο κύκλωμα, με τα καλώδια «</a:t>
              </a:r>
              <a:r>
                <a:rPr lang="en-US" sz="1300" kern="0" dirty="0">
                  <a:latin typeface="Calibri" charset="0"/>
                  <a:ea typeface="Calibri" charset="0"/>
                  <a:cs typeface="Calibri" charset="0"/>
                </a:rPr>
                <a:t>common</a:t>
              </a:r>
              <a:r>
                <a:rPr lang="el-GR" sz="1300" kern="0" dirty="0">
                  <a:latin typeface="Calibri" charset="0"/>
                  <a:ea typeface="Calibri" charset="0"/>
                  <a:cs typeface="Calibri" charset="0"/>
                </a:rPr>
                <a:t>» να συνδέονται στην τροφοδοσία του κινητήρα.</a:t>
              </a:r>
              <a:endParaRPr kumimoji="0" lang="en-US" sz="13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grpSp>
        <p:nvGrpSpPr>
          <p:cNvPr id="44" name="Ομάδα 43"/>
          <p:cNvGrpSpPr/>
          <p:nvPr/>
        </p:nvGrpSpPr>
        <p:grpSpPr>
          <a:xfrm>
            <a:off x="6004623" y="2201680"/>
            <a:ext cx="2697494" cy="1996468"/>
            <a:chOff x="6004623" y="2201680"/>
            <a:chExt cx="2697494" cy="1996468"/>
          </a:xfrm>
        </p:grpSpPr>
        <p:grpSp>
          <p:nvGrpSpPr>
            <p:cNvPr id="12" name="Group 11"/>
            <p:cNvGrpSpPr/>
            <p:nvPr/>
          </p:nvGrpSpPr>
          <p:grpSpPr>
            <a:xfrm>
              <a:off x="6004623" y="2201680"/>
              <a:ext cx="2697494" cy="1996468"/>
              <a:chOff x="3648483" y="1125521"/>
              <a:chExt cx="4767841" cy="2809267"/>
            </a:xfrm>
          </p:grpSpPr>
          <p:pic>
            <p:nvPicPr>
              <p:cNvPr id="5" name="Picture 4"/>
              <p:cNvPicPr>
                <a:picLocks noChangeAspect="1"/>
              </p:cNvPicPr>
              <p:nvPr/>
            </p:nvPicPr>
            <p:blipFill>
              <a:blip r:embed="rId5"/>
              <a:stretch>
                <a:fillRect/>
              </a:stretch>
            </p:blipFill>
            <p:spPr>
              <a:xfrm>
                <a:off x="3648483" y="1125521"/>
                <a:ext cx="4767841" cy="2809267"/>
              </a:xfrm>
              <a:prstGeom prst="rect">
                <a:avLst/>
              </a:prstGeom>
            </p:spPr>
          </p:pic>
          <p:sp>
            <p:nvSpPr>
              <p:cNvPr id="6" name="Right Arrow 5"/>
              <p:cNvSpPr/>
              <p:nvPr/>
            </p:nvSpPr>
            <p:spPr>
              <a:xfrm>
                <a:off x="4419711" y="1992715"/>
                <a:ext cx="1126317"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kern="0" dirty="0">
                  <a:solidFill>
                    <a:srgbClr val="FF0000"/>
                  </a:solidFill>
                  <a:latin typeface="Calibri" charset="0"/>
                  <a:ea typeface="Calibri" charset="0"/>
                  <a:cs typeface="Calibri" charset="0"/>
                </a:endParaRPr>
              </a:p>
              <a:p>
                <a:pPr algn="ctr"/>
                <a:r>
                  <a:rPr lang="en-US" sz="1200" b="1" kern="0" dirty="0">
                    <a:solidFill>
                      <a:srgbClr val="FF0000"/>
                    </a:solidFill>
                    <a:latin typeface="Calibri" charset="0"/>
                    <a:ea typeface="Calibri" charset="0"/>
                    <a:cs typeface="Calibri" charset="0"/>
                  </a:rPr>
                  <a:t>1 </a:t>
                </a:r>
                <a:r>
                  <a:rPr lang="el-GR" sz="1200" b="1" kern="0" dirty="0">
                    <a:solidFill>
                      <a:srgbClr val="FF0000"/>
                    </a:solidFill>
                    <a:latin typeface="Calibri" charset="0"/>
                    <a:ea typeface="Calibri" charset="0"/>
                    <a:cs typeface="Calibri" charset="0"/>
                  </a:rPr>
                  <a:t>ή 0</a:t>
                </a:r>
                <a:endParaRPr lang="en-US" sz="1200" b="1" kern="0" dirty="0">
                  <a:solidFill>
                    <a:srgbClr val="FF0000"/>
                  </a:solidFill>
                  <a:latin typeface="Calibri" charset="0"/>
                  <a:ea typeface="Calibri" charset="0"/>
                  <a:cs typeface="Calibri" charset="0"/>
                </a:endParaRPr>
              </a:p>
              <a:p>
                <a:pPr algn="ctr"/>
                <a:endParaRPr lang="en-US" sz="1600" b="1" kern="0" dirty="0">
                  <a:solidFill>
                    <a:srgbClr val="FF0000"/>
                  </a:solidFill>
                  <a:latin typeface="Calibri" charset="0"/>
                  <a:ea typeface="Calibri" charset="0"/>
                  <a:cs typeface="Calibri" charset="0"/>
                </a:endParaRPr>
              </a:p>
            </p:txBody>
          </p:sp>
          <p:sp>
            <p:nvSpPr>
              <p:cNvPr id="7" name="Right Arrow 6"/>
              <p:cNvSpPr/>
              <p:nvPr/>
            </p:nvSpPr>
            <p:spPr>
              <a:xfrm>
                <a:off x="4456666" y="3248399"/>
                <a:ext cx="1126317"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kern="0" dirty="0">
                  <a:solidFill>
                    <a:srgbClr val="FF0000"/>
                  </a:solidFill>
                  <a:latin typeface="Calibri" charset="0"/>
                  <a:ea typeface="Calibri" charset="0"/>
                  <a:cs typeface="Calibri" charset="0"/>
                </a:endParaRPr>
              </a:p>
              <a:p>
                <a:pPr algn="ctr"/>
                <a:r>
                  <a:rPr lang="en-US" sz="1200" b="1" kern="0" dirty="0">
                    <a:solidFill>
                      <a:srgbClr val="FF0000"/>
                    </a:solidFill>
                    <a:latin typeface="Calibri" charset="0"/>
                    <a:ea typeface="Calibri" charset="0"/>
                    <a:cs typeface="Calibri" charset="0"/>
                  </a:rPr>
                  <a:t>1 </a:t>
                </a:r>
                <a:r>
                  <a:rPr lang="el-GR" sz="1200" b="1" kern="0" dirty="0">
                    <a:solidFill>
                      <a:srgbClr val="FF0000"/>
                    </a:solidFill>
                    <a:latin typeface="Calibri" charset="0"/>
                    <a:ea typeface="Calibri" charset="0"/>
                    <a:cs typeface="Calibri" charset="0"/>
                  </a:rPr>
                  <a:t>ή 0</a:t>
                </a:r>
                <a:endParaRPr lang="en-US" sz="1200" b="1" kern="0" dirty="0">
                  <a:solidFill>
                    <a:srgbClr val="FF0000"/>
                  </a:solidFill>
                  <a:latin typeface="Calibri" charset="0"/>
                  <a:ea typeface="Calibri" charset="0"/>
                  <a:cs typeface="Calibri" charset="0"/>
                </a:endParaRPr>
              </a:p>
              <a:p>
                <a:pPr algn="ctr"/>
                <a:endParaRPr lang="en-US" sz="1600" b="1" kern="0" dirty="0">
                  <a:solidFill>
                    <a:srgbClr val="FF0000"/>
                  </a:solidFill>
                  <a:latin typeface="Calibri" charset="0"/>
                  <a:ea typeface="Calibri" charset="0"/>
                  <a:cs typeface="Calibri" charset="0"/>
                </a:endParaRPr>
              </a:p>
            </p:txBody>
          </p:sp>
          <p:sp>
            <p:nvSpPr>
              <p:cNvPr id="8" name="Oval 7"/>
              <p:cNvSpPr/>
              <p:nvPr/>
            </p:nvSpPr>
            <p:spPr>
              <a:xfrm>
                <a:off x="4960444" y="1683279"/>
                <a:ext cx="629716" cy="367369"/>
              </a:xfrm>
              <a:prstGeom prst="ellipse">
                <a:avLst/>
              </a:prstGeom>
              <a:solidFill>
                <a:srgbClr val="FFFF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 name="Rectangle 8"/>
              <p:cNvSpPr/>
              <p:nvPr/>
            </p:nvSpPr>
            <p:spPr>
              <a:xfrm>
                <a:off x="5668656" y="2276113"/>
                <a:ext cx="262381" cy="25191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0" name="Rectangle 9"/>
              <p:cNvSpPr/>
              <p:nvPr/>
            </p:nvSpPr>
            <p:spPr>
              <a:xfrm>
                <a:off x="5684621" y="3067471"/>
                <a:ext cx="262381" cy="25191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Rectangle 10"/>
              <p:cNvSpPr/>
              <p:nvPr/>
            </p:nvSpPr>
            <p:spPr>
              <a:xfrm>
                <a:off x="5700142" y="2580506"/>
                <a:ext cx="766153" cy="482827"/>
              </a:xfrm>
              <a:prstGeom prst="rect">
                <a:avLst/>
              </a:prstGeom>
              <a:solidFill>
                <a:schemeClr val="tx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Calibri" charset="0"/>
                    <a:ea typeface="Calibri" charset="0"/>
                    <a:cs typeface="Calibri" charset="0"/>
                  </a:rPr>
                  <a:t>GND</a:t>
                </a:r>
              </a:p>
            </p:txBody>
          </p:sp>
          <p:sp>
            <p:nvSpPr>
              <p:cNvPr id="60" name="Right Arrow 6"/>
              <p:cNvSpPr/>
              <p:nvPr/>
            </p:nvSpPr>
            <p:spPr>
              <a:xfrm>
                <a:off x="3718750" y="3518602"/>
                <a:ext cx="1864233"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050" b="1" kern="0" dirty="0">
                  <a:solidFill>
                    <a:srgbClr val="FF0000"/>
                  </a:solidFill>
                  <a:latin typeface="Calibri" charset="0"/>
                  <a:ea typeface="Calibri" charset="0"/>
                  <a:cs typeface="Calibri" charset="0"/>
                </a:endParaRPr>
              </a:p>
              <a:p>
                <a:pPr algn="ctr"/>
                <a:r>
                  <a:rPr lang="en-US" sz="900" b="1" kern="0" dirty="0" err="1">
                    <a:solidFill>
                      <a:srgbClr val="FF0000"/>
                    </a:solidFill>
                    <a:latin typeface="Calibri" charset="0"/>
                    <a:ea typeface="Calibri" charset="0"/>
                    <a:cs typeface="Calibri" charset="0"/>
                  </a:rPr>
                  <a:t>Vcc</a:t>
                </a:r>
                <a:r>
                  <a:rPr lang="en-US" sz="900" b="1" kern="0" dirty="0">
                    <a:solidFill>
                      <a:srgbClr val="FF0000"/>
                    </a:solidFill>
                    <a:latin typeface="Calibri" charset="0"/>
                    <a:ea typeface="Calibri" charset="0"/>
                    <a:cs typeface="Calibri" charset="0"/>
                  </a:rPr>
                  <a:t> motor</a:t>
                </a:r>
              </a:p>
              <a:p>
                <a:pPr algn="ctr"/>
                <a:endParaRPr lang="en-US" sz="1050" b="1" kern="0" dirty="0">
                  <a:solidFill>
                    <a:srgbClr val="FF0000"/>
                  </a:solidFill>
                  <a:latin typeface="Calibri" charset="0"/>
                  <a:ea typeface="Calibri" charset="0"/>
                  <a:cs typeface="Calibri" charset="0"/>
                </a:endParaRPr>
              </a:p>
            </p:txBody>
          </p:sp>
        </p:grpSp>
        <p:sp>
          <p:nvSpPr>
            <p:cNvPr id="30" name="Αριστερό βέλος 29"/>
            <p:cNvSpPr/>
            <p:nvPr/>
          </p:nvSpPr>
          <p:spPr>
            <a:xfrm>
              <a:off x="7748339" y="2664808"/>
              <a:ext cx="841489" cy="241696"/>
            </a:xfrm>
            <a:prstGeom prst="lef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kern="0" dirty="0">
                  <a:solidFill>
                    <a:srgbClr val="FF0000"/>
                  </a:solidFill>
                  <a:latin typeface="Calibri" charset="0"/>
                  <a:ea typeface="Calibri" charset="0"/>
                  <a:cs typeface="Calibri" charset="0"/>
                </a:rPr>
                <a:t>5 volts</a:t>
              </a:r>
              <a:endParaRPr lang="el-GR" sz="1050" b="1" kern="0" dirty="0">
                <a:solidFill>
                  <a:srgbClr val="FF0000"/>
                </a:solidFill>
                <a:latin typeface="Calibri" charset="0"/>
                <a:ea typeface="Calibri" charset="0"/>
                <a:cs typeface="Calibri" charset="0"/>
              </a:endParaRPr>
            </a:p>
          </p:txBody>
        </p:sp>
      </p:grpSp>
      <p:sp>
        <p:nvSpPr>
          <p:cNvPr id="51" name="TextBox 50"/>
          <p:cNvSpPr txBox="1"/>
          <p:nvPr/>
        </p:nvSpPr>
        <p:spPr bwMode="auto">
          <a:xfrm>
            <a:off x="5018659" y="4623605"/>
            <a:ext cx="1499045" cy="3631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err="1">
                <a:ln>
                  <a:noFill/>
                </a:ln>
                <a:solidFill>
                  <a:srgbClr val="FF0000"/>
                </a:solidFill>
                <a:effectLst/>
                <a:uLnTx/>
                <a:uFillTx/>
                <a:latin typeface="Calibri" charset="0"/>
                <a:ea typeface="Calibri" charset="0"/>
                <a:cs typeface="Calibri" charset="0"/>
              </a:rPr>
              <a:t>Vcc</a:t>
            </a:r>
            <a:r>
              <a:rPr kumimoji="0" lang="en-US" sz="1600" b="0" i="0" u="none" strike="noStrike" kern="0" cap="none" spc="0" normalizeH="0" baseline="0" noProof="0" dirty="0">
                <a:ln>
                  <a:noFill/>
                </a:ln>
                <a:solidFill>
                  <a:srgbClr val="FF0000"/>
                </a:solidFill>
                <a:effectLst/>
                <a:uLnTx/>
                <a:uFillTx/>
                <a:latin typeface="Calibri" charset="0"/>
                <a:ea typeface="Calibri" charset="0"/>
                <a:cs typeface="Calibri" charset="0"/>
              </a:rPr>
              <a:t> motor</a:t>
            </a:r>
            <a:endParaRPr kumimoji="0" lang="el-GR" sz="16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sp>
        <p:nvSpPr>
          <p:cNvPr id="71" name="TextBox 70"/>
          <p:cNvSpPr txBox="1"/>
          <p:nvPr/>
        </p:nvSpPr>
        <p:spPr bwMode="auto">
          <a:xfrm>
            <a:off x="3064" y="496201"/>
            <a:ext cx="2898550" cy="684546"/>
          </a:xfrm>
          <a:prstGeom prst="rect">
            <a:avLst/>
          </a:prstGeom>
          <a:solidFill>
            <a:schemeClr val="accent1">
              <a:lumMod val="60000"/>
              <a:lumOff val="40000"/>
            </a:schemeClr>
          </a:solid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Έλεγχος </a:t>
            </a:r>
            <a:r>
              <a:rPr kumimoji="0" lang="el-GR" sz="1600" b="0" i="0" u="none" strike="noStrike" kern="0" cap="none" spc="0" normalizeH="0" baseline="0" noProof="0" dirty="0" err="1">
                <a:ln>
                  <a:noFill/>
                </a:ln>
                <a:solidFill>
                  <a:schemeClr val="tx1"/>
                </a:solidFill>
                <a:effectLst/>
                <a:uLnTx/>
                <a:uFillTx/>
                <a:latin typeface="Calibri" charset="0"/>
                <a:ea typeface="Calibri" charset="0"/>
                <a:cs typeface="Calibri" charset="0"/>
              </a:rPr>
              <a:t>βηματικού</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 κινητήρα με </a:t>
            </a:r>
          </a:p>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τέσσερα καλώδια.</a:t>
            </a:r>
          </a:p>
        </p:txBody>
      </p:sp>
      <p:sp>
        <p:nvSpPr>
          <p:cNvPr id="72" name="TextBox 71"/>
          <p:cNvSpPr txBox="1"/>
          <p:nvPr/>
        </p:nvSpPr>
        <p:spPr bwMode="auto">
          <a:xfrm>
            <a:off x="1281785" y="4303182"/>
            <a:ext cx="822832" cy="3631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1" i="0" u="none" strike="noStrike" kern="0" cap="none" spc="0" normalizeH="0" baseline="0" noProof="0">
                <a:ln>
                  <a:noFill/>
                </a:ln>
                <a:effectLst/>
                <a:uLnTx/>
                <a:uFillTx/>
                <a:latin typeface="Calibri" charset="0"/>
                <a:ea typeface="Calibri" charset="0"/>
                <a:cs typeface="Calibri" charset="0"/>
              </a:rPr>
              <a:t>GND</a:t>
            </a:r>
            <a:endParaRPr kumimoji="0" lang="el-GR" sz="1600" b="1" i="0" u="none" strike="noStrike" kern="0" cap="none" spc="0" normalizeH="0" baseline="0" noProof="0" dirty="0">
              <a:ln>
                <a:noFill/>
              </a:ln>
              <a:effectLst/>
              <a:uLnTx/>
              <a:uFillTx/>
              <a:latin typeface="Calibri" charset="0"/>
              <a:ea typeface="Calibri" charset="0"/>
              <a:cs typeface="Calibri" charset="0"/>
            </a:endParaRPr>
          </a:p>
        </p:txBody>
      </p:sp>
      <p:pic>
        <p:nvPicPr>
          <p:cNvPr id="73" name="Picture 5"/>
          <p:cNvPicPr>
            <a:picLocks noChangeAspect="1"/>
          </p:cNvPicPr>
          <p:nvPr/>
        </p:nvPicPr>
        <p:blipFill>
          <a:blip r:embed="rId6"/>
          <a:stretch>
            <a:fillRect/>
          </a:stretch>
        </p:blipFill>
        <p:spPr>
          <a:xfrm>
            <a:off x="268004" y="4828714"/>
            <a:ext cx="1658141" cy="1046983"/>
          </a:xfrm>
          <a:prstGeom prst="rect">
            <a:avLst/>
          </a:prstGeom>
        </p:spPr>
      </p:pic>
      <p:sp>
        <p:nvSpPr>
          <p:cNvPr id="74" name="TextBox 73"/>
          <p:cNvSpPr txBox="1"/>
          <p:nvPr/>
        </p:nvSpPr>
        <p:spPr bwMode="auto">
          <a:xfrm>
            <a:off x="4999213" y="5366886"/>
            <a:ext cx="2854452" cy="1077218"/>
          </a:xfrm>
          <a:prstGeom prst="rect">
            <a:avLst/>
          </a:prstGeom>
          <a:solidFill>
            <a:srgbClr val="FFFF00"/>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l-GR" sz="1600" dirty="0">
                <a:latin typeface="Calibri" charset="0"/>
                <a:ea typeface="Calibri" charset="0"/>
                <a:cs typeface="Calibri" charset="0"/>
              </a:rPr>
              <a:t>Βηματικός κινητήρας που ακολουθεί τις στροφές ενός ποτενσιόμετρου συνδεδεμένου στον αναλογική ακροδέκτη Α0.</a:t>
            </a:r>
            <a:endParaRPr kumimoji="0" lang="el-GR" sz="1600" b="0" i="0" u="none" strike="noStrike" kern="0" cap="none" spc="0" normalizeH="0" baseline="0" noProof="0" dirty="0">
              <a:ln>
                <a:noFill/>
              </a:ln>
              <a:effectLst/>
              <a:uLnTx/>
              <a:uFillTx/>
              <a:latin typeface="Calibri" charset="0"/>
              <a:ea typeface="Calibri" charset="0"/>
              <a:cs typeface="Calibri" charset="0"/>
            </a:endParaRPr>
          </a:p>
        </p:txBody>
      </p:sp>
    </p:spTree>
    <p:extLst>
      <p:ext uri="{BB962C8B-B14F-4D97-AF65-F5344CB8AC3E}">
        <p14:creationId xmlns:p14="http://schemas.microsoft.com/office/powerpoint/2010/main" val="310891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nchor="ctr"/>
          <a:lstStyle/>
          <a:p>
            <a:r>
              <a:rPr lang="el-GR" sz="1400" b="1" i="1" u="sng" dirty="0">
                <a:latin typeface="Calibri" charset="0"/>
                <a:ea typeface="Calibri" charset="0"/>
                <a:cs typeface="Calibri" charset="0"/>
              </a:rPr>
              <a:t>Παράδειγμα</a:t>
            </a:r>
            <a:r>
              <a:rPr lang="en-US" sz="1400" b="1" i="1" u="sng" dirty="0">
                <a:latin typeface="Calibri" charset="0"/>
                <a:ea typeface="Calibri" charset="0"/>
                <a:cs typeface="Calibri" charset="0"/>
              </a:rPr>
              <a:t> 4:</a:t>
            </a:r>
            <a:r>
              <a:rPr lang="el-GR" sz="1400" b="1" dirty="0">
                <a:latin typeface="Calibri" charset="0"/>
                <a:ea typeface="Calibri" charset="0"/>
                <a:cs typeface="Calibri" charset="0"/>
              </a:rPr>
              <a:t>  Ακολουθώντας τις Στροφές ενός Ποτενσιόμετρου</a:t>
            </a:r>
            <a:r>
              <a:rPr lang="en-US" sz="1400" b="1" dirty="0">
                <a:latin typeface="Calibri" charset="0"/>
                <a:ea typeface="Calibri" charset="0"/>
                <a:cs typeface="Calibri" charset="0"/>
              </a:rPr>
              <a:t> </a:t>
            </a:r>
            <a:r>
              <a:rPr lang="el-GR" sz="1400" b="1" dirty="0">
                <a:latin typeface="Calibri" charset="0"/>
                <a:ea typeface="Calibri" charset="0"/>
                <a:cs typeface="Calibri" charset="0"/>
              </a:rPr>
              <a:t>(Μονοπολικός/Διπολικός Βηματικός Κινητήρας)</a:t>
            </a:r>
            <a:endParaRPr lang="en-US" sz="1400" b="1" dirty="0">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a:off x="7255456" y="1205925"/>
            <a:ext cx="1634066" cy="1031782"/>
          </a:xfrm>
          <a:prstGeom prst="rect">
            <a:avLst/>
          </a:prstGeom>
        </p:spPr>
      </p:pic>
      <p:pic>
        <p:nvPicPr>
          <p:cNvPr id="11" name="Εικόνα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6" y="1539649"/>
            <a:ext cx="7144791" cy="4703226"/>
          </a:xfrm>
          <a:prstGeom prst="rect">
            <a:avLst/>
          </a:prstGeom>
        </p:spPr>
      </p:pic>
      <p:sp>
        <p:nvSpPr>
          <p:cNvPr id="12" name="TextBox 11"/>
          <p:cNvSpPr txBox="1"/>
          <p:nvPr/>
        </p:nvSpPr>
        <p:spPr bwMode="auto">
          <a:xfrm>
            <a:off x="254478" y="728230"/>
            <a:ext cx="7144792" cy="95539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dirty="0">
                <a:latin typeface="Calibri" charset="0"/>
                <a:ea typeface="Calibri" charset="0"/>
                <a:cs typeface="Calibri" charset="0"/>
              </a:rPr>
              <a:t>Βηματικός κινητήρας που ακολουθεί τις στροφές ενός ποτενσιόμετρου συνδεδεμένου στον αναλογική ακροδέκτη Α0.</a:t>
            </a:r>
            <a:endParaRPr lang="el-GR" sz="1600" kern="0" dirty="0">
              <a:latin typeface="Calibri" charset="0"/>
              <a:ea typeface="Calibri" charset="0"/>
              <a:cs typeface="Calibri" charset="0"/>
            </a:endParaRPr>
          </a:p>
          <a:p>
            <a:pPr marR="0" algn="just" defTabSz="914400" rtl="0" eaLnBrk="0" fontAlgn="base" latinLnBrk="0" hangingPunct="0">
              <a:lnSpc>
                <a:spcPct val="110000"/>
              </a:lnSpc>
              <a:spcBef>
                <a:spcPts val="480"/>
              </a:spcBef>
              <a:spcAft>
                <a:spcPct val="0"/>
              </a:spcAft>
              <a:buClrTx/>
              <a:buSzTx/>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3" name="TextBox 12"/>
          <p:cNvSpPr txBox="1"/>
          <p:nvPr/>
        </p:nvSpPr>
        <p:spPr bwMode="auto">
          <a:xfrm>
            <a:off x="1679793" y="2389263"/>
            <a:ext cx="5060976" cy="351378"/>
          </a:xfrm>
          <a:prstGeom prst="rect">
            <a:avLst/>
          </a:prstGeom>
          <a:solidFill>
            <a:schemeClr val="accent1">
              <a:lumMod val="60000"/>
              <a:lumOff val="40000"/>
              <a:alpha val="36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a:ln>
                  <a:noFill/>
                </a:ln>
                <a:solidFill>
                  <a:schemeClr val="tx1"/>
                </a:solidFill>
                <a:effectLst/>
                <a:uLnTx/>
                <a:uFillTx/>
                <a:latin typeface="+mn-lt"/>
                <a:ea typeface="+mn-ea"/>
                <a:cs typeface="+mn-cs"/>
              </a:rPr>
              <a:t>                                           </a:t>
            </a:r>
            <a:r>
              <a:rPr kumimoji="0" lang="el-GR" sz="1600" b="0" i="0" u="none" strike="noStrike" kern="0" cap="none" spc="0" normalizeH="0" baseline="0" noProof="0" dirty="0">
                <a:ln>
                  <a:noFill/>
                </a:ln>
                <a:solidFill>
                  <a:schemeClr val="tx1"/>
                </a:solidFill>
                <a:effectLst/>
                <a:uLnTx/>
                <a:uFillTx/>
                <a:latin typeface="+mn-lt"/>
                <a:ea typeface="+mn-ea"/>
                <a:cs typeface="+mn-cs"/>
              </a:rPr>
              <a:t>Έλεγχος με τέσσερα καλώδια.</a:t>
            </a:r>
          </a:p>
        </p:txBody>
      </p:sp>
    </p:spTree>
    <p:extLst>
      <p:ext uri="{BB962C8B-B14F-4D97-AF65-F5344CB8AC3E}">
        <p14:creationId xmlns:p14="http://schemas.microsoft.com/office/powerpoint/2010/main" val="672043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pic>
        <p:nvPicPr>
          <p:cNvPr id="33" name="Εικόνα 3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16" y="2150204"/>
            <a:ext cx="4904496" cy="4497822"/>
          </a:xfrm>
          <a:prstGeom prst="rect">
            <a:avLst/>
          </a:prstGeom>
        </p:spPr>
      </p:pic>
      <p:sp>
        <p:nvSpPr>
          <p:cNvPr id="2" name="Title 1"/>
          <p:cNvSpPr>
            <a:spLocks noGrp="1"/>
          </p:cNvSpPr>
          <p:nvPr>
            <p:ph type="title"/>
          </p:nvPr>
        </p:nvSpPr>
        <p:spPr>
          <a:xfrm>
            <a:off x="0" y="0"/>
            <a:ext cx="9144000" cy="433388"/>
          </a:xfrm>
        </p:spPr>
        <p:txBody>
          <a:bodyPr anchor="ctr"/>
          <a:lstStyle/>
          <a:p>
            <a:r>
              <a:rPr lang="el-GR" sz="1100" b="1" i="1" u="sng" dirty="0"/>
              <a:t>Παράδειγμα</a:t>
            </a:r>
            <a:r>
              <a:rPr lang="en-US" sz="1100" b="1" i="1" u="sng" dirty="0"/>
              <a:t> 5:</a:t>
            </a:r>
            <a:r>
              <a:rPr lang="en-US" sz="1100" b="1" dirty="0"/>
              <a:t>  </a:t>
            </a:r>
            <a:r>
              <a:rPr lang="el-GR" sz="1100" b="1" dirty="0"/>
              <a:t>Οδηγός Μονοπολικού/ Διπολικού Βηματικού Κινητήρα με την Πλακέτα «</a:t>
            </a:r>
            <a:r>
              <a:rPr lang="en-US" sz="1100" b="1" dirty="0"/>
              <a:t>Motor Shield</a:t>
            </a:r>
            <a:r>
              <a:rPr lang="el-GR" sz="1100" b="1" dirty="0"/>
              <a:t>» (Έλεγχος με Δύο Καλώδια)</a:t>
            </a:r>
            <a:endParaRPr lang="en-US" sz="1100" b="1" dirty="0"/>
          </a:p>
        </p:txBody>
      </p:sp>
      <p:pic>
        <p:nvPicPr>
          <p:cNvPr id="6" name="Picture 5"/>
          <p:cNvPicPr>
            <a:picLocks noChangeAspect="1"/>
          </p:cNvPicPr>
          <p:nvPr/>
        </p:nvPicPr>
        <p:blipFill>
          <a:blip r:embed="rId4"/>
          <a:stretch>
            <a:fillRect/>
          </a:stretch>
        </p:blipFill>
        <p:spPr>
          <a:xfrm rot="5400000">
            <a:off x="5676494" y="3095905"/>
            <a:ext cx="3531552" cy="2762503"/>
          </a:xfrm>
          <a:prstGeom prst="rect">
            <a:avLst/>
          </a:prstGeom>
        </p:spPr>
      </p:pic>
      <p:pic>
        <p:nvPicPr>
          <p:cNvPr id="7" name="Picture 6"/>
          <p:cNvPicPr>
            <a:picLocks noChangeAspect="1"/>
          </p:cNvPicPr>
          <p:nvPr/>
        </p:nvPicPr>
        <p:blipFill rotWithShape="1">
          <a:blip r:embed="rId5"/>
          <a:srcRect l="-2744" r="34951" b="21876"/>
          <a:stretch/>
        </p:blipFill>
        <p:spPr>
          <a:xfrm>
            <a:off x="65496" y="489771"/>
            <a:ext cx="4401209" cy="866823"/>
          </a:xfrm>
          <a:prstGeom prst="rect">
            <a:avLst/>
          </a:prstGeom>
        </p:spPr>
      </p:pic>
      <p:pic>
        <p:nvPicPr>
          <p:cNvPr id="10" name="Picture 9"/>
          <p:cNvPicPr>
            <a:picLocks noChangeAspect="1"/>
          </p:cNvPicPr>
          <p:nvPr/>
        </p:nvPicPr>
        <p:blipFill rotWithShape="1">
          <a:blip r:embed="rId6"/>
          <a:srcRect r="39636" b="26311"/>
          <a:stretch/>
        </p:blipFill>
        <p:spPr>
          <a:xfrm>
            <a:off x="245166" y="1337164"/>
            <a:ext cx="4028134" cy="795726"/>
          </a:xfrm>
          <a:prstGeom prst="rect">
            <a:avLst/>
          </a:prstGeom>
        </p:spPr>
      </p:pic>
      <p:sp>
        <p:nvSpPr>
          <p:cNvPr id="8" name="Rectangle 7"/>
          <p:cNvSpPr/>
          <p:nvPr/>
        </p:nvSpPr>
        <p:spPr>
          <a:xfrm>
            <a:off x="6314014" y="1861065"/>
            <a:ext cx="448733" cy="143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Elbow Connector 14"/>
          <p:cNvCxnSpPr>
            <a:cxnSpLocks/>
          </p:cNvCxnSpPr>
          <p:nvPr/>
        </p:nvCxnSpPr>
        <p:spPr>
          <a:xfrm rot="10800000" flipH="1" flipV="1">
            <a:off x="6301315" y="1933034"/>
            <a:ext cx="279400" cy="800099"/>
          </a:xfrm>
          <a:prstGeom prst="bentConnector4">
            <a:avLst>
              <a:gd name="adj1" fmla="val -36363"/>
              <a:gd name="adj2" fmla="val 54497"/>
            </a:avLst>
          </a:prstGeom>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a:off x="6762747" y="1933032"/>
            <a:ext cx="101600" cy="825499"/>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7092949" y="1861067"/>
            <a:ext cx="448733" cy="143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Elbow Connector 43"/>
          <p:cNvCxnSpPr>
            <a:stCxn id="42" idx="1"/>
          </p:cNvCxnSpPr>
          <p:nvPr/>
        </p:nvCxnSpPr>
        <p:spPr>
          <a:xfrm rot="10800000" flipV="1">
            <a:off x="7059083" y="1933034"/>
            <a:ext cx="33867" cy="833966"/>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Elbow Connector 47"/>
          <p:cNvCxnSpPr>
            <a:cxnSpLocks/>
          </p:cNvCxnSpPr>
          <p:nvPr/>
        </p:nvCxnSpPr>
        <p:spPr>
          <a:xfrm flipH="1">
            <a:off x="7274981" y="1933037"/>
            <a:ext cx="254002" cy="817032"/>
          </a:xfrm>
          <a:prstGeom prst="bentConnector4">
            <a:avLst>
              <a:gd name="adj1" fmla="val -89999"/>
              <a:gd name="adj2" fmla="val 54404"/>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bwMode="auto">
          <a:xfrm>
            <a:off x="16577" y="-689113"/>
            <a:ext cx="45717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pic>
        <p:nvPicPr>
          <p:cNvPr id="14" name="Picture 5"/>
          <p:cNvPicPr>
            <a:picLocks noChangeAspect="1"/>
          </p:cNvPicPr>
          <p:nvPr/>
        </p:nvPicPr>
        <p:blipFill>
          <a:blip r:embed="rId7"/>
          <a:stretch>
            <a:fillRect/>
          </a:stretch>
        </p:blipFill>
        <p:spPr>
          <a:xfrm>
            <a:off x="3684844" y="3651052"/>
            <a:ext cx="1634066" cy="1031782"/>
          </a:xfrm>
          <a:prstGeom prst="rect">
            <a:avLst/>
          </a:prstGeom>
        </p:spPr>
      </p:pic>
      <p:sp>
        <p:nvSpPr>
          <p:cNvPr id="16" name="TextBox 15"/>
          <p:cNvSpPr txBox="1"/>
          <p:nvPr/>
        </p:nvSpPr>
        <p:spPr bwMode="auto">
          <a:xfrm>
            <a:off x="4884249" y="6237574"/>
            <a:ext cx="2762504" cy="62042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r"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Ο αναλογικός ακροδέκτης έχει αλλάξει στο Α2.</a:t>
            </a:r>
          </a:p>
        </p:txBody>
      </p:sp>
      <p:sp>
        <p:nvSpPr>
          <p:cNvPr id="23" name="TextBox 22"/>
          <p:cNvSpPr txBox="1"/>
          <p:nvPr/>
        </p:nvSpPr>
        <p:spPr bwMode="auto">
          <a:xfrm>
            <a:off x="6134124" y="1617342"/>
            <a:ext cx="744114" cy="25423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a:solidFill>
                  <a:srgbClr val="FF0000"/>
                </a:solidFill>
                <a:latin typeface="+mn-lt"/>
                <a:ea typeface="+mn-ea"/>
                <a:cs typeface="+mn-cs"/>
              </a:rPr>
              <a:t>Κανάλι Α</a:t>
            </a:r>
            <a:endParaRPr kumimoji="0" lang="en-US" sz="1000" b="0" i="0" u="none" strike="noStrike" kern="0" cap="none" spc="0" normalizeH="0" baseline="0" noProof="0" dirty="0">
              <a:ln>
                <a:noFill/>
              </a:ln>
              <a:solidFill>
                <a:srgbClr val="FF0000"/>
              </a:solidFill>
              <a:effectLst/>
              <a:uLnTx/>
              <a:uFillTx/>
              <a:latin typeface="+mn-lt"/>
              <a:ea typeface="+mn-ea"/>
              <a:cs typeface="+mn-cs"/>
            </a:endParaRPr>
          </a:p>
        </p:txBody>
      </p:sp>
      <p:sp>
        <p:nvSpPr>
          <p:cNvPr id="29" name="TextBox 28"/>
          <p:cNvSpPr txBox="1"/>
          <p:nvPr/>
        </p:nvSpPr>
        <p:spPr bwMode="auto">
          <a:xfrm>
            <a:off x="6923478" y="1606516"/>
            <a:ext cx="723275" cy="25423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a:solidFill>
                  <a:srgbClr val="FF0000"/>
                </a:solidFill>
                <a:latin typeface="+mn-lt"/>
                <a:ea typeface="+mn-ea"/>
                <a:cs typeface="+mn-cs"/>
              </a:rPr>
              <a:t>Κανάλι Β</a:t>
            </a:r>
            <a:endParaRPr kumimoji="0" lang="en-US" sz="1000" b="0" i="0" u="none" strike="noStrike" kern="0" cap="none" spc="0" normalizeH="0" baseline="0" noProof="0" dirty="0">
              <a:ln>
                <a:noFill/>
              </a:ln>
              <a:solidFill>
                <a:srgbClr val="FF0000"/>
              </a:solidFill>
              <a:effectLst/>
              <a:uLnTx/>
              <a:uFillTx/>
              <a:latin typeface="+mn-lt"/>
              <a:ea typeface="+mn-ea"/>
              <a:cs typeface="+mn-cs"/>
            </a:endParaRPr>
          </a:p>
        </p:txBody>
      </p:sp>
      <p:sp>
        <p:nvSpPr>
          <p:cNvPr id="17" name="TextBox 16"/>
          <p:cNvSpPr txBox="1"/>
          <p:nvPr/>
        </p:nvSpPr>
        <p:spPr bwMode="auto">
          <a:xfrm>
            <a:off x="6061018" y="669566"/>
            <a:ext cx="2762504" cy="8930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lang="el-GR" sz="1600" kern="0" dirty="0">
                <a:latin typeface="+mn-lt"/>
                <a:ea typeface="+mn-ea"/>
                <a:cs typeface="+mn-cs"/>
              </a:rPr>
              <a:t>Πηνία Μονοπολικού / Διπολικού Βηματικού Κινητήρα</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cxnSp>
        <p:nvCxnSpPr>
          <p:cNvPr id="19" name="Γωνιώδης σύνδεση 18"/>
          <p:cNvCxnSpPr>
            <a:stCxn id="14" idx="3"/>
          </p:cNvCxnSpPr>
          <p:nvPr/>
        </p:nvCxnSpPr>
        <p:spPr>
          <a:xfrm>
            <a:off x="5318910" y="4166943"/>
            <a:ext cx="815672" cy="717573"/>
          </a:xfrm>
          <a:prstGeom prst="bentConnector3">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bwMode="auto">
          <a:xfrm>
            <a:off x="1850148" y="2460421"/>
            <a:ext cx="3076364" cy="295466"/>
          </a:xfrm>
          <a:prstGeom prst="rect">
            <a:avLst/>
          </a:prstGeom>
          <a:solidFill>
            <a:schemeClr val="accent1">
              <a:lumMod val="60000"/>
              <a:lumOff val="40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defTabSz="914400" rtl="0" eaLnBrk="0" fontAlgn="base" latinLnBrk="0" hangingPunct="0">
              <a:lnSpc>
                <a:spcPct val="110000"/>
              </a:lnSpc>
              <a:spcBef>
                <a:spcPts val="480"/>
              </a:spcBef>
              <a:spcAft>
                <a:spcPct val="0"/>
              </a:spcAft>
              <a:buClrTx/>
              <a:buSzTx/>
              <a:tabLst/>
            </a:pPr>
            <a:r>
              <a:rPr kumimoji="0" lang="el-GR" sz="1200" b="0" i="0" u="none" strike="noStrike" kern="0" cap="none" spc="0" normalizeH="0" baseline="0" noProof="0" dirty="0">
                <a:ln>
                  <a:noFill/>
                </a:ln>
                <a:solidFill>
                  <a:schemeClr val="tx1"/>
                </a:solidFill>
                <a:effectLst/>
                <a:uLnTx/>
                <a:uFillTx/>
                <a:latin typeface="+mn-lt"/>
                <a:ea typeface="+mn-ea"/>
                <a:cs typeface="+mn-cs"/>
              </a:rPr>
              <a:t>Έλεγχος με δύο καλώδια.</a:t>
            </a:r>
          </a:p>
        </p:txBody>
      </p:sp>
      <p:sp>
        <p:nvSpPr>
          <p:cNvPr id="40" name="TextBox 39"/>
          <p:cNvSpPr txBox="1"/>
          <p:nvPr/>
        </p:nvSpPr>
        <p:spPr bwMode="auto">
          <a:xfrm>
            <a:off x="1850149" y="2759714"/>
            <a:ext cx="3076363" cy="55444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400" dirty="0">
                <a:latin typeface="Calibri" charset="0"/>
                <a:ea typeface="Calibri" charset="0"/>
                <a:cs typeface="Calibri" charset="0"/>
              </a:rPr>
              <a:t>Βηματικός κινητήρας που ακολουθεί τις στροφές ενός ποτενσιόμετρου.</a:t>
            </a:r>
            <a:endParaRPr lang="el-GR" sz="1400" kern="0" dirty="0">
              <a:latin typeface="Calibri" charset="0"/>
              <a:ea typeface="Calibri" charset="0"/>
              <a:cs typeface="Calibri" charset="0"/>
            </a:endParaRPr>
          </a:p>
        </p:txBody>
      </p:sp>
    </p:spTree>
    <p:extLst>
      <p:ext uri="{BB962C8B-B14F-4D97-AF65-F5344CB8AC3E}">
        <p14:creationId xmlns:p14="http://schemas.microsoft.com/office/powerpoint/2010/main" val="196984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8" name="Στρογγυλεμένο ορθογώνιο 7"/>
          <p:cNvSpPr/>
          <p:nvPr/>
        </p:nvSpPr>
        <p:spPr>
          <a:xfrm>
            <a:off x="347920" y="2094289"/>
            <a:ext cx="8434573" cy="40725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7" name="Στρογγυλεμένο ορθογώνιο 6"/>
          <p:cNvSpPr/>
          <p:nvPr/>
        </p:nvSpPr>
        <p:spPr>
          <a:xfrm>
            <a:off x="347920" y="595423"/>
            <a:ext cx="8335926" cy="1360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l-GR" dirty="0">
                <a:latin typeface="Calibri" charset="0"/>
                <a:ea typeface="Calibri" charset="0"/>
                <a:cs typeface="Calibri" charset="0"/>
              </a:rPr>
              <a:t>Παρουσίαση της βασικής ιδέα και απλών παραδειγμάτων για την οδήγηση </a:t>
            </a:r>
            <a:r>
              <a:rPr lang="en-US" dirty="0">
                <a:latin typeface="Calibri" charset="0"/>
                <a:ea typeface="Calibri" charset="0"/>
                <a:cs typeface="Calibri" charset="0"/>
              </a:rPr>
              <a:t>DC </a:t>
            </a:r>
            <a:r>
              <a:rPr lang="el-GR" dirty="0">
                <a:latin typeface="Calibri" charset="0"/>
                <a:ea typeface="Calibri" charset="0"/>
                <a:cs typeface="Calibri" charset="0"/>
              </a:rPr>
              <a:t>και βηματικών κινητήρων με το </a:t>
            </a:r>
            <a:r>
              <a:rPr lang="en-US" dirty="0">
                <a:latin typeface="Calibri" charset="0"/>
                <a:ea typeface="Calibri" charset="0"/>
                <a:cs typeface="Calibri" charset="0"/>
              </a:rPr>
              <a:t>Arduino.</a:t>
            </a:r>
            <a:endParaRPr lang="el-GR" dirty="0">
              <a:latin typeface="Calibri" charset="0"/>
              <a:ea typeface="Calibri" charset="0"/>
              <a:cs typeface="Calibri" charset="0"/>
            </a:endParaRPr>
          </a:p>
        </p:txBody>
      </p:sp>
      <p:sp>
        <p:nvSpPr>
          <p:cNvPr id="3" name="Σύμβολο κράτησης θέσης περιεχομένου 2"/>
          <p:cNvSpPr>
            <a:spLocks noGrp="1"/>
          </p:cNvSpPr>
          <p:nvPr>
            <p:ph idx="1"/>
          </p:nvPr>
        </p:nvSpPr>
        <p:spPr>
          <a:xfrm>
            <a:off x="457200" y="2673622"/>
            <a:ext cx="8229600" cy="3588955"/>
          </a:xfrm>
        </p:spPr>
        <p:txBody>
          <a:bodyPr/>
          <a:lstStyle/>
          <a:p>
            <a:pPr algn="just">
              <a:lnSpc>
                <a:spcPct val="110000"/>
              </a:lnSpc>
              <a:spcBef>
                <a:spcPts val="480"/>
              </a:spcBef>
              <a:buFont typeface="Wingdings" pitchFamily="2" charset="2"/>
              <a:buChar char="§"/>
            </a:pPr>
            <a:r>
              <a:rPr lang="el-GR" sz="1800" dirty="0">
                <a:latin typeface="Calibri" charset="0"/>
                <a:ea typeface="Calibri" charset="0"/>
                <a:cs typeface="Calibri" charset="0"/>
              </a:rPr>
              <a:t>Εξήγηση του τι είναι ένας ενεργοποιητής και, ειδικότερα, τι είναι ένας ηλεκτρικός κινητήρας.</a:t>
            </a:r>
            <a:endParaRPr lang="en-US" sz="1800" dirty="0">
              <a:latin typeface="Calibri" charset="0"/>
              <a:ea typeface="Calibri" charset="0"/>
              <a:cs typeface="Calibri" charset="0"/>
            </a:endParaRPr>
          </a:p>
          <a:p>
            <a:pPr algn="just">
              <a:lnSpc>
                <a:spcPct val="110000"/>
              </a:lnSpc>
              <a:spcBef>
                <a:spcPts val="480"/>
              </a:spcBef>
              <a:buFont typeface="Wingdings" pitchFamily="2" charset="2"/>
              <a:buChar char="§"/>
            </a:pPr>
            <a:r>
              <a:rPr lang="el-GR" sz="1800" dirty="0">
                <a:latin typeface="Calibri" charset="0"/>
                <a:ea typeface="Calibri" charset="0"/>
                <a:cs typeface="Calibri" charset="0"/>
              </a:rPr>
              <a:t>Παρουσίαση του τύπου των κινητήρων που περιλαμβάνει η ενότητα.</a:t>
            </a:r>
            <a:r>
              <a:rPr lang="en-US" sz="1800" dirty="0">
                <a:latin typeface="Calibri" charset="0"/>
                <a:ea typeface="Calibri" charset="0"/>
                <a:cs typeface="Calibri" charset="0"/>
              </a:rPr>
              <a:t> </a:t>
            </a:r>
            <a:r>
              <a:rPr lang="en-US" sz="1400" dirty="0">
                <a:solidFill>
                  <a:schemeClr val="accent5">
                    <a:lumMod val="75000"/>
                  </a:schemeClr>
                </a:solidFill>
                <a:latin typeface="Calibri" charset="0"/>
                <a:ea typeface="Calibri" charset="0"/>
                <a:cs typeface="Calibri" charset="0"/>
              </a:rPr>
              <a:t>(</a:t>
            </a:r>
            <a:r>
              <a:rPr lang="el-GR" sz="1400" dirty="0">
                <a:solidFill>
                  <a:schemeClr val="accent5">
                    <a:lumMod val="75000"/>
                  </a:schemeClr>
                </a:solidFill>
                <a:latin typeface="Calibri" charset="0"/>
                <a:ea typeface="Calibri" charset="0"/>
                <a:cs typeface="Calibri" charset="0"/>
              </a:rPr>
              <a:t>βασικές αρχές</a:t>
            </a:r>
            <a:r>
              <a:rPr lang="en-US" sz="1400" dirty="0">
                <a:solidFill>
                  <a:schemeClr val="accent5">
                    <a:lumMod val="75000"/>
                  </a:schemeClr>
                </a:solidFill>
                <a:latin typeface="Calibri" charset="0"/>
                <a:ea typeface="Calibri" charset="0"/>
                <a:cs typeface="Calibri" charset="0"/>
              </a:rPr>
              <a:t>)</a:t>
            </a:r>
          </a:p>
          <a:p>
            <a:pPr algn="just">
              <a:lnSpc>
                <a:spcPct val="110000"/>
              </a:lnSpc>
              <a:spcBef>
                <a:spcPts val="480"/>
              </a:spcBef>
              <a:buFont typeface="Wingdings" pitchFamily="2" charset="2"/>
              <a:buChar char="§"/>
            </a:pPr>
            <a:r>
              <a:rPr lang="el-GR" sz="1800" dirty="0">
                <a:latin typeface="Calibri" charset="0"/>
                <a:ea typeface="Calibri" charset="0"/>
                <a:cs typeface="Calibri" charset="0"/>
              </a:rPr>
              <a:t>Παρουσίαση του τυπικού σχηματικού για οδήγηση ηλεκτρικού κινητήρα.</a:t>
            </a:r>
            <a:endParaRPr lang="en-US" sz="1800" dirty="0">
              <a:latin typeface="Calibri" charset="0"/>
              <a:ea typeface="Calibri" charset="0"/>
              <a:cs typeface="Calibri" charset="0"/>
            </a:endParaRPr>
          </a:p>
          <a:p>
            <a:pPr algn="just">
              <a:lnSpc>
                <a:spcPct val="110000"/>
              </a:lnSpc>
              <a:spcBef>
                <a:spcPts val="480"/>
              </a:spcBef>
              <a:buFont typeface="Wingdings" pitchFamily="2" charset="2"/>
              <a:buChar char="§"/>
            </a:pPr>
            <a:r>
              <a:rPr lang="el-GR" sz="1800" dirty="0">
                <a:latin typeface="Calibri" charset="0"/>
                <a:ea typeface="Calibri" charset="0"/>
                <a:cs typeface="Calibri" charset="0"/>
              </a:rPr>
              <a:t>Παρουσίαση θεμελιωδών γνώσεων</a:t>
            </a:r>
            <a:r>
              <a:rPr lang="en-US" sz="1800" dirty="0">
                <a:latin typeface="Calibri" charset="0"/>
                <a:ea typeface="Calibri" charset="0"/>
                <a:cs typeface="Calibri" charset="0"/>
              </a:rPr>
              <a:t> (TR, PWM)</a:t>
            </a:r>
            <a:r>
              <a:rPr lang="el-GR" sz="1800" dirty="0">
                <a:latin typeface="Calibri" charset="0"/>
                <a:ea typeface="Calibri" charset="0"/>
                <a:cs typeface="Calibri" charset="0"/>
              </a:rPr>
              <a:t>.</a:t>
            </a:r>
            <a:endParaRPr lang="en-US" sz="1800" dirty="0">
              <a:latin typeface="Calibri" charset="0"/>
              <a:ea typeface="Calibri" charset="0"/>
              <a:cs typeface="Calibri" charset="0"/>
            </a:endParaRPr>
          </a:p>
          <a:p>
            <a:pPr algn="just">
              <a:lnSpc>
                <a:spcPct val="110000"/>
              </a:lnSpc>
              <a:spcBef>
                <a:spcPts val="480"/>
              </a:spcBef>
              <a:buFont typeface="Wingdings" pitchFamily="2" charset="2"/>
              <a:buChar char="§"/>
            </a:pPr>
            <a:r>
              <a:rPr lang="el-GR" sz="1800" dirty="0">
                <a:latin typeface="Calibri" charset="0"/>
                <a:ea typeface="Calibri" charset="0"/>
                <a:cs typeface="Calibri" charset="0"/>
              </a:rPr>
              <a:t>Οδήγηση </a:t>
            </a:r>
            <a:r>
              <a:rPr lang="en-US" sz="1800" dirty="0">
                <a:latin typeface="Calibri" charset="0"/>
                <a:ea typeface="Calibri" charset="0"/>
                <a:cs typeface="Calibri" charset="0"/>
              </a:rPr>
              <a:t>DC </a:t>
            </a:r>
            <a:r>
              <a:rPr lang="el-GR" sz="1800" dirty="0">
                <a:latin typeface="Calibri" charset="0"/>
                <a:ea typeface="Calibri" charset="0"/>
                <a:cs typeface="Calibri" charset="0"/>
              </a:rPr>
              <a:t>κινητήρων με χρήση </a:t>
            </a:r>
            <a:r>
              <a:rPr lang="en-US" sz="1800" dirty="0">
                <a:latin typeface="Calibri" charset="0"/>
                <a:ea typeface="Calibri" charset="0"/>
                <a:cs typeface="Calibri" charset="0"/>
              </a:rPr>
              <a:t>TR</a:t>
            </a:r>
            <a:r>
              <a:rPr lang="el-GR" sz="1800" dirty="0">
                <a:latin typeface="Calibri" charset="0"/>
                <a:ea typeface="Calibri" charset="0"/>
                <a:cs typeface="Calibri" charset="0"/>
              </a:rPr>
              <a:t>.</a:t>
            </a:r>
            <a:r>
              <a:rPr lang="en-US" sz="1400" dirty="0">
                <a:solidFill>
                  <a:schemeClr val="accent5">
                    <a:lumMod val="75000"/>
                  </a:schemeClr>
                </a:solidFill>
                <a:latin typeface="Calibri" charset="0"/>
                <a:ea typeface="Calibri" charset="0"/>
                <a:cs typeface="Calibri" charset="0"/>
              </a:rPr>
              <a:t> {</a:t>
            </a:r>
            <a:r>
              <a:rPr lang="el-GR" sz="1400" dirty="0">
                <a:solidFill>
                  <a:schemeClr val="accent5">
                    <a:lumMod val="75000"/>
                  </a:schemeClr>
                </a:solidFill>
                <a:latin typeface="Calibri" charset="0"/>
                <a:ea typeface="Calibri" charset="0"/>
                <a:cs typeface="Calibri" charset="0"/>
              </a:rPr>
              <a:t>έλεγχος ταχύτητας</a:t>
            </a:r>
            <a:r>
              <a:rPr lang="en-US" sz="1400" dirty="0">
                <a:solidFill>
                  <a:schemeClr val="accent5">
                    <a:lumMod val="75000"/>
                  </a:schemeClr>
                </a:solidFill>
                <a:latin typeface="Calibri" charset="0"/>
                <a:ea typeface="Calibri" charset="0"/>
                <a:cs typeface="Calibri" charset="0"/>
              </a:rPr>
              <a:t>} </a:t>
            </a:r>
            <a:r>
              <a:rPr lang="en-US" sz="1200" dirty="0">
                <a:solidFill>
                  <a:srgbClr val="FF0000"/>
                </a:solidFill>
                <a:latin typeface="Calibri" charset="0"/>
                <a:ea typeface="Calibri" charset="0"/>
                <a:cs typeface="Calibri" charset="0"/>
              </a:rPr>
              <a:t>(1 </a:t>
            </a:r>
            <a:r>
              <a:rPr lang="el-GR" sz="1200" dirty="0">
                <a:solidFill>
                  <a:srgbClr val="FF0000"/>
                </a:solidFill>
                <a:latin typeface="Calibri" charset="0"/>
                <a:ea typeface="Calibri" charset="0"/>
                <a:cs typeface="Calibri" charset="0"/>
              </a:rPr>
              <a:t>παράδειγμα</a:t>
            </a:r>
            <a:r>
              <a:rPr lang="en-US" sz="1200" dirty="0">
                <a:solidFill>
                  <a:srgbClr val="FF0000"/>
                </a:solidFill>
                <a:latin typeface="Calibri" charset="0"/>
                <a:ea typeface="Calibri" charset="0"/>
                <a:cs typeface="Calibri" charset="0"/>
              </a:rPr>
              <a:t>)</a:t>
            </a:r>
            <a:endParaRPr lang="en-US" sz="1800" dirty="0">
              <a:solidFill>
                <a:srgbClr val="FF0000"/>
              </a:solidFill>
              <a:latin typeface="Calibri" charset="0"/>
              <a:ea typeface="Calibri" charset="0"/>
              <a:cs typeface="Calibri" charset="0"/>
            </a:endParaRPr>
          </a:p>
          <a:p>
            <a:pPr algn="just">
              <a:lnSpc>
                <a:spcPct val="110000"/>
              </a:lnSpc>
              <a:spcBef>
                <a:spcPts val="480"/>
              </a:spcBef>
              <a:buFont typeface="Wingdings" pitchFamily="2" charset="2"/>
              <a:buChar char="§"/>
            </a:pPr>
            <a:r>
              <a:rPr lang="el-GR" sz="1800" dirty="0">
                <a:latin typeface="Calibri" charset="0"/>
                <a:ea typeface="Calibri" charset="0"/>
                <a:cs typeface="Calibri" charset="0"/>
              </a:rPr>
              <a:t>Οδήγηση </a:t>
            </a:r>
            <a:r>
              <a:rPr lang="en-US" sz="1800" dirty="0">
                <a:latin typeface="Calibri" charset="0"/>
                <a:ea typeface="Calibri" charset="0"/>
                <a:cs typeface="Calibri" charset="0"/>
              </a:rPr>
              <a:t>DC </a:t>
            </a:r>
            <a:r>
              <a:rPr lang="el-GR" sz="1800" dirty="0">
                <a:latin typeface="Calibri" charset="0"/>
                <a:ea typeface="Calibri" charset="0"/>
                <a:cs typeface="Calibri" charset="0"/>
              </a:rPr>
              <a:t>κινητήρων με χρήση γέφυρας-Η. </a:t>
            </a:r>
            <a:r>
              <a:rPr lang="en-US" sz="1400" dirty="0">
                <a:solidFill>
                  <a:schemeClr val="accent5">
                    <a:lumMod val="75000"/>
                  </a:schemeClr>
                </a:solidFill>
                <a:latin typeface="Calibri" charset="0"/>
                <a:ea typeface="Calibri" charset="0"/>
                <a:cs typeface="Calibri" charset="0"/>
              </a:rPr>
              <a:t>{</a:t>
            </a:r>
            <a:r>
              <a:rPr lang="el-GR" sz="1400" dirty="0">
                <a:solidFill>
                  <a:schemeClr val="accent5">
                    <a:lumMod val="75000"/>
                  </a:schemeClr>
                </a:solidFill>
                <a:latin typeface="Calibri" charset="0"/>
                <a:ea typeface="Calibri" charset="0"/>
                <a:cs typeface="Calibri" charset="0"/>
              </a:rPr>
              <a:t>έλεγχος</a:t>
            </a:r>
            <a:r>
              <a:rPr lang="en-US" sz="1400" dirty="0">
                <a:solidFill>
                  <a:schemeClr val="accent5">
                    <a:lumMod val="75000"/>
                  </a:schemeClr>
                </a:solidFill>
                <a:latin typeface="Calibri" charset="0"/>
                <a:ea typeface="Calibri" charset="0"/>
                <a:cs typeface="Calibri" charset="0"/>
              </a:rPr>
              <a:t> </a:t>
            </a:r>
            <a:r>
              <a:rPr lang="el-GR" sz="1400" dirty="0">
                <a:solidFill>
                  <a:schemeClr val="accent5">
                    <a:lumMod val="75000"/>
                  </a:schemeClr>
                </a:solidFill>
                <a:latin typeface="Calibri" charset="0"/>
                <a:ea typeface="Calibri" charset="0"/>
                <a:cs typeface="Calibri" charset="0"/>
              </a:rPr>
              <a:t>κατεύθυνσης</a:t>
            </a:r>
            <a:r>
              <a:rPr lang="en-US" sz="1400" dirty="0">
                <a:solidFill>
                  <a:schemeClr val="accent5">
                    <a:lumMod val="75000"/>
                  </a:schemeClr>
                </a:solidFill>
                <a:latin typeface="Calibri" charset="0"/>
                <a:ea typeface="Calibri" charset="0"/>
                <a:cs typeface="Calibri" charset="0"/>
              </a:rPr>
              <a:t> </a:t>
            </a:r>
            <a:r>
              <a:rPr lang="el-GR" sz="1400" dirty="0">
                <a:solidFill>
                  <a:schemeClr val="accent5">
                    <a:lumMod val="75000"/>
                  </a:schemeClr>
                </a:solidFill>
                <a:latin typeface="Calibri" charset="0"/>
                <a:ea typeface="Calibri" charset="0"/>
                <a:cs typeface="Calibri" charset="0"/>
              </a:rPr>
              <a:t>και ταχύτητας</a:t>
            </a:r>
            <a:r>
              <a:rPr lang="en-US" sz="1400" dirty="0">
                <a:solidFill>
                  <a:schemeClr val="accent5">
                    <a:lumMod val="75000"/>
                  </a:schemeClr>
                </a:solidFill>
                <a:latin typeface="Calibri" charset="0"/>
                <a:ea typeface="Calibri" charset="0"/>
                <a:cs typeface="Calibri" charset="0"/>
              </a:rPr>
              <a:t>} </a:t>
            </a:r>
            <a:r>
              <a:rPr lang="en-US" sz="1200" dirty="0">
                <a:solidFill>
                  <a:srgbClr val="FF0000"/>
                </a:solidFill>
                <a:latin typeface="Calibri" charset="0"/>
                <a:ea typeface="Calibri" charset="0"/>
                <a:cs typeface="Calibri" charset="0"/>
              </a:rPr>
              <a:t>(2 </a:t>
            </a:r>
            <a:r>
              <a:rPr lang="el-GR" sz="1200" dirty="0">
                <a:solidFill>
                  <a:srgbClr val="FF0000"/>
                </a:solidFill>
                <a:latin typeface="Calibri" charset="0"/>
                <a:ea typeface="Calibri" charset="0"/>
                <a:cs typeface="Calibri" charset="0"/>
              </a:rPr>
              <a:t>παραδείγματα</a:t>
            </a:r>
            <a:r>
              <a:rPr lang="en-US" sz="1200" dirty="0">
                <a:solidFill>
                  <a:srgbClr val="FF0000"/>
                </a:solidFill>
                <a:latin typeface="Calibri" charset="0"/>
                <a:ea typeface="Calibri" charset="0"/>
                <a:cs typeface="Calibri" charset="0"/>
              </a:rPr>
              <a:t>)</a:t>
            </a:r>
            <a:endParaRPr lang="en-US" sz="1800" dirty="0">
              <a:solidFill>
                <a:srgbClr val="FF0000"/>
              </a:solidFill>
              <a:latin typeface="Calibri" charset="0"/>
              <a:ea typeface="Calibri" charset="0"/>
              <a:cs typeface="Calibri" charset="0"/>
            </a:endParaRPr>
          </a:p>
          <a:p>
            <a:pPr algn="just">
              <a:lnSpc>
                <a:spcPct val="110000"/>
              </a:lnSpc>
              <a:spcBef>
                <a:spcPts val="480"/>
              </a:spcBef>
              <a:buFont typeface="Wingdings" pitchFamily="2" charset="2"/>
              <a:buChar char="§"/>
            </a:pPr>
            <a:r>
              <a:rPr lang="en-US" sz="1800" dirty="0">
                <a:latin typeface="Calibri" charset="0"/>
                <a:ea typeface="Calibri" charset="0"/>
                <a:cs typeface="Calibri" charset="0"/>
              </a:rPr>
              <a:t> </a:t>
            </a:r>
            <a:r>
              <a:rPr lang="el-GR" sz="1800" dirty="0">
                <a:latin typeface="Calibri" charset="0"/>
                <a:ea typeface="Calibri" charset="0"/>
                <a:cs typeface="Calibri" charset="0"/>
              </a:rPr>
              <a:t>Οδήγηση βηματικών κινητήρων με χρήση δύο γεφυρών-Η.</a:t>
            </a:r>
            <a:r>
              <a:rPr lang="en-US" sz="1800" dirty="0">
                <a:latin typeface="Calibri" charset="0"/>
                <a:ea typeface="Calibri" charset="0"/>
                <a:cs typeface="Calibri" charset="0"/>
              </a:rPr>
              <a:t> </a:t>
            </a:r>
            <a:r>
              <a:rPr lang="en-US" sz="1400" dirty="0">
                <a:solidFill>
                  <a:schemeClr val="accent5">
                    <a:lumMod val="75000"/>
                  </a:schemeClr>
                </a:solidFill>
                <a:latin typeface="Calibri" charset="0"/>
                <a:ea typeface="Calibri" charset="0"/>
                <a:cs typeface="Calibri" charset="0"/>
              </a:rPr>
              <a:t>{</a:t>
            </a:r>
            <a:r>
              <a:rPr lang="el-GR" sz="1400" dirty="0">
                <a:solidFill>
                  <a:schemeClr val="accent5">
                    <a:lumMod val="75000"/>
                  </a:schemeClr>
                </a:solidFill>
                <a:latin typeface="Calibri" charset="0"/>
                <a:ea typeface="Calibri" charset="0"/>
                <a:cs typeface="Calibri" charset="0"/>
              </a:rPr>
              <a:t>έλεγχος κατεύθυνσης, θέσης και ταχύτητας</a:t>
            </a:r>
            <a:r>
              <a:rPr lang="en-US" sz="1400" dirty="0">
                <a:solidFill>
                  <a:schemeClr val="accent5">
                    <a:lumMod val="75000"/>
                  </a:schemeClr>
                </a:solidFill>
                <a:latin typeface="Calibri" charset="0"/>
                <a:ea typeface="Calibri" charset="0"/>
                <a:cs typeface="Calibri" charset="0"/>
              </a:rPr>
              <a:t>} </a:t>
            </a:r>
            <a:r>
              <a:rPr lang="en-US" sz="1400" dirty="0">
                <a:solidFill>
                  <a:srgbClr val="FF0000"/>
                </a:solidFill>
                <a:latin typeface="Calibri" charset="0"/>
                <a:ea typeface="Calibri" charset="0"/>
                <a:cs typeface="Calibri" charset="0"/>
              </a:rPr>
              <a:t>(2 </a:t>
            </a:r>
            <a:r>
              <a:rPr lang="el-GR" sz="1400" dirty="0">
                <a:solidFill>
                  <a:srgbClr val="FF0000"/>
                </a:solidFill>
                <a:latin typeface="Calibri" charset="0"/>
                <a:ea typeface="Calibri" charset="0"/>
                <a:cs typeface="Calibri" charset="0"/>
              </a:rPr>
              <a:t>παραδείγματα</a:t>
            </a:r>
            <a:r>
              <a:rPr lang="en-US" sz="1400" dirty="0">
                <a:solidFill>
                  <a:srgbClr val="FF0000"/>
                </a:solidFill>
                <a:latin typeface="Calibri" charset="0"/>
                <a:ea typeface="Calibri" charset="0"/>
                <a:cs typeface="Calibri" charset="0"/>
              </a:rPr>
              <a:t>)</a:t>
            </a:r>
            <a:r>
              <a:rPr lang="en-US" sz="1400" dirty="0">
                <a:solidFill>
                  <a:schemeClr val="accent5">
                    <a:lumMod val="75000"/>
                  </a:schemeClr>
                </a:solidFill>
                <a:latin typeface="Calibri" charset="0"/>
                <a:ea typeface="Calibri" charset="0"/>
                <a:cs typeface="Calibri" charset="0"/>
              </a:rPr>
              <a:t> </a:t>
            </a:r>
            <a:endParaRPr lang="el-GR" sz="1400" dirty="0">
              <a:solidFill>
                <a:schemeClr val="accent5">
                  <a:lumMod val="75000"/>
                </a:schemeClr>
              </a:solidFill>
              <a:latin typeface="Calibri" charset="0"/>
              <a:ea typeface="Calibri" charset="0"/>
              <a:cs typeface="Calibri" charset="0"/>
            </a:endParaRPr>
          </a:p>
          <a:p>
            <a:pPr algn="just">
              <a:lnSpc>
                <a:spcPct val="110000"/>
              </a:lnSpc>
              <a:spcBef>
                <a:spcPts val="480"/>
              </a:spcBef>
              <a:buFont typeface="Wingdings" pitchFamily="2" charset="2"/>
              <a:buChar char="§"/>
            </a:pPr>
            <a:endParaRPr lang="el-GR" sz="1800" dirty="0">
              <a:latin typeface="Calibri" charset="0"/>
              <a:ea typeface="Calibri" charset="0"/>
              <a:cs typeface="Calibri" charset="0"/>
            </a:endParaRPr>
          </a:p>
        </p:txBody>
      </p:sp>
      <p:sp>
        <p:nvSpPr>
          <p:cNvPr id="5" name="TextBox 4"/>
          <p:cNvSpPr txBox="1"/>
          <p:nvPr/>
        </p:nvSpPr>
        <p:spPr bwMode="auto">
          <a:xfrm>
            <a:off x="3058698" y="725101"/>
            <a:ext cx="2549096" cy="38177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800" b="1" i="1" kern="0" dirty="0">
                <a:latin typeface="Calibri" charset="0"/>
                <a:ea typeface="Calibri" charset="0"/>
                <a:cs typeface="Calibri" charset="0"/>
              </a:rPr>
              <a:t>Στόχος της παρουσίασης</a:t>
            </a:r>
            <a:endParaRPr kumimoji="0" lang="el-GR" sz="1800" b="1" i="1"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9" name="TextBox 8"/>
          <p:cNvSpPr txBox="1"/>
          <p:nvPr/>
        </p:nvSpPr>
        <p:spPr bwMode="auto">
          <a:xfrm>
            <a:off x="3861001" y="2222901"/>
            <a:ext cx="944489" cy="38177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800" b="1" i="1" u="none" strike="noStrike" kern="0" cap="none" spc="0" normalizeH="0" baseline="0" noProof="0" dirty="0">
                <a:ln>
                  <a:noFill/>
                </a:ln>
                <a:solidFill>
                  <a:schemeClr val="tx1"/>
                </a:solidFill>
                <a:effectLst/>
                <a:uLnTx/>
                <a:uFillTx/>
                <a:latin typeface="Calibri" charset="0"/>
                <a:ea typeface="Calibri" charset="0"/>
                <a:cs typeface="Calibri" charset="0"/>
              </a:rPr>
              <a:t>Σύνοψη</a:t>
            </a:r>
          </a:p>
        </p:txBody>
      </p:sp>
      <p:sp>
        <p:nvSpPr>
          <p:cNvPr id="6" name="Τίτλος 5">
            <a:extLst>
              <a:ext uri="{FF2B5EF4-FFF2-40B4-BE49-F238E27FC236}">
                <a16:creationId xmlns:a16="http://schemas.microsoft.com/office/drawing/2014/main" id="{9F54821A-D127-4B42-ADB7-E8C052C6CD2B}"/>
              </a:ext>
            </a:extLst>
          </p:cNvPr>
          <p:cNvSpPr>
            <a:spLocks noGrp="1"/>
          </p:cNvSpPr>
          <p:nvPr>
            <p:ph type="title"/>
          </p:nvPr>
        </p:nvSpPr>
        <p:spPr/>
        <p:txBody>
          <a:bodyPr/>
          <a:lstStyle/>
          <a:p>
            <a:endParaRPr lang="en-US"/>
          </a:p>
        </p:txBody>
      </p:sp>
      <p:sp>
        <p:nvSpPr>
          <p:cNvPr id="11" name="Τίτλος 1">
            <a:extLst>
              <a:ext uri="{FF2B5EF4-FFF2-40B4-BE49-F238E27FC236}">
                <a16:creationId xmlns:a16="http://schemas.microsoft.com/office/drawing/2014/main" id="{F133475B-2F37-4BBE-A144-D2E585D5CEF6}"/>
              </a:ext>
            </a:extLst>
          </p:cNvPr>
          <p:cNvSpPr txBox="1">
            <a:spLocks/>
          </p:cNvSpPr>
          <p:nvPr/>
        </p:nvSpPr>
        <p:spPr bwMode="auto">
          <a:xfrm>
            <a:off x="0" y="1"/>
            <a:ext cx="9144000" cy="457524"/>
          </a:xfrm>
          <a:prstGeom prst="rect">
            <a:avLst/>
          </a:prstGeom>
          <a:solidFill>
            <a:schemeClr val="bg1">
              <a:lumMod val="85000"/>
            </a:schemeClr>
          </a:solidFill>
          <a:ln w="9525">
            <a:noFill/>
            <a:miter lim="800000"/>
            <a:headEnd/>
            <a:tailEnd/>
          </a:ln>
        </p:spPr>
        <p:txBody>
          <a:bodyPr vert="horz" wrap="square" lIns="126000" tIns="21600" rIns="91440" bIns="45720" numCol="1" anchor="b" anchorCtr="0" compatLnSpc="1">
            <a:prstTxWarp prst="textNoShape">
              <a:avLst/>
            </a:prstTxWarp>
            <a:normAutofit fontScale="92500" lnSpcReduction="10000"/>
          </a:bodyPr>
          <a:lstStyle>
            <a:lvl1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2pPr>
            <a:lvl3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3pPr>
            <a:lvl4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4pPr>
            <a:lvl5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5pPr>
            <a:lvl6pPr marL="4572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6pPr>
            <a:lvl7pPr marL="9144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7pPr>
            <a:lvl8pPr marL="13716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8pPr>
            <a:lvl9pPr marL="18288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9pPr>
          </a:lstStyle>
          <a:p>
            <a:r>
              <a:rPr lang="el-GR" sz="2800" kern="0" dirty="0">
                <a:latin typeface="Calibri" panose="020F0502020204030204" pitchFamily="34" charset="0"/>
                <a:cs typeface="Calibri" panose="020F0502020204030204" pitchFamily="34" charset="0"/>
              </a:rPr>
              <a:t>Στόχος και Περίγραμμα της Ενότητας 10</a:t>
            </a:r>
          </a:p>
        </p:txBody>
      </p:sp>
    </p:spTree>
    <p:extLst>
      <p:ext uri="{BB962C8B-B14F-4D97-AF65-F5344CB8AC3E}">
        <p14:creationId xmlns:p14="http://schemas.microsoft.com/office/powerpoint/2010/main" val="213500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sp>
        <p:nvSpPr>
          <p:cNvPr id="4" name="Τίτλος 3"/>
          <p:cNvSpPr>
            <a:spLocks noGrp="1"/>
          </p:cNvSpPr>
          <p:nvPr>
            <p:ph type="title"/>
          </p:nvPr>
        </p:nvSpPr>
        <p:spPr/>
        <p:txBody>
          <a:bodyPr/>
          <a:lstStyle/>
          <a:p>
            <a:endParaRPr lang="el-GR"/>
          </a:p>
        </p:txBody>
      </p:sp>
      <p:sp>
        <p:nvSpPr>
          <p:cNvPr id="5" name="TextBox 4"/>
          <p:cNvSpPr txBox="1"/>
          <p:nvPr/>
        </p:nvSpPr>
        <p:spPr bwMode="auto">
          <a:xfrm>
            <a:off x="2681163" y="2696900"/>
            <a:ext cx="4047903" cy="80477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4400" b="0" i="0" u="none" strike="noStrike" kern="0" cap="none" spc="0" normalizeH="0" baseline="0" noProof="0" dirty="0">
                <a:ln>
                  <a:noFill/>
                </a:ln>
                <a:solidFill>
                  <a:schemeClr val="tx1"/>
                </a:solidFill>
                <a:effectLst/>
                <a:uLnTx/>
                <a:uFillTx/>
                <a:latin typeface="+mn-lt"/>
                <a:ea typeface="+mn-ea"/>
                <a:cs typeface="+mn-cs"/>
              </a:rPr>
              <a:t>Σας ευχαριστώ!</a:t>
            </a:r>
          </a:p>
        </p:txBody>
      </p:sp>
    </p:spTree>
    <p:extLst>
      <p:ext uri="{BB962C8B-B14F-4D97-AF65-F5344CB8AC3E}">
        <p14:creationId xmlns:p14="http://schemas.microsoft.com/office/powerpoint/2010/main" val="494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l-GR" i="1" dirty="0">
                <a:latin typeface="Calibri" charset="0"/>
                <a:ea typeface="Calibri" charset="0"/>
                <a:cs typeface="Calibri" charset="0"/>
              </a:rPr>
              <a:t>Θεμελιώδεις Γνώσεις</a:t>
            </a:r>
            <a:r>
              <a:rPr lang="en-US" i="1" dirty="0">
                <a:latin typeface="Calibri" charset="0"/>
                <a:ea typeface="Calibri" charset="0"/>
                <a:cs typeface="Calibri" charset="0"/>
              </a:rPr>
              <a:t>:</a:t>
            </a:r>
            <a:r>
              <a:rPr lang="en-US" dirty="0">
                <a:latin typeface="Calibri" charset="0"/>
                <a:ea typeface="Calibri" charset="0"/>
                <a:cs typeface="Calibri" charset="0"/>
              </a:rPr>
              <a:t> </a:t>
            </a:r>
            <a:r>
              <a:rPr lang="el-GR" dirty="0">
                <a:latin typeface="Calibri" charset="0"/>
                <a:ea typeface="Calibri" charset="0"/>
                <a:cs typeface="Calibri" charset="0"/>
              </a:rPr>
              <a:t>Βασικές</a:t>
            </a:r>
            <a:r>
              <a:rPr lang="en-US" dirty="0">
                <a:latin typeface="Calibri" charset="0"/>
                <a:ea typeface="Calibri" charset="0"/>
                <a:cs typeface="Calibri" charset="0"/>
              </a:rPr>
              <a:t> </a:t>
            </a:r>
            <a:r>
              <a:rPr lang="el-GR" dirty="0">
                <a:latin typeface="Calibri" charset="0"/>
                <a:ea typeface="Calibri" charset="0"/>
                <a:cs typeface="Calibri" charset="0"/>
              </a:rPr>
              <a:t>Αρχές</a:t>
            </a:r>
            <a:r>
              <a:rPr lang="en-US" dirty="0">
                <a:latin typeface="Calibri" charset="0"/>
                <a:ea typeface="Calibri" charset="0"/>
                <a:cs typeface="Calibri" charset="0"/>
              </a:rPr>
              <a:t> </a:t>
            </a:r>
          </a:p>
        </p:txBody>
      </p:sp>
      <p:sp>
        <p:nvSpPr>
          <p:cNvPr id="4" name="TextBox 3"/>
          <p:cNvSpPr txBox="1"/>
          <p:nvPr/>
        </p:nvSpPr>
        <p:spPr bwMode="auto">
          <a:xfrm>
            <a:off x="240700" y="4239444"/>
            <a:ext cx="8454134" cy="20387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l-GR" sz="1600" dirty="0">
                <a:latin typeface="Calibri" charset="0"/>
                <a:ea typeface="Calibri" charset="0"/>
                <a:cs typeface="Calibri" charset="0"/>
              </a:rPr>
              <a:t>Ένας </a:t>
            </a:r>
            <a:r>
              <a:rPr lang="el-GR" sz="1600" b="1" dirty="0">
                <a:latin typeface="Calibri" charset="0"/>
                <a:ea typeface="Calibri" charset="0"/>
                <a:cs typeface="Calibri" charset="0"/>
              </a:rPr>
              <a:t>ενεργοποιητής</a:t>
            </a:r>
            <a:r>
              <a:rPr lang="en-US" sz="1600" dirty="0">
                <a:latin typeface="Calibri" charset="0"/>
                <a:ea typeface="Calibri" charset="0"/>
                <a:cs typeface="Calibri" charset="0"/>
              </a:rPr>
              <a:t> </a:t>
            </a:r>
            <a:r>
              <a:rPr lang="el-GR" sz="1600" dirty="0">
                <a:latin typeface="Calibri" charset="0"/>
                <a:ea typeface="Calibri" charset="0"/>
                <a:cs typeface="Calibri" charset="0"/>
              </a:rPr>
              <a:t>είναι ένα στοιχείο ενός μηχανήματος υπεύθυνο για την κίνηση ενός μηχανισμού. Με άλλα λόγια, είναι ο μηχανισμός μέσω του οποίου το σύστημα ελέγχου επιδράει στον περιβάλλον.</a:t>
            </a:r>
            <a:endParaRPr lang="en-US" sz="1600" dirty="0">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600" dirty="0">
                <a:latin typeface="Calibri" charset="0"/>
                <a:ea typeface="Calibri" charset="0"/>
                <a:cs typeface="Calibri" charset="0"/>
              </a:rPr>
              <a:t>Ένας </a:t>
            </a:r>
            <a:r>
              <a:rPr lang="el-GR" sz="1600" b="1" dirty="0">
                <a:latin typeface="Calibri" charset="0"/>
                <a:ea typeface="Calibri" charset="0"/>
                <a:cs typeface="Calibri" charset="0"/>
              </a:rPr>
              <a:t>ηλεκτρικός κινητήρας </a:t>
            </a:r>
            <a:r>
              <a:rPr lang="el-GR" sz="1600" dirty="0">
                <a:latin typeface="Calibri" charset="0"/>
                <a:ea typeface="Calibri" charset="0"/>
                <a:cs typeface="Calibri" charset="0"/>
              </a:rPr>
              <a:t>είναι ένας ενεργοποιητής, μιας και </a:t>
            </a:r>
            <a:r>
              <a:rPr lang="el-GR" sz="1600" b="1" dirty="0">
                <a:latin typeface="Calibri" charset="0"/>
                <a:ea typeface="Calibri" charset="0"/>
                <a:cs typeface="Calibri" charset="0"/>
              </a:rPr>
              <a:t>μετατρέπει</a:t>
            </a:r>
            <a:r>
              <a:rPr lang="el-GR" sz="1600" dirty="0">
                <a:latin typeface="Calibri" charset="0"/>
                <a:ea typeface="Calibri" charset="0"/>
                <a:cs typeface="Calibri" charset="0"/>
              </a:rPr>
              <a:t> ηλεκτρική ενέργεια σε κινητική.</a:t>
            </a:r>
            <a:r>
              <a:rPr lang="en-US" sz="1600" dirty="0">
                <a:latin typeface="Calibri" charset="0"/>
                <a:ea typeface="Calibri" charset="0"/>
                <a:cs typeface="Calibri" charset="0"/>
              </a:rPr>
              <a:t> </a:t>
            </a:r>
            <a:r>
              <a:rPr lang="el-GR" sz="1600" dirty="0">
                <a:latin typeface="Calibri" charset="0"/>
                <a:ea typeface="Calibri" charset="0"/>
                <a:cs typeface="Calibri" charset="0"/>
              </a:rPr>
              <a:t>Οι περισσότεροι ηλεκτρικοί κινητήρες λειτουργούν χάρη στην αλληλεπίδραση ανάμεσα στο μαγνητικό πεδίο των μαγνητών τους με τα πηνία τους, πράγμα το οποίο παράγει δύναμη και, κατά συνέπεια, ροπή, στον άξονα του κινητήρα.</a:t>
            </a:r>
            <a:endParaRPr lang="en-US" sz="1600" dirty="0">
              <a:latin typeface="Calibri" charset="0"/>
              <a:ea typeface="Calibri" charset="0"/>
              <a:cs typeface="Calibri" charset="0"/>
            </a:endParaRPr>
          </a:p>
        </p:txBody>
      </p:sp>
      <p:sp>
        <p:nvSpPr>
          <p:cNvPr id="5" name="TextBox 4"/>
          <p:cNvSpPr txBox="1"/>
          <p:nvPr/>
        </p:nvSpPr>
        <p:spPr bwMode="auto">
          <a:xfrm>
            <a:off x="1340732" y="7346584"/>
            <a:ext cx="5918608"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a:ln>
                  <a:noFill/>
                </a:ln>
                <a:solidFill>
                  <a:schemeClr val="tx1"/>
                </a:solidFill>
                <a:effectLst/>
                <a:uLnTx/>
                <a:uFillTx/>
                <a:latin typeface="+mn-lt"/>
                <a:ea typeface="+mn-ea"/>
                <a:cs typeface="+mn-cs"/>
              </a:rPr>
              <a:t>Explain</a:t>
            </a:r>
            <a:r>
              <a:rPr kumimoji="0" lang="en-US" sz="1600" b="0" i="0" u="none" strike="noStrike" kern="0" cap="none" spc="0" normalizeH="0" noProof="0" dirty="0">
                <a:ln>
                  <a:noFill/>
                </a:ln>
                <a:solidFill>
                  <a:schemeClr val="tx1"/>
                </a:solidFill>
                <a:effectLst/>
                <a:uLnTx/>
                <a:uFillTx/>
                <a:latin typeface="+mn-lt"/>
                <a:ea typeface="+mn-ea"/>
                <a:cs typeface="+mn-cs"/>
              </a:rPr>
              <a:t> what is an actuator and especially the electric motor </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bwMode="auto">
          <a:xfrm>
            <a:off x="1769882" y="3264037"/>
            <a:ext cx="1329210"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600" kern="0" dirty="0">
                <a:latin typeface="Calibri" charset="0"/>
                <a:ea typeface="Calibri" charset="0"/>
                <a:cs typeface="Calibri" charset="0"/>
              </a:rPr>
              <a:t>Κινητήρας </a:t>
            </a: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DC</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0" name="TextBox 9"/>
          <p:cNvSpPr txBox="1"/>
          <p:nvPr/>
        </p:nvSpPr>
        <p:spPr bwMode="auto">
          <a:xfrm>
            <a:off x="5538706" y="3199253"/>
            <a:ext cx="1968809"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600" kern="0" dirty="0">
                <a:latin typeface="Calibri" charset="0"/>
                <a:ea typeface="Calibri" charset="0"/>
                <a:cs typeface="Calibri" charset="0"/>
              </a:rPr>
              <a:t>Βηματικός Κινητήρας</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2" name="Στρογγυλεμένο ορθογώνιο 11"/>
          <p:cNvSpPr/>
          <p:nvPr/>
        </p:nvSpPr>
        <p:spPr>
          <a:xfrm>
            <a:off x="4694025" y="591562"/>
            <a:ext cx="4307453" cy="3280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13" name="TextBox 12"/>
          <p:cNvSpPr txBox="1"/>
          <p:nvPr/>
        </p:nvSpPr>
        <p:spPr bwMode="auto">
          <a:xfrm>
            <a:off x="1518137" y="3508155"/>
            <a:ext cx="1786066"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a:t>
            </a: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μόνο δύο επαφές</a:t>
            </a: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4" name="TextBox 13"/>
          <p:cNvSpPr txBox="1"/>
          <p:nvPr/>
        </p:nvSpPr>
        <p:spPr bwMode="auto">
          <a:xfrm>
            <a:off x="5186845" y="3494248"/>
            <a:ext cx="2672526"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600" kern="0" noProof="0" dirty="0">
                <a:latin typeface="Calibri" charset="0"/>
                <a:ea typeface="Calibri" charset="0"/>
                <a:cs typeface="Calibri" charset="0"/>
              </a:rPr>
              <a:t>(</a:t>
            </a:r>
            <a:r>
              <a:rPr lang="el-GR" sz="1600" kern="0" noProof="0" dirty="0">
                <a:latin typeface="Calibri" charset="0"/>
                <a:ea typeface="Calibri" charset="0"/>
                <a:cs typeface="Calibri" charset="0"/>
              </a:rPr>
              <a:t>τέσσερις, έξι ή οκτώ επαφές)</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15" name="Εικόνα 14"/>
          <p:cNvPicPr>
            <a:picLocks noChangeAspect="1"/>
          </p:cNvPicPr>
          <p:nvPr/>
        </p:nvPicPr>
        <p:blipFill rotWithShape="1">
          <a:blip r:embed="rId3"/>
          <a:srcRect l="50500"/>
          <a:stretch/>
        </p:blipFill>
        <p:spPr>
          <a:xfrm>
            <a:off x="7570769" y="752208"/>
            <a:ext cx="1124065" cy="1055937"/>
          </a:xfrm>
          <a:prstGeom prst="rect">
            <a:avLst/>
          </a:prstGeom>
        </p:spPr>
      </p:pic>
      <p:pic>
        <p:nvPicPr>
          <p:cNvPr id="16" name="Εικόνα 15"/>
          <p:cNvPicPr>
            <a:picLocks noChangeAspect="1"/>
          </p:cNvPicPr>
          <p:nvPr/>
        </p:nvPicPr>
        <p:blipFill>
          <a:blip r:embed="rId4"/>
          <a:stretch>
            <a:fillRect/>
          </a:stretch>
        </p:blipFill>
        <p:spPr>
          <a:xfrm>
            <a:off x="7645803" y="1966319"/>
            <a:ext cx="1154777" cy="1223266"/>
          </a:xfrm>
          <a:prstGeom prst="rect">
            <a:avLst/>
          </a:prstGeom>
        </p:spPr>
      </p:pic>
      <p:pic>
        <p:nvPicPr>
          <p:cNvPr id="17" name="Εικόνα 16"/>
          <p:cNvPicPr>
            <a:picLocks noChangeAspect="1"/>
          </p:cNvPicPr>
          <p:nvPr/>
        </p:nvPicPr>
        <p:blipFill>
          <a:blip r:embed="rId5"/>
          <a:stretch>
            <a:fillRect/>
          </a:stretch>
        </p:blipFill>
        <p:spPr>
          <a:xfrm>
            <a:off x="1507788" y="555317"/>
            <a:ext cx="1079918" cy="1079918"/>
          </a:xfrm>
          <a:prstGeom prst="rect">
            <a:avLst/>
          </a:prstGeom>
        </p:spPr>
      </p:pic>
      <p:pic>
        <p:nvPicPr>
          <p:cNvPr id="7" name="Picture 2" descr="Ejs_Open_Source_Direct_Current_Electrical_Motor_Model_Java_Applet_(_DC_Motor_)_80_degree_split_ring.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19677" y="1482237"/>
            <a:ext cx="1636170" cy="1610095"/>
          </a:xfrm>
          <a:prstGeom prst="rect">
            <a:avLst/>
          </a:prstGeom>
        </p:spPr>
      </p:pic>
      <p:sp>
        <p:nvSpPr>
          <p:cNvPr id="11" name="Στρογγυλεμένο ορθογώνιο 10"/>
          <p:cNvSpPr/>
          <p:nvPr/>
        </p:nvSpPr>
        <p:spPr>
          <a:xfrm>
            <a:off x="159327" y="605092"/>
            <a:ext cx="4188815" cy="32669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pic>
        <p:nvPicPr>
          <p:cNvPr id="18" name="Picture 21"/>
          <p:cNvPicPr>
            <a:picLocks noChangeAspect="1"/>
          </p:cNvPicPr>
          <p:nvPr/>
        </p:nvPicPr>
        <p:blipFill>
          <a:blip r:embed="rId7"/>
          <a:stretch>
            <a:fillRect/>
          </a:stretch>
        </p:blipFill>
        <p:spPr>
          <a:xfrm>
            <a:off x="5778402" y="654752"/>
            <a:ext cx="1235782" cy="779366"/>
          </a:xfrm>
          <a:prstGeom prst="rect">
            <a:avLst/>
          </a:prstGeom>
        </p:spPr>
      </p:pic>
      <p:sp>
        <p:nvSpPr>
          <p:cNvPr id="19" name="TextBox 18"/>
          <p:cNvSpPr txBox="1"/>
          <p:nvPr/>
        </p:nvSpPr>
        <p:spPr bwMode="auto">
          <a:xfrm>
            <a:off x="5887027" y="3929877"/>
            <a:ext cx="1983235"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Κίνηση σε βήματα</a:t>
            </a:r>
          </a:p>
        </p:txBody>
      </p:sp>
      <p:pic>
        <p:nvPicPr>
          <p:cNvPr id="20" name="Εικόνα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31407" y="1548752"/>
            <a:ext cx="1463860" cy="1463860"/>
          </a:xfrm>
          <a:prstGeom prst="rect">
            <a:avLst/>
          </a:prstGeom>
        </p:spPr>
      </p:pic>
    </p:spTree>
    <p:extLst>
      <p:ext uri="{BB962C8B-B14F-4D97-AF65-F5344CB8AC3E}">
        <p14:creationId xmlns:p14="http://schemas.microsoft.com/office/powerpoint/2010/main" val="4424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l-GR" i="1" dirty="0">
                <a:latin typeface="Calibri" charset="0"/>
                <a:ea typeface="Calibri" charset="0"/>
                <a:cs typeface="Calibri" charset="0"/>
              </a:rPr>
              <a:t>Θεμελιώδεις Γνώσεις</a:t>
            </a:r>
            <a:r>
              <a:rPr lang="en-US" i="1" dirty="0">
                <a:latin typeface="Calibri" charset="0"/>
                <a:ea typeface="Calibri" charset="0"/>
                <a:cs typeface="Calibri" charset="0"/>
              </a:rPr>
              <a:t>: </a:t>
            </a:r>
            <a:r>
              <a:rPr lang="el-GR" dirty="0">
                <a:latin typeface="Calibri" charset="0"/>
                <a:ea typeface="Calibri" charset="0"/>
                <a:cs typeface="Calibri" charset="0"/>
              </a:rPr>
              <a:t>Βασικό Σύστημα Ελέγχου Κινητήρα</a:t>
            </a:r>
          </a:p>
        </p:txBody>
      </p:sp>
      <p:sp>
        <p:nvSpPr>
          <p:cNvPr id="4" name="Στρογγυλεμένο ορθογώνιο 3"/>
          <p:cNvSpPr/>
          <p:nvPr/>
        </p:nvSpPr>
        <p:spPr>
          <a:xfrm>
            <a:off x="1549048" y="2887083"/>
            <a:ext cx="1824578" cy="1164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 </a:t>
            </a:r>
            <a:r>
              <a:rPr lang="el-GR" sz="1800" b="1" dirty="0">
                <a:latin typeface="Calibri" charset="0"/>
                <a:ea typeface="Calibri" charset="0"/>
                <a:cs typeface="Calibri" charset="0"/>
              </a:rPr>
              <a:t>μικροελεγκτής</a:t>
            </a:r>
            <a:endParaRPr lang="el-GR" b="1" dirty="0">
              <a:latin typeface="Calibri" charset="0"/>
              <a:ea typeface="Calibri" charset="0"/>
              <a:cs typeface="Calibri" charset="0"/>
            </a:endParaRPr>
          </a:p>
        </p:txBody>
      </p:sp>
      <p:sp>
        <p:nvSpPr>
          <p:cNvPr id="6" name="Στρογγυλεμένο ορθογώνιο 5"/>
          <p:cNvSpPr/>
          <p:nvPr/>
        </p:nvSpPr>
        <p:spPr>
          <a:xfrm>
            <a:off x="6531814" y="2837694"/>
            <a:ext cx="1547068" cy="1226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latin typeface="Calibri" charset="0"/>
                <a:ea typeface="Calibri" charset="0"/>
                <a:cs typeface="Calibri" charset="0"/>
              </a:rPr>
              <a:t>κινητήρας</a:t>
            </a:r>
            <a:endParaRPr lang="el-GR" b="1" dirty="0">
              <a:latin typeface="Calibri" charset="0"/>
              <a:ea typeface="Calibri" charset="0"/>
              <a:cs typeface="Calibri" charset="0"/>
            </a:endParaRPr>
          </a:p>
        </p:txBody>
      </p:sp>
      <p:sp>
        <p:nvSpPr>
          <p:cNvPr id="11" name="Ορθογώνιο 10"/>
          <p:cNvSpPr/>
          <p:nvPr/>
        </p:nvSpPr>
        <p:spPr>
          <a:xfrm>
            <a:off x="3444788" y="5203368"/>
            <a:ext cx="2497016" cy="527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latin typeface="Calibri" charset="0"/>
                <a:ea typeface="Calibri" charset="0"/>
                <a:cs typeface="Calibri" charset="0"/>
              </a:rPr>
              <a:t>Ανατροφοδότηση</a:t>
            </a:r>
            <a:r>
              <a:rPr lang="en-US" sz="1600" b="1" dirty="0">
                <a:latin typeface="Calibri" charset="0"/>
                <a:ea typeface="Calibri" charset="0"/>
                <a:cs typeface="Calibri" charset="0"/>
              </a:rPr>
              <a:t> (</a:t>
            </a:r>
            <a:r>
              <a:rPr lang="el-GR" sz="1600" b="1" dirty="0">
                <a:latin typeface="Calibri" charset="0"/>
                <a:ea typeface="Calibri" charset="0"/>
                <a:cs typeface="Calibri" charset="0"/>
              </a:rPr>
              <a:t>προαιρετική</a:t>
            </a:r>
            <a:r>
              <a:rPr lang="en-US" sz="1600" b="1" dirty="0">
                <a:latin typeface="Calibri" charset="0"/>
                <a:ea typeface="Calibri" charset="0"/>
                <a:cs typeface="Calibri" charset="0"/>
              </a:rPr>
              <a:t>)</a:t>
            </a:r>
            <a:endParaRPr lang="el-GR" sz="1600" b="1" dirty="0">
              <a:latin typeface="Calibri" charset="0"/>
              <a:ea typeface="Calibri" charset="0"/>
              <a:cs typeface="Calibri" charset="0"/>
            </a:endParaRPr>
          </a:p>
        </p:txBody>
      </p:sp>
      <p:cxnSp>
        <p:nvCxnSpPr>
          <p:cNvPr id="13" name="Ευθύγραμμο βέλος σύνδεσης 12"/>
          <p:cNvCxnSpPr/>
          <p:nvPr/>
        </p:nvCxnSpPr>
        <p:spPr>
          <a:xfrm>
            <a:off x="3396588" y="3188430"/>
            <a:ext cx="10299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a:off x="3396588" y="3727692"/>
            <a:ext cx="10299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auto">
          <a:xfrm>
            <a:off x="3557071" y="2835320"/>
            <a:ext cx="583814"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dirty="0">
                <a:latin typeface="Calibri" charset="0"/>
                <a:ea typeface="Calibri" charset="0"/>
                <a:cs typeface="Calibri" charset="0"/>
              </a:rPr>
              <a:t>LCCS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7" name="TextBox 16"/>
          <p:cNvSpPr txBox="1"/>
          <p:nvPr/>
        </p:nvSpPr>
        <p:spPr bwMode="auto">
          <a:xfrm>
            <a:off x="3611571" y="3364985"/>
            <a:ext cx="474810"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rPr>
              <a:t>DIR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cxnSp>
        <p:nvCxnSpPr>
          <p:cNvPr id="19" name="Ευθύγραμμο βέλος σύνδεσης 18"/>
          <p:cNvCxnSpPr>
            <a:cxnSpLocks/>
          </p:cNvCxnSpPr>
          <p:nvPr/>
        </p:nvCxnSpPr>
        <p:spPr>
          <a:xfrm flipV="1">
            <a:off x="5850938" y="3451117"/>
            <a:ext cx="669212" cy="65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43281" y="2918154"/>
            <a:ext cx="1515158" cy="10195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600" kern="0" dirty="0">
                <a:latin typeface="Calibri" charset="0"/>
                <a:ea typeface="Calibri" charset="0"/>
                <a:cs typeface="Calibri" charset="0"/>
              </a:rPr>
              <a:t>Ταχύτητα</a:t>
            </a:r>
            <a:r>
              <a:rPr lang="en-US" sz="1600" kern="0" dirty="0">
                <a:latin typeface="Calibri" charset="0"/>
                <a:ea typeface="Calibri" charset="0"/>
                <a:cs typeface="Calibri" charset="0"/>
              </a:rPr>
              <a:t>/</a:t>
            </a:r>
            <a:r>
              <a:rPr lang="el-GR" sz="1600" kern="0" dirty="0">
                <a:latin typeface="Calibri" charset="0"/>
                <a:ea typeface="Calibri" charset="0"/>
                <a:cs typeface="Calibri" charset="0"/>
              </a:rPr>
              <a:t>Θέση</a:t>
            </a:r>
            <a:endParaRPr lang="en-US" sz="1600" kern="0" dirty="0">
              <a:latin typeface="Calibri" charset="0"/>
              <a:ea typeface="Calibri" charset="0"/>
              <a:cs typeface="Calibri" charset="0"/>
            </a:endParaRPr>
          </a:p>
          <a:p>
            <a:pPr marR="0" algn="ctr" defTabSz="914400" rtl="0" eaLnBrk="0" fontAlgn="base" latinLnBrk="0" hangingPunct="0">
              <a:lnSpc>
                <a:spcPct val="110000"/>
              </a:lnSpc>
              <a:spcBef>
                <a:spcPts val="480"/>
              </a:spcBef>
              <a:spcAft>
                <a:spcPct val="0"/>
              </a:spcAft>
              <a:buClrTx/>
              <a:buSzTx/>
              <a:tabLst/>
            </a:pPr>
            <a:endParaRPr lang="en-US" sz="1600" kern="0" dirty="0">
              <a:latin typeface="Calibri" charset="0"/>
              <a:ea typeface="Calibri" charset="0"/>
              <a:cs typeface="Calibri" charset="0"/>
            </a:endParaRPr>
          </a:p>
          <a:p>
            <a:pPr marR="0" algn="ctr" defTabSz="914400" rtl="0" eaLnBrk="0" fontAlgn="base" latinLnBrk="0" hangingPunct="0">
              <a:lnSpc>
                <a:spcPct val="110000"/>
              </a:lnSpc>
              <a:spcBef>
                <a:spcPts val="480"/>
              </a:spcBef>
              <a:spcAft>
                <a:spcPct val="0"/>
              </a:spcAft>
              <a:buClrTx/>
              <a:buSzTx/>
              <a:tabLst/>
            </a:pPr>
            <a:r>
              <a:rPr lang="el-GR" sz="1600" kern="0" dirty="0">
                <a:latin typeface="Calibri" charset="0"/>
                <a:ea typeface="Calibri" charset="0"/>
                <a:cs typeface="Calibri" charset="0"/>
              </a:rPr>
              <a:t>εντολή</a:t>
            </a:r>
            <a:r>
              <a:rPr lang="en-US" sz="1600" kern="0" dirty="0">
                <a:latin typeface="Calibri" charset="0"/>
                <a:ea typeface="Calibri" charset="0"/>
                <a:cs typeface="Calibri" charset="0"/>
              </a:rPr>
              <a:t>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cxnSp>
        <p:nvCxnSpPr>
          <p:cNvPr id="21" name="Ευθύγραμμο βέλος σύνδεσης 20"/>
          <p:cNvCxnSpPr/>
          <p:nvPr/>
        </p:nvCxnSpPr>
        <p:spPr>
          <a:xfrm>
            <a:off x="321872" y="3434706"/>
            <a:ext cx="12271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cxnSpLocks/>
            <a:stCxn id="6" idx="3"/>
          </p:cNvCxnSpPr>
          <p:nvPr/>
        </p:nvCxnSpPr>
        <p:spPr>
          <a:xfrm flipV="1">
            <a:off x="8078882" y="3451116"/>
            <a:ext cx="857642"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Γωνιώδης σύνδεση 27"/>
          <p:cNvCxnSpPr>
            <a:cxnSpLocks/>
          </p:cNvCxnSpPr>
          <p:nvPr/>
        </p:nvCxnSpPr>
        <p:spPr>
          <a:xfrm rot="10800000" flipV="1">
            <a:off x="5957175" y="3469415"/>
            <a:ext cx="2632410" cy="1997722"/>
          </a:xfrm>
          <a:prstGeom prst="bentConnector3">
            <a:avLst>
              <a:gd name="adj1" fmla="val 122"/>
            </a:avLst>
          </a:prstGeom>
          <a:ln w="57150">
            <a:solidFill>
              <a:schemeClr val="bg1">
                <a:lumMod val="8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Γωνιώδης σύνδεση 36"/>
          <p:cNvCxnSpPr>
            <a:stCxn id="11" idx="1"/>
          </p:cNvCxnSpPr>
          <p:nvPr/>
        </p:nvCxnSpPr>
        <p:spPr>
          <a:xfrm rot="10800000">
            <a:off x="2002734" y="4074238"/>
            <a:ext cx="1442054" cy="1392901"/>
          </a:xfrm>
          <a:prstGeom prst="bentConnector3">
            <a:avLst>
              <a:gd name="adj1" fmla="val 98777"/>
            </a:avLst>
          </a:prstGeom>
          <a:ln w="57150">
            <a:solidFill>
              <a:schemeClr val="bg1">
                <a:lumMod val="8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auto">
          <a:xfrm>
            <a:off x="488196" y="1537384"/>
            <a:ext cx="8193177" cy="891270"/>
          </a:xfrm>
          <a:prstGeom prst="rect">
            <a:avLst/>
          </a:prstGeom>
          <a:noFill/>
          <a:ln w="9525">
            <a:solidFill>
              <a:schemeClr val="accent1"/>
            </a:solid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l-GR" sz="1600" dirty="0">
                <a:latin typeface="Calibri" charset="0"/>
                <a:ea typeface="Calibri" charset="0"/>
                <a:cs typeface="Calibri" charset="0"/>
              </a:rPr>
              <a:t>Ένας</a:t>
            </a:r>
            <a:r>
              <a:rPr lang="el-GR" sz="1600" b="1" dirty="0">
                <a:latin typeface="Calibri" charset="0"/>
                <a:ea typeface="Calibri" charset="0"/>
                <a:cs typeface="Calibri" charset="0"/>
              </a:rPr>
              <a:t> οδηγός κινητήρα</a:t>
            </a:r>
            <a:r>
              <a:rPr lang="el-GR" sz="1600" dirty="0">
                <a:latin typeface="Calibri" charset="0"/>
                <a:ea typeface="Calibri" charset="0"/>
                <a:cs typeface="Calibri" charset="0"/>
              </a:rPr>
              <a:t>, είναι ένας ενισχυτής έντασης.</a:t>
            </a:r>
            <a:r>
              <a:rPr lang="en-US" sz="1600" dirty="0">
                <a:latin typeface="Calibri" charset="0"/>
                <a:ea typeface="Calibri" charset="0"/>
                <a:cs typeface="Calibri" charset="0"/>
              </a:rPr>
              <a:t> </a:t>
            </a:r>
            <a:r>
              <a:rPr lang="el-GR" sz="1600" dirty="0">
                <a:latin typeface="Calibri" charset="0"/>
                <a:ea typeface="Calibri" charset="0"/>
                <a:cs typeface="Calibri" charset="0"/>
              </a:rPr>
              <a:t>Η λειτουργία του είναι να πάρει σαν είσοδο ένα σήμα ελέγχου χαμηλής έντασης </a:t>
            </a:r>
            <a:r>
              <a:rPr lang="en-US" sz="1600" dirty="0">
                <a:latin typeface="Calibri" charset="0"/>
                <a:ea typeface="Calibri" charset="0"/>
                <a:cs typeface="Calibri" charset="0"/>
              </a:rPr>
              <a:t>(LCCS) </a:t>
            </a:r>
            <a:r>
              <a:rPr lang="el-GR" sz="1600" dirty="0">
                <a:latin typeface="Calibri" charset="0"/>
                <a:ea typeface="Calibri" charset="0"/>
                <a:cs typeface="Calibri" charset="0"/>
              </a:rPr>
              <a:t>και να το μετατρέψει σε ένα υψηλότερης έντασης σήμα </a:t>
            </a:r>
            <a:r>
              <a:rPr lang="en-US" sz="1600" dirty="0">
                <a:latin typeface="Calibri" charset="0"/>
                <a:ea typeface="Calibri" charset="0"/>
                <a:cs typeface="Calibri" charset="0"/>
              </a:rPr>
              <a:t>(HCS)</a:t>
            </a:r>
            <a:r>
              <a:rPr lang="el-GR" sz="1600" dirty="0">
                <a:latin typeface="Calibri" charset="0"/>
                <a:ea typeface="Calibri" charset="0"/>
                <a:cs typeface="Calibri" charset="0"/>
              </a:rPr>
              <a:t> ικανό να οδηγήσει τον κινητήρα.</a:t>
            </a:r>
            <a:endParaRPr kumimoji="0" lang="el-GR" sz="1600" b="0" i="0" u="none" strike="noStrike" kern="0" cap="none" spc="0" normalizeH="0" baseline="0" noProof="0" dirty="0">
              <a:ln>
                <a:noFill/>
              </a:ln>
              <a:effectLst/>
              <a:uLnTx/>
              <a:uFillTx/>
              <a:latin typeface="Calibri" charset="0"/>
              <a:ea typeface="Calibri" charset="0"/>
              <a:cs typeface="Calibri" charset="0"/>
            </a:endParaRPr>
          </a:p>
        </p:txBody>
      </p:sp>
      <p:sp>
        <p:nvSpPr>
          <p:cNvPr id="56" name="TextBox 55"/>
          <p:cNvSpPr txBox="1"/>
          <p:nvPr/>
        </p:nvSpPr>
        <p:spPr bwMode="auto">
          <a:xfrm>
            <a:off x="8068090" y="3080509"/>
            <a:ext cx="1066318" cy="10195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600" kern="0" dirty="0">
                <a:latin typeface="Calibri" charset="0"/>
                <a:ea typeface="Calibri" charset="0"/>
                <a:cs typeface="Calibri" charset="0"/>
              </a:rPr>
              <a:t>Ταχύτητα</a:t>
            </a:r>
            <a:r>
              <a:rPr lang="en-US" sz="1600" kern="0" dirty="0">
                <a:latin typeface="Calibri" charset="0"/>
                <a:ea typeface="Calibri" charset="0"/>
                <a:cs typeface="Calibri" charset="0"/>
              </a:rPr>
              <a:t>/</a:t>
            </a:r>
          </a:p>
          <a:p>
            <a:pPr algn="just" eaLnBrk="0" hangingPunct="0">
              <a:lnSpc>
                <a:spcPct val="110000"/>
              </a:lnSpc>
              <a:spcBef>
                <a:spcPts val="480"/>
              </a:spcBef>
            </a:pPr>
            <a:r>
              <a:rPr lang="el-GR" sz="1600" kern="0" dirty="0">
                <a:latin typeface="Calibri" charset="0"/>
                <a:ea typeface="Calibri" charset="0"/>
                <a:cs typeface="Calibri" charset="0"/>
              </a:rPr>
              <a:t>Θέση</a:t>
            </a:r>
            <a:endParaRPr lang="en-US" sz="1600" kern="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57" name="TextBox 56"/>
          <p:cNvSpPr txBox="1"/>
          <p:nvPr/>
        </p:nvSpPr>
        <p:spPr bwMode="auto">
          <a:xfrm>
            <a:off x="6003662" y="3081595"/>
            <a:ext cx="51648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noProof="0" dirty="0">
                <a:latin typeface="Calibri" charset="0"/>
                <a:ea typeface="Calibri" charset="0"/>
                <a:cs typeface="Calibri" charset="0"/>
              </a:rPr>
              <a:t>HCS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59" name="TextBox 58"/>
          <p:cNvSpPr txBox="1"/>
          <p:nvPr/>
        </p:nvSpPr>
        <p:spPr bwMode="auto">
          <a:xfrm>
            <a:off x="475411" y="769597"/>
            <a:ext cx="7593745" cy="6845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Γενικά, δε μπορούμε να οδηγήσουμε έναν κινητήρα απευθείας από τους ακροδέκτες</a:t>
            </a:r>
          </a:p>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ενός</a:t>
            </a:r>
            <a:r>
              <a:rPr lang="el-GR" sz="1600" kern="0" dirty="0">
                <a:latin typeface="Calibri" charset="0"/>
                <a:ea typeface="Calibri" charset="0"/>
                <a:cs typeface="Calibri" charset="0"/>
              </a:rPr>
              <a:t> μικροελεγκτή.</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60" name="TextBox 59"/>
          <p:cNvSpPr txBox="1"/>
          <p:nvPr/>
        </p:nvSpPr>
        <p:spPr bwMode="auto">
          <a:xfrm>
            <a:off x="2981930" y="5801584"/>
            <a:ext cx="3422732"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Έλεγχος κλειστού, ή ανοιχτού βρόγχου</a:t>
            </a:r>
          </a:p>
        </p:txBody>
      </p:sp>
      <p:pic>
        <p:nvPicPr>
          <p:cNvPr id="24" name="Εικόνα 23"/>
          <p:cNvPicPr>
            <a:picLocks noChangeAspect="1"/>
          </p:cNvPicPr>
          <p:nvPr/>
        </p:nvPicPr>
        <p:blipFill rotWithShape="1">
          <a:blip r:embed="rId3" cstate="email">
            <a:extLst>
              <a:ext uri="{28A0092B-C50C-407E-A947-70E740481C1C}">
                <a14:useLocalDpi xmlns:a14="http://schemas.microsoft.com/office/drawing/2010/main" val="0"/>
              </a:ext>
            </a:extLst>
          </a:blip>
          <a:srcRect b="14831"/>
          <a:stretch/>
        </p:blipFill>
        <p:spPr>
          <a:xfrm>
            <a:off x="5206445" y="3660980"/>
            <a:ext cx="985538" cy="1451124"/>
          </a:xfrm>
          <a:prstGeom prst="rect">
            <a:avLst/>
          </a:prstGeom>
        </p:spPr>
      </p:pic>
      <p:pic>
        <p:nvPicPr>
          <p:cNvPr id="22" name="Εικόνα 21"/>
          <p:cNvPicPr>
            <a:picLocks noChangeAspect="1"/>
          </p:cNvPicPr>
          <p:nvPr/>
        </p:nvPicPr>
        <p:blipFill>
          <a:blip r:embed="rId4"/>
          <a:stretch>
            <a:fillRect/>
          </a:stretch>
        </p:blipFill>
        <p:spPr>
          <a:xfrm>
            <a:off x="4922674" y="2652193"/>
            <a:ext cx="1029997" cy="428316"/>
          </a:xfrm>
          <a:prstGeom prst="rect">
            <a:avLst/>
          </a:prstGeom>
        </p:spPr>
      </p:pic>
      <p:sp>
        <p:nvSpPr>
          <p:cNvPr id="7" name="Τρίγωνο 6"/>
          <p:cNvSpPr/>
          <p:nvPr/>
        </p:nvSpPr>
        <p:spPr>
          <a:xfrm rot="5400000">
            <a:off x="4570008" y="2646548"/>
            <a:ext cx="1322290" cy="1609139"/>
          </a:xfrm>
          <a:prstGeom prst="triangle">
            <a:avLst>
              <a:gd name="adj" fmla="val 508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l-GR" sz="1400" b="1" dirty="0">
                <a:latin typeface="Calibri" charset="0"/>
                <a:ea typeface="Calibri" charset="0"/>
                <a:cs typeface="Calibri" charset="0"/>
              </a:rPr>
              <a:t>Οδηγός</a:t>
            </a:r>
            <a:r>
              <a:rPr lang="en-US" sz="1400" b="1" dirty="0">
                <a:latin typeface="Calibri" charset="0"/>
                <a:ea typeface="Calibri" charset="0"/>
                <a:cs typeface="Calibri" charset="0"/>
              </a:rPr>
              <a:t> </a:t>
            </a:r>
            <a:r>
              <a:rPr lang="el-GR" sz="1400" b="1" dirty="0">
                <a:latin typeface="Calibri" charset="0"/>
                <a:ea typeface="Calibri" charset="0"/>
                <a:cs typeface="Calibri" charset="0"/>
              </a:rPr>
              <a:t>Κινητήρα</a:t>
            </a:r>
          </a:p>
        </p:txBody>
      </p:sp>
    </p:spTree>
    <p:extLst>
      <p:ext uri="{BB962C8B-B14F-4D97-AF65-F5344CB8AC3E}">
        <p14:creationId xmlns:p14="http://schemas.microsoft.com/office/powerpoint/2010/main" val="33451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16" name="Στρογγυλεμένο ορθογώνιο 15"/>
          <p:cNvSpPr/>
          <p:nvPr/>
        </p:nvSpPr>
        <p:spPr>
          <a:xfrm>
            <a:off x="5651352" y="1467915"/>
            <a:ext cx="2747472" cy="3200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latin typeface="Calibri" charset="0"/>
              <a:ea typeface="Calibri" charset="0"/>
              <a:cs typeface="Calibri" charset="0"/>
            </a:endParaRPr>
          </a:p>
        </p:txBody>
      </p:sp>
      <p:sp>
        <p:nvSpPr>
          <p:cNvPr id="5" name="Στρογγυλεμένο ορθογώνιο 4"/>
          <p:cNvSpPr/>
          <p:nvPr/>
        </p:nvSpPr>
        <p:spPr>
          <a:xfrm>
            <a:off x="348282" y="1459509"/>
            <a:ext cx="2834483" cy="31836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latin typeface="Calibri" charset="0"/>
              <a:ea typeface="Calibri" charset="0"/>
              <a:cs typeface="Calibri" charset="0"/>
            </a:endParaRPr>
          </a:p>
        </p:txBody>
      </p:sp>
      <p:sp>
        <p:nvSpPr>
          <p:cNvPr id="68610" name="3 - Τίτλος"/>
          <p:cNvSpPr>
            <a:spLocks noGrp="1"/>
          </p:cNvSpPr>
          <p:nvPr>
            <p:ph type="title"/>
          </p:nvPr>
        </p:nvSpPr>
        <p:spPr>
          <a:solidFill>
            <a:srgbClr val="DDDDDD"/>
          </a:solidFill>
          <a:ln w="9525">
            <a:noFill/>
            <a:miter lim="800000"/>
            <a:headEnd/>
            <a:tailEnd/>
          </a:ln>
        </p:spPr>
        <p:txBody>
          <a:bodyPr vert="horz" wrap="square" lIns="126000" tIns="21600" rIns="91440" bIns="45720" numCol="1" anchor="b" anchorCtr="0" compatLnSpc="1">
            <a:prstTxWarp prst="textNoShape">
              <a:avLst/>
            </a:prstTxWarp>
          </a:bodyPr>
          <a:lstStyle/>
          <a:p>
            <a:r>
              <a:rPr lang="el-GR" i="1" dirty="0">
                <a:latin typeface="Calibri" charset="0"/>
                <a:ea typeface="Calibri" charset="0"/>
                <a:cs typeface="Calibri" charset="0"/>
              </a:rPr>
              <a:t>Βασικές Γνώσεις</a:t>
            </a:r>
            <a:r>
              <a:rPr lang="en-US" i="1" dirty="0">
                <a:latin typeface="Calibri" charset="0"/>
                <a:ea typeface="Calibri" charset="0"/>
                <a:cs typeface="Calibri" charset="0"/>
              </a:rPr>
              <a:t>: </a:t>
            </a:r>
            <a:r>
              <a:rPr lang="el-GR" dirty="0">
                <a:latin typeface="Calibri" charset="0"/>
                <a:ea typeface="Calibri" charset="0"/>
                <a:cs typeface="Calibri" charset="0"/>
              </a:rPr>
              <a:t>Διπολικό Τρανζίστορ</a:t>
            </a:r>
            <a:r>
              <a:rPr lang="en-US" dirty="0">
                <a:latin typeface="Calibri" charset="0"/>
                <a:ea typeface="Calibri" charset="0"/>
                <a:cs typeface="Calibri" charset="0"/>
              </a:rPr>
              <a:t> (BJT) </a:t>
            </a:r>
            <a:r>
              <a:rPr lang="el-GR" dirty="0">
                <a:latin typeface="Calibri" charset="0"/>
                <a:ea typeface="Calibri" charset="0"/>
                <a:cs typeface="Calibri" charset="0"/>
              </a:rPr>
              <a:t>σαν Διακόπτης</a:t>
            </a:r>
          </a:p>
        </p:txBody>
      </p:sp>
      <p:sp>
        <p:nvSpPr>
          <p:cNvPr id="68618" name="Slide Number Placeholder 1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850BC-78EC-CB48-BBB0-E2E67C11FFED}" type="slidenum">
              <a:rPr lang="el-GR" sz="1200">
                <a:solidFill>
                  <a:srgbClr val="3F3F3F"/>
                </a:solidFill>
                <a:latin typeface="Calibri"/>
              </a:rPr>
              <a:pPr eaLnBrk="1" hangingPunct="1"/>
              <a:t>5</a:t>
            </a:fld>
            <a:endParaRPr lang="el-GR" sz="1200" dirty="0">
              <a:solidFill>
                <a:srgbClr val="3F3F3F"/>
              </a:solidFill>
              <a:latin typeface="Calibri"/>
            </a:endParaRPr>
          </a:p>
        </p:txBody>
      </p:sp>
      <p:pic>
        <p:nvPicPr>
          <p:cNvPr id="6861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r="45097"/>
          <a:stretch>
            <a:fillRect/>
          </a:stretch>
        </p:blipFill>
        <p:spPr bwMode="auto">
          <a:xfrm>
            <a:off x="1162049" y="1556390"/>
            <a:ext cx="1026598" cy="1069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l="49673" t="19048"/>
          <a:stretch>
            <a:fillRect/>
          </a:stretch>
        </p:blipFill>
        <p:spPr bwMode="auto">
          <a:xfrm>
            <a:off x="6520543" y="1796486"/>
            <a:ext cx="964100" cy="8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t="53056" r="-35393"/>
          <a:stretch>
            <a:fillRect/>
          </a:stretch>
        </p:blipFill>
        <p:spPr bwMode="auto">
          <a:xfrm>
            <a:off x="6821202" y="2990918"/>
            <a:ext cx="671700" cy="8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t="55307"/>
          <a:stretch>
            <a:fillRect/>
          </a:stretch>
        </p:blipFill>
        <p:spPr bwMode="auto">
          <a:xfrm>
            <a:off x="1248748" y="2805959"/>
            <a:ext cx="645700" cy="970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l="49951"/>
          <a:stretch>
            <a:fillRect/>
          </a:stretch>
        </p:blipFill>
        <p:spPr bwMode="auto">
          <a:xfrm>
            <a:off x="591847" y="3023215"/>
            <a:ext cx="943436" cy="560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l="50856" b="-20349"/>
          <a:stretch>
            <a:fillRect/>
          </a:stretch>
        </p:blipFill>
        <p:spPr bwMode="auto">
          <a:xfrm>
            <a:off x="5884952" y="3127922"/>
            <a:ext cx="1062922" cy="676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7"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l="49673" t="82285"/>
          <a:stretch>
            <a:fillRect/>
          </a:stretch>
        </p:blipFill>
        <p:spPr bwMode="auto">
          <a:xfrm>
            <a:off x="6397804" y="2759203"/>
            <a:ext cx="1254568" cy="252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bwMode="auto">
          <a:xfrm>
            <a:off x="663692" y="3875330"/>
            <a:ext cx="2023311" cy="62042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l-GR" sz="1600" kern="0" dirty="0">
                <a:latin typeface="Calibri" charset="0"/>
                <a:ea typeface="Calibri" charset="0"/>
                <a:cs typeface="Calibri" charset="0"/>
              </a:rPr>
              <a:t>Διακόπτης</a:t>
            </a:r>
            <a:r>
              <a:rPr lang="en-US" sz="1600" kern="0" dirty="0">
                <a:latin typeface="Calibri" charset="0"/>
                <a:ea typeface="Calibri" charset="0"/>
                <a:cs typeface="Calibri" charset="0"/>
              </a:rPr>
              <a:t>: </a:t>
            </a:r>
            <a:br>
              <a:rPr lang="el-GR" sz="1600" kern="0" dirty="0">
                <a:latin typeface="Calibri" charset="0"/>
                <a:ea typeface="Calibri" charset="0"/>
                <a:cs typeface="Calibri" charset="0"/>
              </a:rPr>
            </a:br>
            <a:r>
              <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rPr>
              <a:t>Κανονικά Ανοιχτός</a:t>
            </a:r>
          </a:p>
        </p:txBody>
      </p:sp>
      <p:sp>
        <p:nvSpPr>
          <p:cNvPr id="12" name="TextBox 11"/>
          <p:cNvSpPr txBox="1"/>
          <p:nvPr/>
        </p:nvSpPr>
        <p:spPr bwMode="auto">
          <a:xfrm>
            <a:off x="6015035" y="3979017"/>
            <a:ext cx="2020105" cy="62042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l-GR" sz="1600" kern="0" dirty="0">
                <a:latin typeface="Calibri" charset="0"/>
                <a:ea typeface="Calibri" charset="0"/>
                <a:cs typeface="Calibri" charset="0"/>
              </a:rPr>
              <a:t>Διακόπτης:</a:t>
            </a:r>
            <a:br>
              <a:rPr lang="el-GR" sz="1600" kern="0" dirty="0">
                <a:latin typeface="Calibri" charset="0"/>
                <a:ea typeface="Calibri" charset="0"/>
                <a:cs typeface="Calibri" charset="0"/>
              </a:rPr>
            </a:br>
            <a:r>
              <a:rPr lang="el-GR" sz="1600" kern="0" dirty="0">
                <a:latin typeface="Calibri" charset="0"/>
                <a:ea typeface="Calibri" charset="0"/>
                <a:cs typeface="Calibri" charset="0"/>
              </a:rPr>
              <a:t>Κανονικά Κλειστός</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6" name="TextBox 5"/>
          <p:cNvSpPr txBox="1"/>
          <p:nvPr/>
        </p:nvSpPr>
        <p:spPr bwMode="auto">
          <a:xfrm>
            <a:off x="348282" y="738101"/>
            <a:ext cx="8012130" cy="6845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defPPr>
              <a:defRPr lang="en-US"/>
            </a:defPPr>
            <a:lvl1pPr marL="269875" marR="0" indent="-269875" algn="just" defTabSz="914400" eaLnBrk="0" latinLnBrk="0" hangingPunct="0">
              <a:lnSpc>
                <a:spcPct val="110000"/>
              </a:lnSpc>
              <a:spcBef>
                <a:spcPts val="480"/>
              </a:spcBef>
              <a:buClrTx/>
              <a:buSzTx/>
              <a:buFont typeface="Wingdings" pitchFamily="2" charset="2"/>
              <a:buChar char="§"/>
              <a:tabLst/>
              <a:defRPr sz="1600" kern="0">
                <a:latin typeface="+mn-lt"/>
                <a:ea typeface="+mn-ea"/>
                <a:cs typeface="+mn-cs"/>
              </a:defRPr>
            </a:lvl1pPr>
          </a:lstStyle>
          <a:p>
            <a:r>
              <a:rPr lang="el-GR" dirty="0">
                <a:latin typeface="Calibri" charset="0"/>
                <a:ea typeface="Calibri" charset="0"/>
                <a:cs typeface="Calibri" charset="0"/>
              </a:rPr>
              <a:t>Το τρανζίστορ συμπεριφέρεται σαν διακόπτης ελεγχόμενος από την ένταση του ρεύματος</a:t>
            </a:r>
          </a:p>
          <a:p>
            <a:pPr marL="0" indent="0">
              <a:buNone/>
            </a:pPr>
            <a:r>
              <a:rPr lang="el-GR" dirty="0">
                <a:latin typeface="Calibri" charset="0"/>
                <a:ea typeface="Calibri" charset="0"/>
                <a:cs typeface="Calibri" charset="0"/>
              </a:rPr>
              <a:t>στη βάση του.</a:t>
            </a:r>
          </a:p>
        </p:txBody>
      </p:sp>
      <p:pic>
        <p:nvPicPr>
          <p:cNvPr id="7" name="Εικόνα 6"/>
          <p:cNvPicPr>
            <a:picLocks noChangeAspect="1"/>
          </p:cNvPicPr>
          <p:nvPr/>
        </p:nvPicPr>
        <p:blipFill>
          <a:blip r:embed="rId10"/>
          <a:stretch>
            <a:fillRect/>
          </a:stretch>
        </p:blipFill>
        <p:spPr>
          <a:xfrm>
            <a:off x="3584118" y="1958880"/>
            <a:ext cx="1515160" cy="1153588"/>
          </a:xfrm>
          <a:prstGeom prst="rect">
            <a:avLst/>
          </a:prstGeom>
        </p:spPr>
      </p:pic>
      <p:pic>
        <p:nvPicPr>
          <p:cNvPr id="13" name="Εικόνα 12"/>
          <p:cNvPicPr>
            <a:picLocks noChangeAspect="1"/>
          </p:cNvPicPr>
          <p:nvPr/>
        </p:nvPicPr>
        <p:blipFill>
          <a:blip r:embed="rId11"/>
          <a:stretch>
            <a:fillRect/>
          </a:stretch>
        </p:blipFill>
        <p:spPr>
          <a:xfrm>
            <a:off x="3453095" y="1314902"/>
            <a:ext cx="1755235" cy="729900"/>
          </a:xfrm>
          <a:prstGeom prst="rect">
            <a:avLst/>
          </a:prstGeom>
        </p:spPr>
      </p:pic>
      <p:pic>
        <p:nvPicPr>
          <p:cNvPr id="14" name="Εικόνα 13"/>
          <p:cNvPicPr>
            <a:picLocks noChangeAspect="1"/>
          </p:cNvPicPr>
          <p:nvPr/>
        </p:nvPicPr>
        <p:blipFill>
          <a:blip r:embed="rId12"/>
          <a:stretch>
            <a:fillRect/>
          </a:stretch>
        </p:blipFill>
        <p:spPr>
          <a:xfrm>
            <a:off x="3752470" y="3133538"/>
            <a:ext cx="1029691" cy="924381"/>
          </a:xfrm>
          <a:prstGeom prst="rect">
            <a:avLst/>
          </a:prstGeom>
        </p:spPr>
      </p:pic>
      <p:sp>
        <p:nvSpPr>
          <p:cNvPr id="22" name="Ορθογώνιο 21"/>
          <p:cNvSpPr/>
          <p:nvPr/>
        </p:nvSpPr>
        <p:spPr>
          <a:xfrm>
            <a:off x="464127" y="4784722"/>
            <a:ext cx="8215745" cy="1477328"/>
          </a:xfrm>
          <a:prstGeom prst="rect">
            <a:avLst/>
          </a:prstGeom>
        </p:spPr>
        <p:txBody>
          <a:bodyPr wrap="square">
            <a:spAutoFit/>
          </a:bodyPr>
          <a:lstStyle/>
          <a:p>
            <a:pPr algn="just"/>
            <a:r>
              <a:rPr lang="el-GR" sz="1800" dirty="0">
                <a:latin typeface="Calibri" charset="0"/>
                <a:ea typeface="Calibri" charset="0"/>
                <a:cs typeface="Calibri" charset="0"/>
              </a:rPr>
              <a:t>Το τρανζίστορ συμπεριφέρεται όπως ακριβώς ένας διακόπτης: με την εφαρμογή (ή την διακοπή) έντασης ρεύματος, θα κλείσει ή θα ανοίξει. Με στόχο όμως να λειτουργήσει σαν διακόπτης ελέγχου κινητήρα, απαιτούνται μερικά ακόμα εξαρτήματα. Πιο συγκεκριμένα, απαιτείται μία αντίσταση και μία δίοδος. Ο σκοπός αυτών, περιγράφεται εν συντομία:</a:t>
            </a:r>
            <a:endParaRPr lang="en-US" sz="1800" dirty="0">
              <a:latin typeface="Calibri" charset="0"/>
              <a:ea typeface="Calibri" charset="0"/>
              <a:cs typeface="Calibri" charset="0"/>
            </a:endParaRPr>
          </a:p>
        </p:txBody>
      </p:sp>
      <p:pic>
        <p:nvPicPr>
          <p:cNvPr id="23" name="Picture 13" descr="Screenshot 2015-11-27 20.14.24.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392796" y="4187527"/>
            <a:ext cx="1815534" cy="40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3251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l-GR" i="1" dirty="0">
                <a:latin typeface="Calibri" charset="0"/>
                <a:ea typeface="Calibri" charset="0"/>
                <a:cs typeface="Calibri" charset="0"/>
              </a:rPr>
              <a:t>Θεμελιώδεις Γνώσεις</a:t>
            </a:r>
            <a:r>
              <a:rPr lang="en-US" i="1" dirty="0">
                <a:latin typeface="Calibri" charset="0"/>
                <a:ea typeface="Calibri" charset="0"/>
                <a:cs typeface="Calibri" charset="0"/>
              </a:rPr>
              <a:t>: </a:t>
            </a:r>
            <a:r>
              <a:rPr lang="el-GR" dirty="0">
                <a:latin typeface="Calibri" charset="0"/>
                <a:ea typeface="Calibri" charset="0"/>
                <a:cs typeface="Calibri" charset="0"/>
              </a:rPr>
              <a:t>Η Τεχνική </a:t>
            </a:r>
            <a:r>
              <a:rPr lang="en-US" dirty="0">
                <a:latin typeface="Calibri" charset="0"/>
                <a:ea typeface="Calibri" charset="0"/>
                <a:cs typeface="Calibri" charset="0"/>
              </a:rPr>
              <a:t>PWM (Pulse Width Modulation)</a:t>
            </a:r>
          </a:p>
        </p:txBody>
      </p:sp>
      <p:pic>
        <p:nvPicPr>
          <p:cNvPr id="4" name="Picture 3"/>
          <p:cNvPicPr>
            <a:picLocks noChangeAspect="1"/>
          </p:cNvPicPr>
          <p:nvPr/>
        </p:nvPicPr>
        <p:blipFill>
          <a:blip r:embed="rId3"/>
          <a:stretch>
            <a:fillRect/>
          </a:stretch>
        </p:blipFill>
        <p:spPr>
          <a:xfrm>
            <a:off x="6159588" y="1584158"/>
            <a:ext cx="2784027" cy="3048510"/>
          </a:xfrm>
          <a:prstGeom prst="rect">
            <a:avLst/>
          </a:prstGeom>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9806" y="3652108"/>
            <a:ext cx="3318036" cy="2333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bwMode="auto">
          <a:xfrm>
            <a:off x="89107" y="610048"/>
            <a:ext cx="8149415" cy="340708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defPPr>
              <a:defRPr lang="en-US"/>
            </a:defPPr>
            <a:lvl1pPr marL="269875" marR="0" indent="-269875" algn="just" defTabSz="914400" eaLnBrk="0" latinLnBrk="0" hangingPunct="0">
              <a:lnSpc>
                <a:spcPct val="110000"/>
              </a:lnSpc>
              <a:spcBef>
                <a:spcPts val="480"/>
              </a:spcBef>
              <a:buClrTx/>
              <a:buSzTx/>
              <a:buFont typeface="Wingdings" pitchFamily="2" charset="2"/>
              <a:buChar char="§"/>
              <a:tabLst/>
              <a:defRPr kumimoji="0" sz="1400" b="0" i="0" u="none" strike="noStrike" kern="0" cap="none" spc="0" normalizeH="0" baseline="0">
                <a:ln>
                  <a:noFill/>
                </a:ln>
                <a:effectLst/>
                <a:uLnTx/>
                <a:uFillTx/>
                <a:latin typeface="+mn-lt"/>
                <a:ea typeface="+mn-ea"/>
                <a:cs typeface="+mn-cs"/>
              </a:defRPr>
            </a:lvl1pPr>
            <a:lvl2pPr lvl="1">
              <a:defRPr sz="1700"/>
            </a:lvl2pPr>
          </a:lstStyle>
          <a:p>
            <a:r>
              <a:rPr lang="el-GR" sz="1600" dirty="0">
                <a:latin typeface="Calibri" charset="0"/>
                <a:ea typeface="Calibri" charset="0"/>
                <a:cs typeface="Calibri" charset="0"/>
              </a:rPr>
              <a:t>Το </a:t>
            </a:r>
            <a:r>
              <a:rPr lang="en-US" sz="1600" dirty="0">
                <a:latin typeface="Calibri" charset="0"/>
                <a:ea typeface="Calibri" charset="0"/>
                <a:cs typeface="Calibri" charset="0"/>
              </a:rPr>
              <a:t>Arduino </a:t>
            </a:r>
            <a:r>
              <a:rPr lang="el-GR" sz="1600" dirty="0">
                <a:latin typeface="Calibri" charset="0"/>
                <a:ea typeface="Calibri" charset="0"/>
                <a:cs typeface="Calibri" charset="0"/>
              </a:rPr>
              <a:t>δεν διαθέτει μία πραγματική αναλογική έξοδο.</a:t>
            </a:r>
            <a:endParaRPr lang="en-US" sz="1600" dirty="0">
              <a:latin typeface="Calibri" charset="0"/>
              <a:ea typeface="Calibri" charset="0"/>
              <a:cs typeface="Calibri" charset="0"/>
            </a:endParaRPr>
          </a:p>
          <a:p>
            <a:r>
              <a:rPr lang="el-GR" sz="1600" dirty="0">
                <a:latin typeface="Calibri" charset="0"/>
                <a:ea typeface="Calibri" charset="0"/>
                <a:cs typeface="Calibri" charset="0"/>
              </a:rPr>
              <a:t>Το </a:t>
            </a:r>
            <a:r>
              <a:rPr lang="en-US" sz="1600" dirty="0">
                <a:latin typeface="Calibri" charset="0"/>
                <a:ea typeface="Calibri" charset="0"/>
                <a:cs typeface="Calibri" charset="0"/>
              </a:rPr>
              <a:t>PWM </a:t>
            </a:r>
            <a:r>
              <a:rPr lang="el-GR" sz="1600" dirty="0">
                <a:latin typeface="Calibri" charset="0"/>
                <a:ea typeface="Calibri" charset="0"/>
                <a:cs typeface="Calibri" charset="0"/>
              </a:rPr>
              <a:t>είναι μία τεχνική γρήγορης παλμικής παροχής και διακοπής της τροφοδοσίας.</a:t>
            </a:r>
            <a:endParaRPr lang="el-GR" sz="1600" b="1" i="1" dirty="0">
              <a:solidFill>
                <a:srgbClr val="0070C0"/>
              </a:solidFill>
              <a:latin typeface="Calibri" charset="0"/>
              <a:ea typeface="Calibri" charset="0"/>
              <a:cs typeface="Calibri" charset="0"/>
            </a:endParaRPr>
          </a:p>
          <a:p>
            <a:r>
              <a:rPr lang="el-GR" sz="1600" dirty="0">
                <a:latin typeface="Calibri" charset="0"/>
                <a:ea typeface="Calibri" charset="0"/>
                <a:cs typeface="Calibri" charset="0"/>
              </a:rPr>
              <a:t>Χρησιμοποιούμε το</a:t>
            </a:r>
            <a:r>
              <a:rPr lang="en-US" sz="1600" dirty="0">
                <a:latin typeface="Calibri" charset="0"/>
                <a:ea typeface="Calibri" charset="0"/>
                <a:cs typeface="Calibri" charset="0"/>
              </a:rPr>
              <a:t> Pulse-Width Modulation (PWM) </a:t>
            </a:r>
            <a:r>
              <a:rPr lang="el-GR" sz="1600" dirty="0">
                <a:latin typeface="Calibri" charset="0"/>
                <a:ea typeface="Calibri" charset="0"/>
                <a:cs typeface="Calibri" charset="0"/>
              </a:rPr>
              <a:t>για να προσομοιώσουμε μία μεταβλητή </a:t>
            </a:r>
            <a:r>
              <a:rPr lang="en-US" sz="1600" dirty="0">
                <a:latin typeface="Calibri" charset="0"/>
                <a:ea typeface="Calibri" charset="0"/>
                <a:cs typeface="Calibri" charset="0"/>
              </a:rPr>
              <a:t>DC </a:t>
            </a:r>
            <a:r>
              <a:rPr lang="el-GR" sz="1600" dirty="0">
                <a:latin typeface="Calibri" charset="0"/>
                <a:ea typeface="Calibri" charset="0"/>
                <a:cs typeface="Calibri" charset="0"/>
              </a:rPr>
              <a:t>τάση.</a:t>
            </a:r>
            <a:endParaRPr lang="en-US" sz="1600" dirty="0">
              <a:latin typeface="Calibri" charset="0"/>
              <a:ea typeface="Calibri" charset="0"/>
              <a:cs typeface="Calibri" charset="0"/>
            </a:endParaRPr>
          </a:p>
          <a:p>
            <a:pPr algn="l"/>
            <a:r>
              <a:rPr lang="el-GR" sz="1600" dirty="0">
                <a:latin typeface="Calibri" charset="0"/>
                <a:ea typeface="Calibri" charset="0"/>
                <a:cs typeface="Calibri" charset="0"/>
              </a:rPr>
              <a:t>Το </a:t>
            </a:r>
            <a:r>
              <a:rPr lang="en-US" sz="1600" dirty="0">
                <a:latin typeface="Calibri" charset="0"/>
                <a:ea typeface="Calibri" charset="0"/>
                <a:cs typeface="Calibri" charset="0"/>
              </a:rPr>
              <a:t>Arduino</a:t>
            </a:r>
            <a:r>
              <a:rPr lang="el-GR" sz="1600" dirty="0">
                <a:latin typeface="Calibri" charset="0"/>
                <a:ea typeface="Calibri" charset="0"/>
                <a:cs typeface="Calibri" charset="0"/>
              </a:rPr>
              <a:t> </a:t>
            </a:r>
            <a:r>
              <a:rPr lang="en-US" sz="1600" dirty="0">
                <a:latin typeface="Calibri" charset="0"/>
                <a:ea typeface="Calibri" charset="0"/>
                <a:cs typeface="Calibri" charset="0"/>
              </a:rPr>
              <a:t>Uno </a:t>
            </a:r>
            <a:r>
              <a:rPr lang="el-GR" sz="1600" dirty="0">
                <a:latin typeface="Calibri" charset="0"/>
                <a:ea typeface="Calibri" charset="0"/>
                <a:cs typeface="Calibri" charset="0"/>
              </a:rPr>
              <a:t>έχει</a:t>
            </a:r>
            <a:r>
              <a:rPr lang="en-US" sz="1600" dirty="0">
                <a:latin typeface="Calibri" charset="0"/>
                <a:ea typeface="Calibri" charset="0"/>
                <a:cs typeface="Calibri" charset="0"/>
              </a:rPr>
              <a:t> 6 </a:t>
            </a:r>
            <a:r>
              <a:rPr lang="el-GR" sz="1600" dirty="0">
                <a:latin typeface="Calibri" charset="0"/>
                <a:ea typeface="Calibri" charset="0"/>
                <a:cs typeface="Calibri" charset="0"/>
              </a:rPr>
              <a:t>ακροδέκτες που υποστηρίζουν </a:t>
            </a:r>
            <a:r>
              <a:rPr lang="en-US" sz="1600" dirty="0">
                <a:latin typeface="Calibri" charset="0"/>
                <a:ea typeface="Calibri" charset="0"/>
                <a:cs typeface="Calibri" charset="0"/>
              </a:rPr>
              <a:t>PWM: </a:t>
            </a:r>
            <a:br>
              <a:rPr lang="el-GR" sz="1600" dirty="0">
                <a:latin typeface="Calibri" charset="0"/>
                <a:ea typeface="Calibri" charset="0"/>
                <a:cs typeface="Calibri" charset="0"/>
              </a:rPr>
            </a:br>
            <a:r>
              <a:rPr lang="en-US" sz="1600" dirty="0">
                <a:latin typeface="Calibri" charset="0"/>
                <a:ea typeface="Calibri" charset="0"/>
                <a:cs typeface="Calibri" charset="0"/>
              </a:rPr>
              <a:t> </a:t>
            </a:r>
            <a:r>
              <a:rPr lang="el-GR" sz="1600" dirty="0">
                <a:latin typeface="Calibri" charset="0"/>
                <a:ea typeface="Calibri" charset="0"/>
                <a:cs typeface="Calibri" charset="0"/>
              </a:rPr>
              <a:t>τους </a:t>
            </a:r>
            <a:r>
              <a:rPr lang="en-US" sz="1600" dirty="0">
                <a:latin typeface="Calibri" charset="0"/>
                <a:ea typeface="Calibri" charset="0"/>
                <a:cs typeface="Calibri" charset="0"/>
              </a:rPr>
              <a:t>3, 5, 6, 9, 10 </a:t>
            </a:r>
            <a:r>
              <a:rPr lang="el-GR" sz="1600" dirty="0">
                <a:latin typeface="Calibri" charset="0"/>
                <a:ea typeface="Calibri" charset="0"/>
                <a:cs typeface="Calibri" charset="0"/>
              </a:rPr>
              <a:t>και</a:t>
            </a:r>
            <a:r>
              <a:rPr lang="en-US" sz="1600" dirty="0">
                <a:latin typeface="Calibri" charset="0"/>
                <a:ea typeface="Calibri" charset="0"/>
                <a:cs typeface="Calibri" charset="0"/>
              </a:rPr>
              <a:t> 11.</a:t>
            </a:r>
          </a:p>
          <a:p>
            <a:r>
              <a:rPr lang="el-GR" sz="1600" dirty="0">
                <a:latin typeface="Calibri" charset="0"/>
                <a:ea typeface="Calibri" charset="0"/>
                <a:cs typeface="Calibri" charset="0"/>
              </a:rPr>
              <a:t>Εντολή</a:t>
            </a:r>
            <a:r>
              <a:rPr lang="en-US" sz="1600" dirty="0">
                <a:solidFill>
                  <a:srgbClr val="00B0F0"/>
                </a:solidFill>
                <a:latin typeface="Calibri" charset="0"/>
                <a:ea typeface="Calibri" charset="0"/>
                <a:cs typeface="Calibri" charset="0"/>
              </a:rPr>
              <a:t>:   </a:t>
            </a:r>
            <a:r>
              <a:rPr lang="en-US" sz="1600" b="1" dirty="0" err="1">
                <a:latin typeface="Calibri" charset="0"/>
                <a:ea typeface="Calibri" charset="0"/>
                <a:cs typeface="Calibri" charset="0"/>
              </a:rPr>
              <a:t>analogWrite</a:t>
            </a:r>
            <a:r>
              <a:rPr lang="en-US" sz="1600" b="1" dirty="0">
                <a:latin typeface="Calibri" charset="0"/>
                <a:ea typeface="Calibri" charset="0"/>
                <a:cs typeface="Calibri" charset="0"/>
              </a:rPr>
              <a:t>(pin, value)</a:t>
            </a:r>
            <a:r>
              <a:rPr lang="en-US" sz="1600" dirty="0">
                <a:latin typeface="Calibri" charset="0"/>
                <a:ea typeface="Calibri" charset="0"/>
                <a:cs typeface="Calibri" charset="0"/>
              </a:rPr>
              <a:t>.</a:t>
            </a:r>
          </a:p>
          <a:p>
            <a:r>
              <a:rPr lang="el-GR" sz="1600" dirty="0">
                <a:latin typeface="Calibri" charset="0"/>
                <a:ea typeface="Calibri" charset="0"/>
                <a:cs typeface="Calibri" charset="0"/>
              </a:rPr>
              <a:t>Το «</a:t>
            </a:r>
            <a:r>
              <a:rPr lang="en-US" sz="1600" dirty="0">
                <a:latin typeface="Calibri" charset="0"/>
                <a:ea typeface="Calibri" charset="0"/>
                <a:cs typeface="Calibri" charset="0"/>
              </a:rPr>
              <a:t>value</a:t>
            </a:r>
            <a:r>
              <a:rPr lang="el-GR" sz="1600" dirty="0">
                <a:latin typeface="Calibri" charset="0"/>
                <a:ea typeface="Calibri" charset="0"/>
                <a:cs typeface="Calibri" charset="0"/>
              </a:rPr>
              <a:t>» είναι ο κύκλος λειτουργίας</a:t>
            </a:r>
            <a:r>
              <a:rPr lang="en-US" sz="1600" dirty="0">
                <a:latin typeface="Calibri" charset="0"/>
                <a:ea typeface="Calibri" charset="0"/>
                <a:cs typeface="Calibri" charset="0"/>
              </a:rPr>
              <a:t>: </a:t>
            </a:r>
            <a:r>
              <a:rPr lang="el-GR" sz="1600" dirty="0">
                <a:latin typeface="Calibri" charset="0"/>
                <a:ea typeface="Calibri" charset="0"/>
                <a:cs typeface="Calibri" charset="0"/>
              </a:rPr>
              <a:t>ανάμεσα σε</a:t>
            </a:r>
            <a:r>
              <a:rPr lang="en-US" sz="1600" dirty="0">
                <a:latin typeface="Calibri" charset="0"/>
                <a:ea typeface="Calibri" charset="0"/>
                <a:cs typeface="Calibri" charset="0"/>
              </a:rPr>
              <a:t> 0 </a:t>
            </a:r>
            <a:r>
              <a:rPr lang="el-GR" sz="1600" dirty="0">
                <a:latin typeface="Calibri" charset="0"/>
                <a:ea typeface="Calibri" charset="0"/>
                <a:cs typeface="Calibri" charset="0"/>
              </a:rPr>
              <a:t>και</a:t>
            </a:r>
            <a:r>
              <a:rPr lang="en-US" sz="1600" dirty="0">
                <a:latin typeface="Calibri" charset="0"/>
                <a:ea typeface="Calibri" charset="0"/>
                <a:cs typeface="Calibri" charset="0"/>
              </a:rPr>
              <a:t> 255.</a:t>
            </a:r>
          </a:p>
          <a:p>
            <a:r>
              <a:rPr lang="el-GR" sz="1600" dirty="0">
                <a:latin typeface="Calibri" charset="0"/>
                <a:ea typeface="Calibri" charset="0"/>
                <a:cs typeface="Calibri" charset="0"/>
              </a:rPr>
              <a:t>Παραδείγματα</a:t>
            </a:r>
            <a:r>
              <a:rPr lang="en-US" sz="1600" dirty="0">
                <a:latin typeface="Calibri" charset="0"/>
                <a:ea typeface="Calibri" charset="0"/>
                <a:cs typeface="Calibri" charset="0"/>
              </a:rPr>
              <a:t>:   </a:t>
            </a:r>
          </a:p>
          <a:p>
            <a:pPr lvl="1"/>
            <a:r>
              <a:rPr lang="en-US" sz="1800" dirty="0">
                <a:latin typeface="Calibri" charset="0"/>
                <a:ea typeface="Calibri" charset="0"/>
                <a:cs typeface="Calibri" charset="0"/>
              </a:rPr>
              <a:t>  </a:t>
            </a:r>
            <a:r>
              <a:rPr lang="en-US" sz="1400" dirty="0" err="1">
                <a:latin typeface="Calibri" charset="0"/>
                <a:ea typeface="Calibri" charset="0"/>
                <a:cs typeface="Calibri" charset="0"/>
              </a:rPr>
              <a:t>analogWrite</a:t>
            </a:r>
            <a:r>
              <a:rPr lang="en-US" sz="1400" dirty="0">
                <a:latin typeface="Calibri" charset="0"/>
                <a:ea typeface="Calibri" charset="0"/>
                <a:cs typeface="Calibri" charset="0"/>
              </a:rPr>
              <a:t>(9, 256*1/2) </a:t>
            </a:r>
            <a:r>
              <a:rPr lang="el-GR" sz="1400" dirty="0">
                <a:latin typeface="Calibri" charset="0"/>
                <a:ea typeface="Calibri" charset="0"/>
                <a:cs typeface="Calibri" charset="0"/>
              </a:rPr>
              <a:t>για κύκλο λειτουργίας</a:t>
            </a:r>
            <a:r>
              <a:rPr lang="en-US" sz="1400" dirty="0">
                <a:latin typeface="Calibri" charset="0"/>
                <a:ea typeface="Calibri" charset="0"/>
                <a:cs typeface="Calibri" charset="0"/>
              </a:rPr>
              <a:t> 50%</a:t>
            </a:r>
          </a:p>
          <a:p>
            <a:pPr lvl="1"/>
            <a:r>
              <a:rPr lang="en-US" sz="1400" dirty="0">
                <a:latin typeface="Calibri" charset="0"/>
                <a:ea typeface="Calibri" charset="0"/>
                <a:cs typeface="Calibri" charset="0"/>
              </a:rPr>
              <a:t>   </a:t>
            </a:r>
            <a:r>
              <a:rPr lang="en-US" sz="1400" dirty="0" err="1">
                <a:latin typeface="Calibri" charset="0"/>
                <a:ea typeface="Calibri" charset="0"/>
                <a:cs typeface="Calibri" charset="0"/>
              </a:rPr>
              <a:t>analogWrite</a:t>
            </a:r>
            <a:r>
              <a:rPr lang="en-US" sz="1400" dirty="0">
                <a:latin typeface="Calibri" charset="0"/>
                <a:ea typeface="Calibri" charset="0"/>
                <a:cs typeface="Calibri" charset="0"/>
              </a:rPr>
              <a:t>(11, 256*1/4) </a:t>
            </a:r>
            <a:r>
              <a:rPr lang="el-GR" sz="1400" dirty="0">
                <a:latin typeface="Calibri" charset="0"/>
                <a:ea typeface="Calibri" charset="0"/>
                <a:cs typeface="Calibri" charset="0"/>
              </a:rPr>
              <a:t>για κύκλο λειτουργίας </a:t>
            </a:r>
            <a:r>
              <a:rPr lang="en-US" sz="1400" dirty="0">
                <a:latin typeface="Calibri" charset="0"/>
                <a:ea typeface="Calibri" charset="0"/>
                <a:cs typeface="Calibri" charset="0"/>
              </a:rPr>
              <a:t>25%</a:t>
            </a:r>
          </a:p>
        </p:txBody>
      </p:sp>
      <p:pic>
        <p:nvPicPr>
          <p:cNvPr id="13"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99364" y="4653579"/>
            <a:ext cx="2202488" cy="185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2294918" y="4928260"/>
            <a:ext cx="45717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7" name="TextBox 16"/>
          <p:cNvSpPr txBox="1"/>
          <p:nvPr/>
        </p:nvSpPr>
        <p:spPr bwMode="auto">
          <a:xfrm>
            <a:off x="5101852" y="4818695"/>
            <a:ext cx="3841763" cy="17072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200" dirty="0">
                <a:latin typeface="Calibri" charset="0"/>
                <a:ea typeface="Calibri" charset="0"/>
                <a:cs typeface="Calibri" charset="0"/>
              </a:rPr>
              <a:t>Το </a:t>
            </a:r>
            <a:r>
              <a:rPr lang="en-US" sz="1200" dirty="0">
                <a:latin typeface="Calibri" charset="0"/>
                <a:ea typeface="Calibri" charset="0"/>
                <a:cs typeface="Calibri" charset="0"/>
              </a:rPr>
              <a:t>PWM, </a:t>
            </a:r>
            <a:r>
              <a:rPr lang="el-GR" sz="1200" dirty="0">
                <a:latin typeface="Calibri" charset="0"/>
                <a:ea typeface="Calibri" charset="0"/>
                <a:cs typeface="Calibri" charset="0"/>
              </a:rPr>
              <a:t>ή αλλιώς</a:t>
            </a:r>
            <a:r>
              <a:rPr lang="en-US" sz="1200" dirty="0">
                <a:latin typeface="Calibri" charset="0"/>
                <a:ea typeface="Calibri" charset="0"/>
                <a:cs typeface="Calibri" charset="0"/>
              </a:rPr>
              <a:t> pulse-width modulation </a:t>
            </a:r>
            <a:r>
              <a:rPr lang="el-GR" sz="1200" dirty="0">
                <a:latin typeface="Calibri" charset="0"/>
                <a:ea typeface="Calibri" charset="0"/>
                <a:cs typeface="Calibri" charset="0"/>
              </a:rPr>
              <a:t>είναι μία τεχνική που μας επιτρέπει να προσαρμόσουμε το μέσο όρο της τάσης που παρέχεται στη συσκευή ανοίγοντας ή κλείνοντας την τροφοδοσία με ταχύ ρυθμό. Ο μέσος όρος της τάσης εξαρτάται από τον κύκλο λειτουργίας, ή αλλιώς το χρόνο κατά τον οποίο η τροφοδοσία είναι ενεργή, προς το χρόνο κατά τον οποίο είναι ανενεργή για συγκεκριμένο χρονικό διάστημα.</a:t>
            </a:r>
            <a:endParaRPr kumimoji="0" lang="el-GR" sz="12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11514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l-GR" dirty="0">
                <a:latin typeface="Calibri" charset="0"/>
                <a:ea typeface="Calibri" charset="0"/>
                <a:cs typeface="Calibri" charset="0"/>
              </a:rPr>
              <a:t>Οδηγώντας Κινητήρες Μόνιμου Μαγνήτη</a:t>
            </a:r>
            <a:endParaRPr lang="en-US" dirty="0">
              <a:latin typeface="Calibri" charset="0"/>
              <a:ea typeface="Calibri" charset="0"/>
              <a:cs typeface="Calibri" charset="0"/>
            </a:endParaRPr>
          </a:p>
        </p:txBody>
      </p:sp>
      <p:sp>
        <p:nvSpPr>
          <p:cNvPr id="3" name="Snip Diagonal Corner Rectangle 2"/>
          <p:cNvSpPr/>
          <p:nvPr/>
        </p:nvSpPr>
        <p:spPr>
          <a:xfrm>
            <a:off x="752986" y="910279"/>
            <a:ext cx="7878253" cy="5214440"/>
          </a:xfrm>
          <a:prstGeom prst="snip2DiagRect">
            <a:avLst>
              <a:gd name="adj1" fmla="val 23044"/>
              <a:gd name="adj2" fmla="val 25073"/>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5" name="Picture 4"/>
          <p:cNvPicPr>
            <a:picLocks noChangeAspect="1"/>
          </p:cNvPicPr>
          <p:nvPr/>
        </p:nvPicPr>
        <p:blipFill>
          <a:blip r:embed="rId3"/>
          <a:stretch>
            <a:fillRect/>
          </a:stretch>
        </p:blipFill>
        <p:spPr>
          <a:xfrm>
            <a:off x="1638338" y="1404753"/>
            <a:ext cx="2064332" cy="1512793"/>
          </a:xfrm>
          <a:prstGeom prst="rect">
            <a:avLst/>
          </a:prstGeom>
        </p:spPr>
      </p:pic>
      <p:pic>
        <p:nvPicPr>
          <p:cNvPr id="9" name="Picture 8"/>
          <p:cNvPicPr>
            <a:picLocks noChangeAspect="1"/>
          </p:cNvPicPr>
          <p:nvPr/>
        </p:nvPicPr>
        <p:blipFill>
          <a:blip r:embed="rId4"/>
          <a:stretch>
            <a:fillRect/>
          </a:stretch>
        </p:blipFill>
        <p:spPr>
          <a:xfrm>
            <a:off x="6025217" y="1595797"/>
            <a:ext cx="1772183" cy="1772183"/>
          </a:xfrm>
          <a:prstGeom prst="rect">
            <a:avLst/>
          </a:prstGeom>
        </p:spPr>
      </p:pic>
      <p:pic>
        <p:nvPicPr>
          <p:cNvPr id="10" name="Picture 9"/>
          <p:cNvPicPr>
            <a:picLocks noChangeAspect="1"/>
          </p:cNvPicPr>
          <p:nvPr/>
        </p:nvPicPr>
        <p:blipFill>
          <a:blip r:embed="rId5"/>
          <a:stretch>
            <a:fillRect/>
          </a:stretch>
        </p:blipFill>
        <p:spPr>
          <a:xfrm>
            <a:off x="1717320" y="3809687"/>
            <a:ext cx="2460861" cy="1901015"/>
          </a:xfrm>
          <a:prstGeom prst="rect">
            <a:avLst/>
          </a:prstGeom>
        </p:spPr>
      </p:pic>
      <p:sp>
        <p:nvSpPr>
          <p:cNvPr id="11" name="Oval 10"/>
          <p:cNvSpPr/>
          <p:nvPr/>
        </p:nvSpPr>
        <p:spPr>
          <a:xfrm>
            <a:off x="3806020" y="2323461"/>
            <a:ext cx="1772183" cy="14497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latin typeface="Calibri" charset="0"/>
                <a:ea typeface="Calibri" charset="0"/>
                <a:cs typeface="Calibri" charset="0"/>
              </a:rPr>
              <a:t>Κινητήρας </a:t>
            </a:r>
            <a:r>
              <a:rPr lang="en-US" b="1" dirty="0">
                <a:latin typeface="Calibri" charset="0"/>
                <a:ea typeface="Calibri" charset="0"/>
                <a:cs typeface="Calibri" charset="0"/>
              </a:rPr>
              <a:t>DC </a:t>
            </a:r>
          </a:p>
          <a:p>
            <a:pPr algn="ctr"/>
            <a:r>
              <a:rPr lang="en-US" b="1" dirty="0">
                <a:latin typeface="Calibri" charset="0"/>
                <a:ea typeface="Calibri" charset="0"/>
                <a:cs typeface="Calibri" charset="0"/>
              </a:rPr>
              <a:t>(</a:t>
            </a:r>
            <a:r>
              <a:rPr lang="el-GR" b="1" dirty="0">
                <a:latin typeface="Calibri" charset="0"/>
                <a:ea typeface="Calibri" charset="0"/>
                <a:cs typeface="Calibri" charset="0"/>
              </a:rPr>
              <a:t>Μόνιμου Μαγνήτη)</a:t>
            </a:r>
            <a:endParaRPr lang="en-US" b="1" dirty="0">
              <a:latin typeface="Calibri" charset="0"/>
              <a:ea typeface="Calibri" charset="0"/>
              <a:cs typeface="Calibri" charset="0"/>
            </a:endParaRPr>
          </a:p>
        </p:txBody>
      </p:sp>
      <p:pic>
        <p:nvPicPr>
          <p:cNvPr id="12" name="Picture 11"/>
          <p:cNvPicPr>
            <a:picLocks noChangeAspect="1"/>
          </p:cNvPicPr>
          <p:nvPr/>
        </p:nvPicPr>
        <p:blipFill>
          <a:blip r:embed="rId6"/>
          <a:stretch>
            <a:fillRect/>
          </a:stretch>
        </p:blipFill>
        <p:spPr>
          <a:xfrm>
            <a:off x="5441819" y="3911373"/>
            <a:ext cx="2020607" cy="1783882"/>
          </a:xfrm>
          <a:prstGeom prst="rect">
            <a:avLst/>
          </a:prstGeom>
        </p:spPr>
      </p:pic>
    </p:spTree>
    <p:extLst>
      <p:ext uri="{BB962C8B-B14F-4D97-AF65-F5344CB8AC3E}">
        <p14:creationId xmlns:p14="http://schemas.microsoft.com/office/powerpoint/2010/main" val="147260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l-GR" dirty="0">
                <a:latin typeface="Calibri" charset="0"/>
                <a:ea typeface="Calibri" charset="0"/>
                <a:cs typeface="Calibri" charset="0"/>
              </a:rPr>
              <a:t>Τυπικό Κύκλωμα Οδήγησης με Χρήση Τρανζίστορ</a:t>
            </a:r>
            <a:r>
              <a:rPr lang="en-US" dirty="0">
                <a:latin typeface="Calibri" charset="0"/>
                <a:ea typeface="Calibri" charset="0"/>
                <a:cs typeface="Calibri" charset="0"/>
              </a:rPr>
              <a:t> NPN</a:t>
            </a:r>
            <a:r>
              <a:rPr lang="el-GR" dirty="0">
                <a:latin typeface="Calibri" charset="0"/>
                <a:ea typeface="Calibri" charset="0"/>
                <a:cs typeface="Calibri" charset="0"/>
              </a:rPr>
              <a:t> (Βασική Ιδέα)</a:t>
            </a:r>
          </a:p>
        </p:txBody>
      </p:sp>
      <p:pic>
        <p:nvPicPr>
          <p:cNvPr id="4" name="Εικόνα 3"/>
          <p:cNvPicPr/>
          <p:nvPr/>
        </p:nvPicPr>
        <p:blipFill rotWithShape="1">
          <a:blip r:embed="rId3"/>
          <a:srcRect r="34255"/>
          <a:stretch/>
        </p:blipFill>
        <p:spPr>
          <a:xfrm>
            <a:off x="347099" y="3205501"/>
            <a:ext cx="3705173" cy="2294936"/>
          </a:xfrm>
          <a:prstGeom prst="rect">
            <a:avLst/>
          </a:prstGeom>
        </p:spPr>
      </p:pic>
      <p:sp>
        <p:nvSpPr>
          <p:cNvPr id="7" name="TextBox 6"/>
          <p:cNvSpPr txBox="1"/>
          <p:nvPr/>
        </p:nvSpPr>
        <p:spPr bwMode="auto">
          <a:xfrm>
            <a:off x="4572000" y="862138"/>
            <a:ext cx="4224901" cy="544931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l-GR" sz="1800" dirty="0">
                <a:latin typeface="Calibri" charset="0"/>
                <a:ea typeface="Calibri" charset="0"/>
                <a:cs typeface="Calibri" charset="0"/>
              </a:rPr>
              <a:t>Ο έλεγχος ενός κινητήρα πραγματοποιείται με τη χρήση τρανζίστορ. Το κύκλωμα εκκινεί ή σταματάει τον κινητήρα, ανάλογα με το σήμα εισόδου.</a:t>
            </a:r>
          </a:p>
          <a:p>
            <a:pPr marL="269875" indent="-269875" algn="just" eaLnBrk="0" hangingPunct="0">
              <a:lnSpc>
                <a:spcPct val="110000"/>
              </a:lnSpc>
              <a:spcBef>
                <a:spcPts val="480"/>
              </a:spcBef>
              <a:buFont typeface="Wingdings" pitchFamily="2" charset="2"/>
              <a:buChar char="§"/>
            </a:pPr>
            <a:r>
              <a:rPr lang="el-GR" sz="1800" dirty="0">
                <a:latin typeface="Calibri" charset="0"/>
                <a:ea typeface="Calibri" charset="0"/>
                <a:cs typeface="Calibri" charset="0"/>
              </a:rPr>
              <a:t>Η επιλογή της τιμής της αντίστασης γίνεται έτσι ώστε το τρανζίστορ να ανοίγει πλήρως όταν έχουμε 5</a:t>
            </a:r>
            <a:r>
              <a:rPr lang="en-US" sz="1800" dirty="0">
                <a:latin typeface="Calibri" charset="0"/>
                <a:ea typeface="Calibri" charset="0"/>
                <a:cs typeface="Calibri" charset="0"/>
              </a:rPr>
              <a:t>V </a:t>
            </a:r>
            <a:r>
              <a:rPr lang="el-GR" sz="1800" dirty="0">
                <a:latin typeface="Calibri" charset="0"/>
                <a:ea typeface="Calibri" charset="0"/>
                <a:cs typeface="Calibri" charset="0"/>
              </a:rPr>
              <a:t>στο σήμα εισόδου. Σαν αποτέλεσμα, ο κινητήρας θα πρέπει να λειτουργεί σε πλήρη ταχύτητα</a:t>
            </a:r>
            <a:r>
              <a:rPr lang="en-US" sz="1800" dirty="0">
                <a:latin typeface="Calibri" charset="0"/>
                <a:ea typeface="Calibri" charset="0"/>
                <a:cs typeface="Calibri" charset="0"/>
              </a:rPr>
              <a:t>.</a:t>
            </a:r>
            <a:endPar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800" kern="0" dirty="0">
                <a:latin typeface="Calibri" charset="0"/>
                <a:ea typeface="Calibri" charset="0"/>
                <a:cs typeface="Calibri" charset="0"/>
              </a:rPr>
              <a:t>Ο κινητήρας περιστρέφεται προς μία κατεύθυνση.</a:t>
            </a:r>
            <a:endPar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l-GR" sz="1800" kern="0" dirty="0">
                <a:latin typeface="Calibri" charset="0"/>
                <a:ea typeface="Calibri" charset="0"/>
                <a:cs typeface="Calibri" charset="0"/>
              </a:rPr>
              <a:t>Ένα ρελέ θα μπορούσε να χρησιμοποιηθεί για τον ίδιο σκοπό. Το ρελέ θα ελεγχόταν με εφαρμογή τάσης 0</a:t>
            </a:r>
            <a:r>
              <a:rPr lang="en-US" sz="1800" kern="0" dirty="0">
                <a:latin typeface="Calibri" charset="0"/>
                <a:ea typeface="Calibri" charset="0"/>
                <a:cs typeface="Calibri" charset="0"/>
              </a:rPr>
              <a:t>V </a:t>
            </a:r>
            <a:r>
              <a:rPr lang="el-GR" sz="1800" kern="0" dirty="0">
                <a:latin typeface="Calibri" charset="0"/>
                <a:ea typeface="Calibri" charset="0"/>
                <a:cs typeface="Calibri" charset="0"/>
              </a:rPr>
              <a:t>ή </a:t>
            </a:r>
            <a:r>
              <a:rPr lang="en-US" sz="1800" kern="0" dirty="0">
                <a:latin typeface="Calibri" charset="0"/>
                <a:ea typeface="Calibri" charset="0"/>
                <a:cs typeface="Calibri" charset="0"/>
              </a:rPr>
              <a:t>5V </a:t>
            </a:r>
            <a:r>
              <a:rPr lang="el-GR" sz="1800" kern="0" dirty="0">
                <a:latin typeface="Calibri" charset="0"/>
                <a:ea typeface="Calibri" charset="0"/>
                <a:cs typeface="Calibri" charset="0"/>
              </a:rPr>
              <a:t>στο σήμα εισόδου.</a:t>
            </a:r>
            <a:endParaRPr kumimoji="0" lang="el-GR" sz="18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10" name="Εικόνα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4500" y="761958"/>
            <a:ext cx="2565854" cy="2561313"/>
          </a:xfrm>
          <a:prstGeom prst="rect">
            <a:avLst/>
          </a:prstGeom>
        </p:spPr>
      </p:pic>
    </p:spTree>
    <p:extLst>
      <p:ext uri="{BB962C8B-B14F-4D97-AF65-F5344CB8AC3E}">
        <p14:creationId xmlns:p14="http://schemas.microsoft.com/office/powerpoint/2010/main" val="1142312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sp>
        <p:nvSpPr>
          <p:cNvPr id="2" name="Τίτλος 1"/>
          <p:cNvSpPr>
            <a:spLocks noGrp="1"/>
          </p:cNvSpPr>
          <p:nvPr>
            <p:ph type="title"/>
          </p:nvPr>
        </p:nvSpPr>
        <p:spPr/>
        <p:txBody>
          <a:bodyPr/>
          <a:lstStyle/>
          <a:p>
            <a:r>
              <a:rPr lang="el-GR" i="1" u="sng" dirty="0">
                <a:latin typeface="Calibri" charset="0"/>
                <a:ea typeface="Calibri" charset="0"/>
                <a:cs typeface="Calibri" charset="0"/>
              </a:rPr>
              <a:t>Παράδειγμα</a:t>
            </a:r>
            <a:r>
              <a:rPr lang="en-US" i="1" u="sng" dirty="0">
                <a:latin typeface="Calibri" charset="0"/>
                <a:ea typeface="Calibri" charset="0"/>
                <a:cs typeface="Calibri" charset="0"/>
              </a:rPr>
              <a:t> 1:</a:t>
            </a:r>
            <a:r>
              <a:rPr lang="en-US" i="1" dirty="0">
                <a:latin typeface="Calibri" charset="0"/>
                <a:ea typeface="Calibri" charset="0"/>
                <a:cs typeface="Calibri" charset="0"/>
              </a:rPr>
              <a:t>  </a:t>
            </a:r>
            <a:r>
              <a:rPr lang="el-GR" i="1" dirty="0">
                <a:latin typeface="Calibri" charset="0"/>
                <a:ea typeface="Calibri" charset="0"/>
                <a:cs typeface="Calibri" charset="0"/>
              </a:rPr>
              <a:t>Οδήγηση </a:t>
            </a:r>
            <a:r>
              <a:rPr lang="en-US" dirty="0">
                <a:latin typeface="Calibri" charset="0"/>
                <a:ea typeface="Calibri" charset="0"/>
                <a:cs typeface="Calibri" charset="0"/>
              </a:rPr>
              <a:t>DC </a:t>
            </a:r>
            <a:r>
              <a:rPr lang="el-GR" dirty="0">
                <a:latin typeface="Calibri" charset="0"/>
                <a:ea typeface="Calibri" charset="0"/>
                <a:cs typeface="Calibri" charset="0"/>
              </a:rPr>
              <a:t>κινητήρα με Τρανζίστορ ΝΡΝ.</a:t>
            </a:r>
          </a:p>
        </p:txBody>
      </p:sp>
      <p:pic>
        <p:nvPicPr>
          <p:cNvPr id="8" name="Εικόνα 7"/>
          <p:cNvPicPr>
            <a:picLocks noChangeAspect="1"/>
          </p:cNvPicPr>
          <p:nvPr/>
        </p:nvPicPr>
        <p:blipFill rotWithShape="1">
          <a:blip r:embed="rId3" cstate="email">
            <a:extLst>
              <a:ext uri="{28A0092B-C50C-407E-A947-70E740481C1C}">
                <a14:useLocalDpi xmlns:a14="http://schemas.microsoft.com/office/drawing/2010/main" val="0"/>
              </a:ext>
            </a:extLst>
          </a:blip>
          <a:srcRect r="2908"/>
          <a:stretch/>
        </p:blipFill>
        <p:spPr>
          <a:xfrm>
            <a:off x="4097439" y="474394"/>
            <a:ext cx="5023414" cy="6109862"/>
          </a:xfrm>
          <a:prstGeom prst="rect">
            <a:avLst/>
          </a:prstGeom>
        </p:spPr>
      </p:pic>
      <p:pic>
        <p:nvPicPr>
          <p:cNvPr id="9" name="Εικόνα 8"/>
          <p:cNvPicPr>
            <a:picLocks noChangeAspect="1"/>
          </p:cNvPicPr>
          <p:nvPr/>
        </p:nvPicPr>
        <p:blipFill>
          <a:blip r:embed="rId4"/>
          <a:stretch>
            <a:fillRect/>
          </a:stretch>
        </p:blipFill>
        <p:spPr>
          <a:xfrm>
            <a:off x="468922" y="802177"/>
            <a:ext cx="3611877" cy="2258755"/>
          </a:xfrm>
          <a:prstGeom prst="rect">
            <a:avLst/>
          </a:prstGeom>
        </p:spPr>
      </p:pic>
      <p:sp>
        <p:nvSpPr>
          <p:cNvPr id="10" name="TextBox 9"/>
          <p:cNvSpPr txBox="1"/>
          <p:nvPr/>
        </p:nvSpPr>
        <p:spPr bwMode="auto">
          <a:xfrm>
            <a:off x="468922" y="4818777"/>
            <a:ext cx="3256203" cy="99116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l-GR" sz="1800" dirty="0">
                <a:latin typeface="Calibri" charset="0"/>
                <a:ea typeface="Calibri" charset="0"/>
                <a:cs typeface="Calibri" charset="0"/>
              </a:rPr>
              <a:t>Η αλλαγή της κατεύθυνσης της περιστροφής του κινητήρα είναι ελάχιστα δυσκολότερη.</a:t>
            </a:r>
            <a:endParaRPr kumimoji="0" lang="el-GR" sz="1800" b="1"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1" name="TextBox 10"/>
          <p:cNvSpPr txBox="1"/>
          <p:nvPr/>
        </p:nvSpPr>
        <p:spPr bwMode="auto">
          <a:xfrm>
            <a:off x="4287926" y="1755000"/>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1</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12" name="TextBox 11"/>
          <p:cNvSpPr txBox="1"/>
          <p:nvPr/>
        </p:nvSpPr>
        <p:spPr bwMode="auto">
          <a:xfrm>
            <a:off x="4641677" y="3115415"/>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2</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13" name="TextBox 12"/>
          <p:cNvSpPr txBox="1"/>
          <p:nvPr/>
        </p:nvSpPr>
        <p:spPr bwMode="auto">
          <a:xfrm>
            <a:off x="4524712" y="4370365"/>
            <a:ext cx="829073" cy="35137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rPr>
              <a:t>Βήμα</a:t>
            </a:r>
            <a:r>
              <a:rPr kumimoji="0" lang="en-US" sz="1600" b="0" i="0" u="none" strike="noStrike" kern="0" cap="none" spc="0" normalizeH="0" baseline="0" noProof="0" dirty="0">
                <a:ln>
                  <a:noFill/>
                </a:ln>
                <a:solidFill>
                  <a:schemeClr val="bg1">
                    <a:lumMod val="65000"/>
                  </a:schemeClr>
                </a:solidFill>
                <a:effectLst/>
                <a:uLnTx/>
                <a:uFillTx/>
                <a:latin typeface="+mn-lt"/>
                <a:ea typeface="+mn-ea"/>
                <a:cs typeface="+mn-cs"/>
              </a:rPr>
              <a:t> </a:t>
            </a:r>
            <a:r>
              <a:rPr lang="en-US" sz="1600" kern="0" dirty="0">
                <a:solidFill>
                  <a:schemeClr val="bg1">
                    <a:lumMod val="65000"/>
                  </a:schemeClr>
                </a:solidFill>
                <a:latin typeface="+mn-lt"/>
                <a:ea typeface="+mn-ea"/>
                <a:cs typeface="+mn-cs"/>
              </a:rPr>
              <a:t>3</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pic>
        <p:nvPicPr>
          <p:cNvPr id="3" name="Εικόνα 2"/>
          <p:cNvPicPr>
            <a:picLocks noChangeAspect="1"/>
          </p:cNvPicPr>
          <p:nvPr/>
        </p:nvPicPr>
        <p:blipFill>
          <a:blip r:embed="rId5"/>
          <a:stretch>
            <a:fillRect/>
          </a:stretch>
        </p:blipFill>
        <p:spPr>
          <a:xfrm>
            <a:off x="692147" y="3244512"/>
            <a:ext cx="1404876" cy="1390685"/>
          </a:xfrm>
          <a:prstGeom prst="rect">
            <a:avLst/>
          </a:prstGeom>
        </p:spPr>
      </p:pic>
    </p:spTree>
    <p:extLst>
      <p:ext uri="{BB962C8B-B14F-4D97-AF65-F5344CB8AC3E}">
        <p14:creationId xmlns:p14="http://schemas.microsoft.com/office/powerpoint/2010/main" val="1177264648"/>
      </p:ext>
    </p:extLst>
  </p:cSld>
  <p:clrMapOvr>
    <a:masterClrMapping/>
  </p:clrMapOvr>
</p:sld>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00ADEF"/>
      </a:accent1>
      <a:accent2>
        <a:srgbClr val="333399"/>
      </a:accent2>
      <a:accent3>
        <a:srgbClr val="FFFFFF"/>
      </a:accent3>
      <a:accent4>
        <a:srgbClr val="000000"/>
      </a:accent4>
      <a:accent5>
        <a:srgbClr val="AAD3F6"/>
      </a:accent5>
      <a:accent6>
        <a:srgbClr val="2D2D8A"/>
      </a:accent6>
      <a:hlink>
        <a:srgbClr val="009999"/>
      </a:hlink>
      <a:folHlink>
        <a:srgbClr val="99CC00"/>
      </a:folHlink>
    </a:clrScheme>
    <a:fontScheme name="1_Default Design">
      <a:majorFont>
        <a:latin typeface="Trebuchet M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defRPr kumimoji="0" sz="1600" b="0" i="0" u="none" strike="noStrike" kern="0" cap="none" spc="0" normalizeH="0" baseline="0" noProof="0" dirty="0">
            <a:ln>
              <a:noFill/>
            </a:ln>
            <a:solidFill>
              <a:schemeClr val="tx1"/>
            </a:solidFill>
            <a:effectLst/>
            <a:uLnTx/>
            <a:uFillTx/>
            <a:latin typeface="+mn-lt"/>
            <a:ea typeface="+mn-ea"/>
            <a:cs typeface="+mn-cs"/>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00ADEF"/>
        </a:accent1>
        <a:accent2>
          <a:srgbClr val="333399"/>
        </a:accent2>
        <a:accent3>
          <a:srgbClr val="FFFFFF"/>
        </a:accent3>
        <a:accent4>
          <a:srgbClr val="000000"/>
        </a:accent4>
        <a:accent5>
          <a:srgbClr val="AAD3F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64832</TotalTime>
  <Words>1531</Words>
  <Application>Microsoft Office PowerPoint</Application>
  <PresentationFormat>Προβολή στην οθόνη (4:3)</PresentationFormat>
  <Paragraphs>282</Paragraphs>
  <Slides>20</Slides>
  <Notes>19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20</vt:i4>
      </vt:variant>
    </vt:vector>
  </HeadingPairs>
  <TitlesOfParts>
    <vt:vector size="28" baseType="lpstr">
      <vt:lpstr>ＭＳ Ｐゴシック</vt:lpstr>
      <vt:lpstr>Arial</vt:lpstr>
      <vt:lpstr>Book Antiqua</vt:lpstr>
      <vt:lpstr>Calibri</vt:lpstr>
      <vt:lpstr>Tahoma</vt:lpstr>
      <vt:lpstr>Trebuchet MS</vt:lpstr>
      <vt:lpstr>Wingdings</vt:lpstr>
      <vt:lpstr>1_Default Design</vt:lpstr>
      <vt:lpstr>Παρουσίαση του PowerPoint</vt:lpstr>
      <vt:lpstr>Παρουσίαση του PowerPoint</vt:lpstr>
      <vt:lpstr>Θεμελιώδεις Γνώσεις: Βασικές Αρχές </vt:lpstr>
      <vt:lpstr>Θεμελιώδεις Γνώσεις: Βασικό Σύστημα Ελέγχου Κινητήρα</vt:lpstr>
      <vt:lpstr>Βασικές Γνώσεις: Διπολικό Τρανζίστορ (BJT) σαν Διακόπτης</vt:lpstr>
      <vt:lpstr>Θεμελιώδεις Γνώσεις: Η Τεχνική PWM (Pulse Width Modulation)</vt:lpstr>
      <vt:lpstr>Οδηγώντας Κινητήρες Μόνιμου Μαγνήτη</vt:lpstr>
      <vt:lpstr>Τυπικό Κύκλωμα Οδήγησης με Χρήση Τρανζίστορ NPN (Βασική Ιδέα)</vt:lpstr>
      <vt:lpstr>Παράδειγμα 1:  Οδήγηση DC κινητήρα με Τρανζίστορ ΝΡΝ.</vt:lpstr>
      <vt:lpstr>Τυπικό Κύκλωμα Οδήγησης με Χρήση Γέφυρας-H (Βασική Ιδέα)</vt:lpstr>
      <vt:lpstr>Οδήγηση DC Κινητήρα με το Ολοκληρωμένο L293D (2x Γέφυρα-Η)</vt:lpstr>
      <vt:lpstr>Example 2:  DC motor drive with the IC L293D (2x H-Bridge)</vt:lpstr>
      <vt:lpstr>Κοινή Πλακέτα Οδήγησης Κινητήρα Βασισμένη στο L298.</vt:lpstr>
      <vt:lpstr>Παράδειγμα 3: Πλακέτα «Shield» για το Arduino Βασισμένη στο Ολοκληρωμένο L298P .</vt:lpstr>
      <vt:lpstr>Βηματικοί Κινητήρες</vt:lpstr>
      <vt:lpstr>Κυκλώματα Οδήγησης για Μονοπολικούς και Διπολικούς Βηματικούς Κινητήρες</vt:lpstr>
      <vt:lpstr>Οδηγός Μονοπολικού/Διπολικού Βηματικού Κινητήρα με το Ολοκληρωμένο L293D (Έλεγχος με Τέσσερα Καλώδια)</vt:lpstr>
      <vt:lpstr>Παράδειγμα 4:  Ακολουθώντας τις Στροφές ενός Ποτενσιόμετρου (Μονοπολικός/Διπολικός Βηματικός Κινητήρας)</vt:lpstr>
      <vt:lpstr>Παράδειγμα 5:  Οδηγός Μονοπολικού/ Διπολικού Βηματικού Κινητήρα με την Πλακέτα «Motor Shield» (Έλεγχος με Δύο Καλώδια)</vt:lpstr>
      <vt:lpstr>Παρουσίαση του PowerPoint</vt:lpstr>
    </vt:vector>
  </TitlesOfParts>
  <Company>tei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circBalance_nodither_ts500_sine_55deg_6sec</dc:title>
  <dc:creator>Michail Sfakiotakis</dc:creator>
  <cp:lastModifiedBy>spiros</cp:lastModifiedBy>
  <cp:revision>1786</cp:revision>
  <cp:lastPrinted>2018-01-26T17:11:53Z</cp:lastPrinted>
  <dcterms:created xsi:type="dcterms:W3CDTF">2010-11-09T19:06:29Z</dcterms:created>
  <dcterms:modified xsi:type="dcterms:W3CDTF">2018-06-19T13:28:57Z</dcterms:modified>
</cp:coreProperties>
</file>